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349" r:id="rId2"/>
    <p:sldId id="1381" r:id="rId3"/>
    <p:sldId id="1384" r:id="rId4"/>
    <p:sldId id="1377" r:id="rId5"/>
    <p:sldId id="1385" r:id="rId6"/>
    <p:sldId id="1386" r:id="rId7"/>
    <p:sldId id="1355" r:id="rId8"/>
    <p:sldId id="1356" r:id="rId9"/>
    <p:sldId id="1390" r:id="rId10"/>
    <p:sldId id="1391" r:id="rId11"/>
    <p:sldId id="1359" r:id="rId12"/>
    <p:sldId id="1360" r:id="rId13"/>
    <p:sldId id="1397" r:id="rId14"/>
    <p:sldId id="1361" r:id="rId15"/>
    <p:sldId id="1378" r:id="rId16"/>
    <p:sldId id="1362" r:id="rId17"/>
    <p:sldId id="1363" r:id="rId18"/>
    <p:sldId id="1364" r:id="rId19"/>
    <p:sldId id="1392" r:id="rId20"/>
    <p:sldId id="1366" r:id="rId21"/>
    <p:sldId id="1379" r:id="rId22"/>
    <p:sldId id="1393" r:id="rId23"/>
    <p:sldId id="1394" r:id="rId24"/>
    <p:sldId id="1396" r:id="rId25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70" d="100"/>
          <a:sy n="70" d="100"/>
        </p:scale>
        <p:origin x="-1310" y="-86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2E2F6236-2355-4A77-99D6-1B4F3AC3BC62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EDDB59-0C94-45E3-8070-7F812EBAA36D}" type="parTrans" cxnId="{3AC56888-6C6F-4A5F-AAF1-01C20C42D98C}">
      <dgm:prSet/>
      <dgm:spPr/>
      <dgm:t>
        <a:bodyPr/>
        <a:lstStyle/>
        <a:p>
          <a:endParaRPr lang="ru-RU"/>
        </a:p>
      </dgm:t>
    </dgm:pt>
    <dgm:pt modelId="{A61CA3BA-DF1B-4CB5-84B2-293FFF0CD02C}" type="sibTrans" cxnId="{3AC56888-6C6F-4A5F-AAF1-01C20C42D98C}">
      <dgm:prSet/>
      <dgm:spPr/>
      <dgm:t>
        <a:bodyPr/>
        <a:lstStyle/>
        <a:p>
          <a:endParaRPr lang="ru-RU"/>
        </a:p>
      </dgm:t>
    </dgm:pt>
    <dgm:pt modelId="{3639CB1E-E875-44E7-B7F0-5748669BB42A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46EEE42-19BF-4D8A-980F-66692021B397}" type="parTrans" cxnId="{E860C58B-D2CC-4E8A-B16D-282565B74A82}">
      <dgm:prSet/>
      <dgm:spPr/>
      <dgm:t>
        <a:bodyPr/>
        <a:lstStyle/>
        <a:p>
          <a:endParaRPr lang="ru-RU"/>
        </a:p>
      </dgm:t>
    </dgm:pt>
    <dgm:pt modelId="{A40838A3-A1C7-4529-92FD-0FEDC1491C5F}" type="sibTrans" cxnId="{E860C58B-D2CC-4E8A-B16D-282565B74A82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077" custScaleY="157925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17826" custLinFactNeighborY="6347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ScaleY="81918" custLinFactNeighborY="893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14625" custScaleY="191459" custLinFactNeighborX="17879" custLinFactNeighborY="24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4927" custLinFactNeighborY="-6167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ScaleX="125601" custScaleY="95663" custLinFactNeighborX="-1579" custLinFactNeighborY="-6615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104455" custScaleY="206229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ScaleX="102702" custLinFactNeighborX="8770" custLinFactNeighborY="7191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1D317181-D48C-4D80-A173-1D7E4ACE1D11}" type="presOf" srcId="{D9C4D902-BD1F-4A38-B8A5-AB2B58925766}" destId="{358BADB0-A89A-48CE-B619-DA3839D44E0F}" srcOrd="0" destOrd="1" presId="urn:microsoft.com/office/officeart/2005/8/layout/hProcess4"/>
    <dgm:cxn modelId="{DF04734E-1BE2-4ACC-9148-818AD2397D87}" type="presOf" srcId="{63B2E526-0BFE-4FA5-A8D7-298406FAE965}" destId="{F32D151A-7816-4D8F-AF44-C36440897AD6}" srcOrd="0" destOrd="1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BF137FA9-475F-4BED-B2F3-8861E23A1617}" type="presOf" srcId="{19A2954C-5C74-4380-B53D-3134DFD2BD93}" destId="{CDCAD455-EB6B-402B-B181-8BA63311810D}" srcOrd="0" destOrd="0" presId="urn:microsoft.com/office/officeart/2005/8/layout/hProcess4"/>
    <dgm:cxn modelId="{461F18DD-C405-4D4C-996D-A05F4B196387}" type="presOf" srcId="{4DEF7991-DB3B-4EFB-B409-20A96B442569}" destId="{F827665D-69F4-4582-BEB2-A5794CA30A06}" srcOrd="0" destOrd="0" presId="urn:microsoft.com/office/officeart/2005/8/layout/hProcess4"/>
    <dgm:cxn modelId="{5F9AE8B4-8BC6-4BDA-99AE-B99465F0C46D}" type="presOf" srcId="{60526FAA-63B2-4ADE-AAB0-F298E6F23F64}" destId="{44CE7E4B-B570-41DA-97BE-9F7D5574F4E3}" srcOrd="1" destOrd="0" presId="urn:microsoft.com/office/officeart/2005/8/layout/hProcess4"/>
    <dgm:cxn modelId="{A7235A81-7F98-4387-BFFF-757AE83CE23B}" type="presOf" srcId="{A911B4F7-8BC9-47D7-9642-A633630B2A46}" destId="{7CE3F8E3-8C1C-421D-98A7-8FA69EF747B1}" srcOrd="1" destOrd="0" presId="urn:microsoft.com/office/officeart/2005/8/layout/hProcess4"/>
    <dgm:cxn modelId="{48C1A20B-63B8-4373-9D3F-9AFCF9E2DDAA}" type="presOf" srcId="{A911B4F7-8BC9-47D7-9642-A633630B2A46}" destId="{86DDBEE2-8B91-44ED-B629-4631F9E18A12}" srcOrd="0" destOrd="0" presId="urn:microsoft.com/office/officeart/2005/8/layout/hProcess4"/>
    <dgm:cxn modelId="{0DE8548C-EA46-471F-9D0A-E2B34F486B94}" type="presOf" srcId="{E214BA6D-6E14-4C83-A785-B4FF1581D05E}" destId="{C18F92D0-DEF2-4832-8FA1-278D95B6B3A0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5A38B69C-4246-44C5-84D4-F9E3A9471359}" type="presOf" srcId="{8A8884EC-BED0-4A5D-9FB1-F77856440A7A}" destId="{86DDBEE2-8B91-44ED-B629-4631F9E18A12}" srcOrd="0" destOrd="1" presId="urn:microsoft.com/office/officeart/2005/8/layout/hProcess4"/>
    <dgm:cxn modelId="{F7607956-2B68-4120-ABF3-612B16A56CAF}" type="presOf" srcId="{4BA94C8C-63E7-4819-9483-BDD6924D3746}" destId="{92BF8A00-5694-4464-90D9-1154141BC261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EE56C2B-BB78-4A39-92B4-E33FB9B006F9}" type="presOf" srcId="{60526FAA-63B2-4ADE-AAB0-F298E6F23F64}" destId="{358BADB0-A89A-48CE-B619-DA3839D44E0F}" srcOrd="0" destOrd="0" presId="urn:microsoft.com/office/officeart/2005/8/layout/hProcess4"/>
    <dgm:cxn modelId="{6555265D-F84D-447D-A64E-ABE789D4B9F1}" type="presOf" srcId="{AED6E543-D1E5-49FA-8209-021D517975D8}" destId="{625D5B61-73EB-4687-B366-E6F70F0FDF74}" srcOrd="0" destOrd="0" presId="urn:microsoft.com/office/officeart/2005/8/layout/hProcess4"/>
    <dgm:cxn modelId="{3AC56888-6C6F-4A5F-AAF1-01C20C42D98C}" srcId="{437AB23B-13B0-4AE3-924E-BFAE5EAE00A9}" destId="{2E2F6236-2355-4A77-99D6-1B4F3AC3BC62}" srcOrd="2" destOrd="0" parTransId="{9FEDDB59-0C94-45E3-8070-7F812EBAA36D}" sibTransId="{A61CA3BA-DF1B-4CB5-84B2-293FFF0CD02C}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C499A054-67B8-4B69-AE9C-CEABE27A5324}" type="presOf" srcId="{8A8884EC-BED0-4A5D-9FB1-F77856440A7A}" destId="{7CE3F8E3-8C1C-421D-98A7-8FA69EF747B1}" srcOrd="1" destOrd="1" presId="urn:microsoft.com/office/officeart/2005/8/layout/hProcess4"/>
    <dgm:cxn modelId="{15E9255D-F264-4FF3-A457-4FE4DFA7BC18}" srcId="{4BA94C8C-63E7-4819-9483-BDD6924D3746}" destId="{63B2E526-0BFE-4FA5-A8D7-298406FAE965}" srcOrd="1" destOrd="0" parTransId="{57A5F5D4-98C2-4C16-9F39-F6287D891ABE}" sibTransId="{1E4685F7-B719-48A5-8C55-EDBA33AD99D6}"/>
    <dgm:cxn modelId="{BF3E818A-7A04-45AA-97B0-8860A2C0966B}" type="presOf" srcId="{437AB23B-13B0-4AE3-924E-BFAE5EAE00A9}" destId="{0FFF5994-F4E1-424D-B972-4AA99AE9B8C2}" srcOrd="0" destOrd="0" presId="urn:microsoft.com/office/officeart/2005/8/layout/hProcess4"/>
    <dgm:cxn modelId="{DD34EB33-1DF1-4447-AF25-F4353A8EC964}" type="presOf" srcId="{3639CB1E-E875-44E7-B7F0-5748669BB42A}" destId="{F32D151A-7816-4D8F-AF44-C36440897AD6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E860C58B-D2CC-4E8A-B16D-282565B74A82}" srcId="{4BA94C8C-63E7-4819-9483-BDD6924D3746}" destId="{3639CB1E-E875-44E7-B7F0-5748669BB42A}" srcOrd="0" destOrd="0" parTransId="{C46EEE42-19BF-4D8A-980F-66692021B397}" sibTransId="{A40838A3-A1C7-4529-92FD-0FEDC1491C5F}"/>
    <dgm:cxn modelId="{175F1D6B-76DA-4749-A965-447E569D84BF}" type="presOf" srcId="{3639CB1E-E875-44E7-B7F0-5748669BB42A}" destId="{1A5E6DB2-5944-4C01-A9F4-4A069AB36B67}" srcOrd="1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92995197-BAC5-413C-B56F-2D9BDF70F919}" type="presOf" srcId="{D9C4D902-BD1F-4A38-B8A5-AB2B58925766}" destId="{44CE7E4B-B570-41DA-97BE-9F7D5574F4E3}" srcOrd="1" destOrd="1" presId="urn:microsoft.com/office/officeart/2005/8/layout/hProcess4"/>
    <dgm:cxn modelId="{5796BA87-4733-45A1-B802-53D498A8C232}" type="presOf" srcId="{63B2E526-0BFE-4FA5-A8D7-298406FAE965}" destId="{1A5E6DB2-5944-4C01-A9F4-4A069AB36B67}" srcOrd="1" destOrd="1" presId="urn:microsoft.com/office/officeart/2005/8/layout/hProcess4"/>
    <dgm:cxn modelId="{00DDA64D-9EC9-43AC-BF95-F9C4AFC7FB6D}" type="presOf" srcId="{2E2F6236-2355-4A77-99D6-1B4F3AC3BC62}" destId="{44CE7E4B-B570-41DA-97BE-9F7D5574F4E3}" srcOrd="1" destOrd="2" presId="urn:microsoft.com/office/officeart/2005/8/layout/hProcess4"/>
    <dgm:cxn modelId="{D7B1AB5B-2006-422D-A02D-05756C71C3FF}" type="presOf" srcId="{2E2F6236-2355-4A77-99D6-1B4F3AC3BC62}" destId="{358BADB0-A89A-48CE-B619-DA3839D44E0F}" srcOrd="0" destOrd="2" presId="urn:microsoft.com/office/officeart/2005/8/layout/hProcess4"/>
    <dgm:cxn modelId="{DA2A44C4-C78D-494A-9A2E-E04F2C1C8EAD}" type="presParOf" srcId="{625D5B61-73EB-4687-B366-E6F70F0FDF74}" destId="{6AB74C41-EE21-414F-B880-C91960AE5EC4}" srcOrd="0" destOrd="0" presId="urn:microsoft.com/office/officeart/2005/8/layout/hProcess4"/>
    <dgm:cxn modelId="{AED705A7-D5DD-4169-834D-55456C594B30}" type="presParOf" srcId="{625D5B61-73EB-4687-B366-E6F70F0FDF74}" destId="{BC05A9D6-CA71-4512-9D58-2019022C136A}" srcOrd="1" destOrd="0" presId="urn:microsoft.com/office/officeart/2005/8/layout/hProcess4"/>
    <dgm:cxn modelId="{3AE517DB-7846-4D48-8470-4056250A977B}" type="presParOf" srcId="{625D5B61-73EB-4687-B366-E6F70F0FDF74}" destId="{901CFE09-8308-4CB6-B42D-B87DA4DB62C7}" srcOrd="2" destOrd="0" presId="urn:microsoft.com/office/officeart/2005/8/layout/hProcess4"/>
    <dgm:cxn modelId="{2D1E445D-5498-45DA-9DF5-BB7775C4C642}" type="presParOf" srcId="{901CFE09-8308-4CB6-B42D-B87DA4DB62C7}" destId="{574BB2E0-F6FB-4BB5-8728-33C0181856D8}" srcOrd="0" destOrd="0" presId="urn:microsoft.com/office/officeart/2005/8/layout/hProcess4"/>
    <dgm:cxn modelId="{B912B912-9FDD-40BE-8260-96CD820032F9}" type="presParOf" srcId="{574BB2E0-F6FB-4BB5-8728-33C0181856D8}" destId="{324361FE-5E04-4D56-84CD-3FBAD654CDE0}" srcOrd="0" destOrd="0" presId="urn:microsoft.com/office/officeart/2005/8/layout/hProcess4"/>
    <dgm:cxn modelId="{51CC7C26-1D42-4D0F-B635-AAC3A4EA0F66}" type="presParOf" srcId="{574BB2E0-F6FB-4BB5-8728-33C0181856D8}" destId="{358BADB0-A89A-48CE-B619-DA3839D44E0F}" srcOrd="1" destOrd="0" presId="urn:microsoft.com/office/officeart/2005/8/layout/hProcess4"/>
    <dgm:cxn modelId="{AD560179-1540-4077-BE78-5F5455A6E99F}" type="presParOf" srcId="{574BB2E0-F6FB-4BB5-8728-33C0181856D8}" destId="{44CE7E4B-B570-41DA-97BE-9F7D5574F4E3}" srcOrd="2" destOrd="0" presId="urn:microsoft.com/office/officeart/2005/8/layout/hProcess4"/>
    <dgm:cxn modelId="{FE11B3A2-A10E-4D73-97FC-F6AB82CFAA83}" type="presParOf" srcId="{574BB2E0-F6FB-4BB5-8728-33C0181856D8}" destId="{0FFF5994-F4E1-424D-B972-4AA99AE9B8C2}" srcOrd="3" destOrd="0" presId="urn:microsoft.com/office/officeart/2005/8/layout/hProcess4"/>
    <dgm:cxn modelId="{0C72CEF9-6AB2-4FC2-B1BC-C18C179BCE5E}" type="presParOf" srcId="{574BB2E0-F6FB-4BB5-8728-33C0181856D8}" destId="{F268AAC0-5B1D-4FF2-A23A-A4120CB7760F}" srcOrd="4" destOrd="0" presId="urn:microsoft.com/office/officeart/2005/8/layout/hProcess4"/>
    <dgm:cxn modelId="{3A925823-42E7-4F5D-93CD-D7A3F7183284}" type="presParOf" srcId="{901CFE09-8308-4CB6-B42D-B87DA4DB62C7}" destId="{F827665D-69F4-4582-BEB2-A5794CA30A06}" srcOrd="1" destOrd="0" presId="urn:microsoft.com/office/officeart/2005/8/layout/hProcess4"/>
    <dgm:cxn modelId="{51C39B1F-F1CD-4C7C-A9C4-0020807AFDB2}" type="presParOf" srcId="{901CFE09-8308-4CB6-B42D-B87DA4DB62C7}" destId="{0FDFAFA8-BEF1-4EA4-AABF-56E29002ACCE}" srcOrd="2" destOrd="0" presId="urn:microsoft.com/office/officeart/2005/8/layout/hProcess4"/>
    <dgm:cxn modelId="{82E8B5BC-F628-4E42-9A9F-EA80D8697069}" type="presParOf" srcId="{0FDFAFA8-BEF1-4EA4-AABF-56E29002ACCE}" destId="{1406CEDF-8E1C-46FB-9CFF-1DA3A113C7FE}" srcOrd="0" destOrd="0" presId="urn:microsoft.com/office/officeart/2005/8/layout/hProcess4"/>
    <dgm:cxn modelId="{23CD82A9-02ED-44E9-BCC1-BC9000F3EC44}" type="presParOf" srcId="{0FDFAFA8-BEF1-4EA4-AABF-56E29002ACCE}" destId="{86DDBEE2-8B91-44ED-B629-4631F9E18A12}" srcOrd="1" destOrd="0" presId="urn:microsoft.com/office/officeart/2005/8/layout/hProcess4"/>
    <dgm:cxn modelId="{00557736-F5C6-4AC4-86A1-0A9DD946FE46}" type="presParOf" srcId="{0FDFAFA8-BEF1-4EA4-AABF-56E29002ACCE}" destId="{7CE3F8E3-8C1C-421D-98A7-8FA69EF747B1}" srcOrd="2" destOrd="0" presId="urn:microsoft.com/office/officeart/2005/8/layout/hProcess4"/>
    <dgm:cxn modelId="{E72F3868-9135-4122-8427-18C4773FDF0A}" type="presParOf" srcId="{0FDFAFA8-BEF1-4EA4-AABF-56E29002ACCE}" destId="{C18F92D0-DEF2-4832-8FA1-278D95B6B3A0}" srcOrd="3" destOrd="0" presId="urn:microsoft.com/office/officeart/2005/8/layout/hProcess4"/>
    <dgm:cxn modelId="{0056BF0E-1B30-4073-ADC6-C4F506CA7914}" type="presParOf" srcId="{0FDFAFA8-BEF1-4EA4-AABF-56E29002ACCE}" destId="{DCDC6411-C29A-4982-8684-1D1BFC24E8FE}" srcOrd="4" destOrd="0" presId="urn:microsoft.com/office/officeart/2005/8/layout/hProcess4"/>
    <dgm:cxn modelId="{60BE2722-A572-44C2-9511-7C5CC55B0961}" type="presParOf" srcId="{901CFE09-8308-4CB6-B42D-B87DA4DB62C7}" destId="{CDCAD455-EB6B-402B-B181-8BA63311810D}" srcOrd="3" destOrd="0" presId="urn:microsoft.com/office/officeart/2005/8/layout/hProcess4"/>
    <dgm:cxn modelId="{4BFEF5F0-111C-4CC6-B85D-BDBB94970B4B}" type="presParOf" srcId="{901CFE09-8308-4CB6-B42D-B87DA4DB62C7}" destId="{F894E1F7-CE39-4E50-B696-64D75C9AA8FE}" srcOrd="4" destOrd="0" presId="urn:microsoft.com/office/officeart/2005/8/layout/hProcess4"/>
    <dgm:cxn modelId="{4F2A4DFC-554A-4675-A0EC-8A7848F5D02E}" type="presParOf" srcId="{F894E1F7-CE39-4E50-B696-64D75C9AA8FE}" destId="{E1925DF0-50A4-41B2-A5A0-A320ADC8C4E2}" srcOrd="0" destOrd="0" presId="urn:microsoft.com/office/officeart/2005/8/layout/hProcess4"/>
    <dgm:cxn modelId="{F76F8533-869B-422E-80A4-988FAE484CB6}" type="presParOf" srcId="{F894E1F7-CE39-4E50-B696-64D75C9AA8FE}" destId="{F32D151A-7816-4D8F-AF44-C36440897AD6}" srcOrd="1" destOrd="0" presId="urn:microsoft.com/office/officeart/2005/8/layout/hProcess4"/>
    <dgm:cxn modelId="{92012E8B-65D1-40FC-AEC7-DA030BBC14F9}" type="presParOf" srcId="{F894E1F7-CE39-4E50-B696-64D75C9AA8FE}" destId="{1A5E6DB2-5944-4C01-A9F4-4A069AB36B67}" srcOrd="2" destOrd="0" presId="urn:microsoft.com/office/officeart/2005/8/layout/hProcess4"/>
    <dgm:cxn modelId="{968A1C71-C633-40DD-8307-6CFB4D2B8F32}" type="presParOf" srcId="{F894E1F7-CE39-4E50-B696-64D75C9AA8FE}" destId="{92BF8A00-5694-4464-90D9-1154141BC261}" srcOrd="3" destOrd="0" presId="urn:microsoft.com/office/officeart/2005/8/layout/hProcess4"/>
    <dgm:cxn modelId="{B2E10A05-579E-4E74-BBE8-8BA954977321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867754" y="1769248"/>
          <a:ext cx="1702809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09745" y="1811239"/>
        <a:ext cx="1618827" cy="1349700"/>
      </dsp:txXfrm>
    </dsp:sp>
    <dsp:sp modelId="{F827665D-69F4-4582-BEB2-A5794CA30A06}">
      <dsp:nvSpPr>
        <dsp:cNvPr id="0" name=""/>
        <dsp:cNvSpPr/>
      </dsp:nvSpPr>
      <dsp:spPr>
        <a:xfrm>
          <a:off x="1846924" y="2298318"/>
          <a:ext cx="2302074" cy="230207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071605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094509" y="3225835"/>
        <a:ext cx="1920683" cy="736200"/>
      </dsp:txXfrm>
    </dsp:sp>
    <dsp:sp modelId="{86DDBEE2-8B91-44ED-B629-4631F9E18A12}">
      <dsp:nvSpPr>
        <dsp:cNvPr id="0" name=""/>
        <dsp:cNvSpPr/>
      </dsp:nvSpPr>
      <dsp:spPr>
        <a:xfrm>
          <a:off x="2967386" y="1769248"/>
          <a:ext cx="2906036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009377" y="2202243"/>
        <a:ext cx="2822054" cy="1349700"/>
      </dsp:txXfrm>
    </dsp:sp>
    <dsp:sp modelId="{CDCAD455-EB6B-402B-B181-8BA63311810D}">
      <dsp:nvSpPr>
        <dsp:cNvPr id="0" name=""/>
        <dsp:cNvSpPr/>
      </dsp:nvSpPr>
      <dsp:spPr>
        <a:xfrm>
          <a:off x="4491083" y="654750"/>
          <a:ext cx="2728957" cy="2728957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743604" y="1378244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66508" y="1401148"/>
        <a:ext cx="1920683" cy="736200"/>
      </dsp:txXfrm>
    </dsp:sp>
    <dsp:sp modelId="{F32D151A-7816-4D8F-AF44-C36440897AD6}">
      <dsp:nvSpPr>
        <dsp:cNvPr id="0" name=""/>
        <dsp:cNvSpPr/>
      </dsp:nvSpPr>
      <dsp:spPr>
        <a:xfrm>
          <a:off x="6287919" y="1769248"/>
          <a:ext cx="1859750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329910" y="1811239"/>
        <a:ext cx="1775768" cy="1349700"/>
      </dsp:txXfrm>
    </dsp:sp>
    <dsp:sp modelId="{92BF8A00-5694-4464-90D9-1154141BC261}">
      <dsp:nvSpPr>
        <dsp:cNvPr id="0" name=""/>
        <dsp:cNvSpPr/>
      </dsp:nvSpPr>
      <dsp:spPr>
        <a:xfrm>
          <a:off x="6448272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71176" y="3225835"/>
        <a:ext cx="1920683" cy="73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626811" y="844132"/>
          <a:ext cx="2307103" cy="294397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94384" y="911705"/>
        <a:ext cx="2171957" cy="2177976"/>
      </dsp:txXfrm>
    </dsp:sp>
    <dsp:sp modelId="{F827665D-69F4-4582-BEB2-A5794CA30A06}">
      <dsp:nvSpPr>
        <dsp:cNvPr id="0" name=""/>
        <dsp:cNvSpPr/>
      </dsp:nvSpPr>
      <dsp:spPr>
        <a:xfrm>
          <a:off x="1494833" y="2424303"/>
          <a:ext cx="2747285" cy="2250521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888607" y="3355854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12007" y="3379254"/>
        <a:ext cx="1962231" cy="752125"/>
      </dsp:txXfrm>
    </dsp:sp>
    <dsp:sp modelId="{86DDBEE2-8B91-44ED-B629-4631F9E18A12}">
      <dsp:nvSpPr>
        <dsp:cNvPr id="0" name=""/>
        <dsp:cNvSpPr/>
      </dsp:nvSpPr>
      <dsp:spPr>
        <a:xfrm>
          <a:off x="3292994" y="577800"/>
          <a:ext cx="2590708" cy="356910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368873" y="1418486"/>
        <a:ext cx="2438950" cy="2652535"/>
      </dsp:txXfrm>
    </dsp:sp>
    <dsp:sp modelId="{CDCAD455-EB6B-402B-B181-8BA63311810D}">
      <dsp:nvSpPr>
        <dsp:cNvPr id="0" name=""/>
        <dsp:cNvSpPr/>
      </dsp:nvSpPr>
      <dsp:spPr>
        <a:xfrm>
          <a:off x="3819008" y="-192857"/>
          <a:ext cx="3676924" cy="2800499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655417" y="491815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678817" y="515215"/>
        <a:ext cx="1962231" cy="752125"/>
      </dsp:txXfrm>
    </dsp:sp>
    <dsp:sp modelId="{F32D151A-7816-4D8F-AF44-C36440897AD6}">
      <dsp:nvSpPr>
        <dsp:cNvPr id="0" name=""/>
        <dsp:cNvSpPr/>
      </dsp:nvSpPr>
      <dsp:spPr>
        <a:xfrm>
          <a:off x="6077406" y="393900"/>
          <a:ext cx="2360850" cy="3844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46553" y="463047"/>
        <a:ext cx="2222556" cy="2882335"/>
      </dsp:txXfrm>
    </dsp:sp>
    <dsp:sp modelId="{92BF8A00-5694-4464-90D9-1154141BC261}">
      <dsp:nvSpPr>
        <dsp:cNvPr id="0" name=""/>
        <dsp:cNvSpPr/>
      </dsp:nvSpPr>
      <dsp:spPr>
        <a:xfrm>
          <a:off x="6445064" y="3423275"/>
          <a:ext cx="2063315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68464" y="3446675"/>
        <a:ext cx="2016515" cy="752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8/10/2016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8/10/2016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кругленный прямоугольник 127"/>
          <p:cNvSpPr/>
          <p:nvPr/>
        </p:nvSpPr>
        <p:spPr>
          <a:xfrm>
            <a:off x="7209322" y="3849023"/>
            <a:ext cx="5045381" cy="3535081"/>
          </a:xfrm>
          <a:prstGeom prst="roundRect">
            <a:avLst>
              <a:gd name="adj" fmla="val 1988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Приоритетные направления гарантийной поддержки Корпорации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1350" y="1439247"/>
            <a:ext cx="2213174" cy="923676"/>
            <a:chOff x="704616" y="8731785"/>
            <a:chExt cx="1548850" cy="630883"/>
          </a:xfrm>
        </p:grpSpPr>
        <p:sp>
          <p:nvSpPr>
            <p:cNvPr id="29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Фокус поддержки</a:t>
              </a:r>
              <a:endParaRPr lang="ru-RU" sz="1800" b="1" kern="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564525" y="1438257"/>
            <a:ext cx="9690178" cy="92565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 </a:t>
            </a:r>
            <a:r>
              <a:rPr lang="ru-RU" sz="1600" dirty="0"/>
              <a:t>для обеспечения кредитов предприятиям, зарегистрированным в республике </a:t>
            </a:r>
            <a:r>
              <a:rPr lang="ru-RU" sz="1600" dirty="0" smtClean="0"/>
              <a:t>Крым и </a:t>
            </a:r>
            <a:r>
              <a:rPr lang="ru-RU" sz="1600" dirty="0"/>
              <a:t>/ или городе федерального значения </a:t>
            </a:r>
            <a:r>
              <a:rPr lang="ru-RU" sz="1600" dirty="0" smtClean="0"/>
              <a:t>Севастополь</a:t>
            </a:r>
            <a:endParaRPr lang="ru-RU" sz="16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</a:t>
            </a:r>
            <a:r>
              <a:rPr lang="ru-RU" sz="1600" dirty="0"/>
              <a:t>, выдаваемая совместно с поручительством </a:t>
            </a:r>
            <a:r>
              <a:rPr lang="ru-RU" sz="1600" dirty="0" smtClean="0"/>
              <a:t>РГО (</a:t>
            </a:r>
            <a:r>
              <a:rPr lang="ru-RU" sz="1600" dirty="0" err="1"/>
              <a:t>согарантия</a:t>
            </a:r>
            <a:r>
              <a:rPr lang="ru-RU" sz="1600" dirty="0"/>
              <a:t>)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2525181"/>
            <a:ext cx="798521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Приоритетный клиентский </a:t>
            </a:r>
            <a:r>
              <a:rPr lang="ru-RU" b="1" kern="0" dirty="0" smtClean="0"/>
              <a:t>сегмент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3299822"/>
            <a:ext cx="6489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7" y="3344950"/>
            <a:ext cx="7985216" cy="2769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/>
              <a:t>Неторговые МСП </a:t>
            </a:r>
            <a:r>
              <a:rPr lang="ru-RU" sz="1400" kern="0" dirty="0"/>
              <a:t>прежде всего с государственными приоритетами развития </a:t>
            </a: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7220607" y="2525181"/>
            <a:ext cx="50340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Регионы приоритетного развития МСП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220607" y="3299822"/>
            <a:ext cx="5034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370507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Сельское хозяйство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 производство с/х продукции)</a:t>
            </a:r>
            <a:endParaRPr lang="ru-RU" sz="1200" kern="0" dirty="0" smtClean="0"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89915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Строительство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0507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Обрабатывающее производство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. производство пищевых продуктов)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789915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Транспорт и связь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0507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распределение электроэнергии, газа и воды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9915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реализация импортозамещающей продукции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3584" y="4268707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Крым и </a:t>
            </a:r>
            <a:r>
              <a:rPr lang="ru-RU" sz="1600" dirty="0" smtClean="0">
                <a:latin typeface="+mj-lt"/>
                <a:cs typeface="+mn-cs"/>
              </a:rPr>
              <a:t>Севастополь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83584" y="4992549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Дальний Восток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83584" y="5716391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Северный Кавказ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3584" y="6440233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Моногорода</a:t>
            </a:r>
          </a:p>
        </p:txBody>
      </p:sp>
      <p:sp>
        <p:nvSpPr>
          <p:cNvPr id="71" name="Freeform 6"/>
          <p:cNvSpPr>
            <a:spLocks noEditPoints="1"/>
          </p:cNvSpPr>
          <p:nvPr/>
        </p:nvSpPr>
        <p:spPr bwMode="auto">
          <a:xfrm>
            <a:off x="7557635" y="4288463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Freeform 6"/>
          <p:cNvSpPr>
            <a:spLocks noEditPoints="1"/>
          </p:cNvSpPr>
          <p:nvPr/>
        </p:nvSpPr>
        <p:spPr bwMode="auto">
          <a:xfrm>
            <a:off x="7557635" y="5020892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3" name="Freeform 6"/>
          <p:cNvSpPr>
            <a:spLocks noEditPoints="1"/>
          </p:cNvSpPr>
          <p:nvPr/>
        </p:nvSpPr>
        <p:spPr bwMode="auto">
          <a:xfrm>
            <a:off x="7557635" y="5744734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Freeform 6"/>
          <p:cNvSpPr>
            <a:spLocks noEditPoints="1"/>
          </p:cNvSpPr>
          <p:nvPr/>
        </p:nvSpPr>
        <p:spPr bwMode="auto">
          <a:xfrm>
            <a:off x="7557635" y="6468576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6" y="4016165"/>
            <a:ext cx="602722" cy="602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7" y="5217809"/>
            <a:ext cx="886120" cy="79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9" y="6859512"/>
            <a:ext cx="466807" cy="466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04389">
            <a:off x="3890181" y="6487819"/>
            <a:ext cx="794074" cy="338554"/>
          </a:xfrm>
          <a:prstGeom prst="rect">
            <a:avLst/>
          </a:prstGeom>
          <a:ln w="34925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 smtClean="0"/>
              <a:t>СДЕЛАНО В РОССИИ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8" y="6492543"/>
            <a:ext cx="767413" cy="767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" y="5312755"/>
            <a:ext cx="702562" cy="702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" y="4012751"/>
            <a:ext cx="705075" cy="7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«корпоративный канал»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3425819"/>
              </p:ext>
            </p:extLst>
          </p:nvPr>
        </p:nvGraphicFramePr>
        <p:xfrm>
          <a:off x="122663" y="3686571"/>
          <a:ext cx="8508380" cy="463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825190" y="1104244"/>
            <a:ext cx="11273396" cy="24864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1" dirty="0" smtClean="0"/>
              <a:t>Ключевые требования к проектам для рассмотрения в рамках процедуры приоритетного структурирования  и предоставления Корпорацией предварительного согласия на выдачу гарантии: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Сумма </a:t>
            </a:r>
            <a:r>
              <a:rPr lang="ru-RU" sz="1600" dirty="0"/>
              <a:t>проекта более 200 млн. руб., сумма гарантии более 100 млн. руб.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 соответствует </a:t>
            </a:r>
            <a:r>
              <a:rPr lang="ru-RU" sz="1600" dirty="0" smtClean="0"/>
              <a:t>приоритетным направлениям </a:t>
            </a:r>
            <a:r>
              <a:rPr lang="ru-RU" sz="1600" dirty="0"/>
              <a:t>развития науки, технологий и техники в Российской Федерации и направления развития критических технологий Российской Федерации в соответствии с Указом Президента Российской Федерации от 07.07.2011 № </a:t>
            </a:r>
            <a:r>
              <a:rPr lang="ru-RU" sz="1600" dirty="0" smtClean="0"/>
              <a:t>899 </a:t>
            </a:r>
            <a:r>
              <a:rPr lang="ru-RU" sz="1600" dirty="0"/>
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находится в высокой стадии проработки субъектом </a:t>
            </a:r>
            <a:r>
              <a:rPr lang="ru-RU" sz="1600" dirty="0" smtClean="0"/>
              <a:t>МСП (соответствует требованиям в чек листе)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8173" y="3686571"/>
            <a:ext cx="345652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n-lt"/>
                <a:cs typeface="+mn-cs"/>
              </a:rPr>
              <a:t>1-ый этап взаимодействия </a:t>
            </a:r>
            <a:r>
              <a:rPr lang="ru-RU" sz="1400" b="1" dirty="0" smtClean="0">
                <a:latin typeface="+mn-lt"/>
                <a:cs typeface="+mn-cs"/>
              </a:rPr>
              <a:t>инициатора проекта с Корпорацией. Пакет документов для направления в Корпорацию.</a:t>
            </a:r>
            <a:endParaRPr lang="ru-RU" sz="1400" b="1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Чек-лист</a:t>
            </a:r>
            <a:endParaRPr lang="ru-RU" sz="1400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Анкета </a:t>
            </a:r>
            <a:r>
              <a:rPr lang="ru-RU" sz="1400" dirty="0">
                <a:latin typeface="+mn-lt"/>
                <a:cs typeface="+mn-cs"/>
              </a:rPr>
              <a:t>проекта –(предоставляется в формате </a:t>
            </a:r>
            <a:r>
              <a:rPr lang="en-US" sz="1400" dirty="0">
                <a:latin typeface="+mn-lt"/>
                <a:cs typeface="+mn-cs"/>
              </a:rPr>
              <a:t>Microsoft Excel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Заявка </a:t>
            </a:r>
            <a:r>
              <a:rPr lang="ru-RU" sz="1400" dirty="0">
                <a:latin typeface="+mn-lt"/>
                <a:cs typeface="+mn-cs"/>
              </a:rPr>
              <a:t>на получение банковской гарантии с анкетами </a:t>
            </a:r>
            <a:r>
              <a:rPr lang="ru-RU" sz="1400" dirty="0" err="1">
                <a:latin typeface="+mn-lt"/>
                <a:cs typeface="+mn-cs"/>
              </a:rPr>
              <a:t>бенефициарных</a:t>
            </a:r>
            <a:r>
              <a:rPr lang="ru-RU" sz="1400" dirty="0">
                <a:latin typeface="+mn-lt"/>
                <a:cs typeface="+mn-cs"/>
              </a:rPr>
              <a:t> владельцев (разделы в части Банка заполняется в случае предварительного обращения в банк)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n-lt"/>
                <a:cs typeface="+mn-cs"/>
              </a:rPr>
              <a:t>Информация по ТЭО в соответствии с разделом требованиями по Чек-листу (в форме презентации/бизнес-плана – рекомендуется).</a:t>
            </a:r>
          </a:p>
        </p:txBody>
      </p:sp>
    </p:spTree>
    <p:extLst>
      <p:ext uri="{BB962C8B-B14F-4D97-AF65-F5344CB8AC3E}">
        <p14:creationId xmlns:p14="http://schemas.microsoft.com/office/powerpoint/2010/main" val="2503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638333"/>
              </p:ext>
            </p:extLst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:a16="http://schemas.microsoft.com/office/drawing/2014/main" xmlns="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:a16="http://schemas.microsoft.com/office/drawing/2014/main" xmlns="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59" y="152402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100%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рублей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63697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Приложение 1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Порядок отнесения ЮЛ и ИП к субъектам МСП в соответствии с 209-ФЗ </a:t>
            </a:r>
          </a:p>
        </p:txBody>
      </p:sp>
    </p:spTree>
    <p:extLst>
      <p:ext uri="{BB962C8B-B14F-4D97-AF65-F5344CB8AC3E}">
        <p14:creationId xmlns:p14="http://schemas.microsoft.com/office/powerpoint/2010/main" val="3275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06" y="1213863"/>
            <a:ext cx="11884197" cy="584775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Критерии отнесения юридических лиц и индивидуальных предпринимателей к категории субъектов МСП определены в статье 4 Федерального закона № 209-ФЗ: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90401"/>
              </p:ext>
            </p:extLst>
          </p:nvPr>
        </p:nvGraphicFramePr>
        <p:xfrm>
          <a:off x="363538" y="1984177"/>
          <a:ext cx="11891166" cy="3590136"/>
        </p:xfrm>
        <a:graphic>
          <a:graphicData uri="http://schemas.openxmlformats.org/drawingml/2006/table">
            <a:tbl>
              <a:tblPr firstRow="1" firstCol="1" bandRow="1"/>
              <a:tblGrid>
                <a:gridCol w="409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94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требования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63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уставного (складочного) капитала юридического лица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Российской Федерации, субъектов Российской Федерации, муниципальных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образований, общественных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религиозных организаций (объединений), благотворительных и иных фондов в уставном (складочном) капитале (паевом фонде) Заемщика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иностранных юридических лиц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участия, принадлежащая одному или нескольким юридическим лицам, не являющимся субъектами малого и среднего предпринимательства,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%*.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 численность работников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Выручка от реализации товаров (работ, услуг) без учета налога на добавленную стоимость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 млрд. 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1307" y="385531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8" y="5836052"/>
            <a:ext cx="118911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*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Указанное ограничение не распространяется: </a:t>
            </a: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хозяйственные общества, хозяйственные партнерства, деятельность которых заключается в практическом применении (внедрении) результатов интеллектуальной деятельности (программ для электронных вычислительных машин, баз данных, изобретений, полезных моделей, промышленных образцов, селекционных достижений, топологий интегральных микросхем, секретов производства (ноу-хау), исключительные права на которые принадлежат учредителям (участникам) соответственно таких хозяйственных обществ, хозяйственных партнерств - бюджетным, автономным научным учреждениям либо являющимся бюджетными учреждениями, автономными учреждениями образовательным организациям высшего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образования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получившие статус участника проекта в соответствии с Федеральным законом от 28 сентября 2010 года N 244-ФЗ "Об инновационном центре "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Сколково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"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учредителями (участниками) которых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политике". Юридические лица включаются в данный перечень в порядке, установленном Правительством Российской Федерации, при условии соответствия одному из следующих критериев: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а) юридические лица являются открытыми акционерными обществами, не менее пятидесяти процентов акций которых находится в собственности Российской Федерации, или хозяйственными обществами, в которых данные открытые акционерные общества имеют право прямо и (или) косвенно распоряжаться более чем пятьюдесятью процентами голосов, приходящихся на голосующие акции (доли), составляющие уставные капиталы таких хозяйственных обществ, либо имеют возможность назначать единоличный исполнительный орган и (или) более половины состава коллегиального исполнительного органа, а также возможность определять избрание более половины состава совета директоров (наблюдательного совета);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б) юридические лица являются государственными корпорациями, учрежденными в соответствии с Федеральным законом от 12 января 1996 года N 7-ФЗ "О некоммерческих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4260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br>
              <a:rPr lang="ru-RU" dirty="0" smtClean="0"/>
            </a:br>
            <a:r>
              <a:rPr lang="ru-RU" dirty="0" smtClean="0"/>
              <a:t>209-ФЗ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1804" y="3715800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232501"/>
            <a:ext cx="5184595" cy="54497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04" y="2232500"/>
            <a:ext cx="5330749" cy="5603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506" y="1213863"/>
            <a:ext cx="11884197" cy="830997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</a:t>
            </a:r>
          </a:p>
        </p:txBody>
      </p:sp>
    </p:spTree>
    <p:extLst>
      <p:ext uri="{BB962C8B-B14F-4D97-AF65-F5344CB8AC3E}">
        <p14:creationId xmlns:p14="http://schemas.microsoft.com/office/powerpoint/2010/main" val="2252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370506" y="851087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Первичная сегментация субъекта МСП</a:t>
            </a:r>
            <a:endParaRPr lang="ru-RU" b="1" kern="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632965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63538" y="1890330"/>
            <a:ext cx="11878481" cy="2295092"/>
            <a:chOff x="363538" y="1890330"/>
            <a:chExt cx="11878481" cy="18553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3538" y="1978680"/>
              <a:ext cx="7720038" cy="1767031"/>
              <a:chOff x="363538" y="2361861"/>
              <a:chExt cx="6848118" cy="222041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363538" y="2361861"/>
                <a:ext cx="5009846" cy="2220413"/>
                <a:chOff x="900923" y="2297747"/>
                <a:chExt cx="4553513" cy="1577725"/>
              </a:xfrm>
            </p:grpSpPr>
            <p:sp>
              <p:nvSpPr>
                <p:cNvPr id="61" name="Rectangle 2">
                  <a:hlinkClick r:id="" action="ppaction://noaction"/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900923" y="2550332"/>
                  <a:ext cx="1680352" cy="943324"/>
                </a:xfrm>
                <a:prstGeom prst="rect">
                  <a:avLst/>
                </a:prstGeom>
                <a:noFill/>
                <a:ln>
                  <a:solidFill>
                    <a:srgbClr val="1F4E79"/>
                  </a:solidFill>
                </a:ln>
              </p:spPr>
              <p:txBody>
                <a:bodyPr wrap="square" lIns="72000" tIns="0" rIns="36000" bIns="0" anchor="ctr">
                  <a:noAutofit/>
                </a:bodyPr>
                <a:lstStyle/>
                <a:p>
                  <a:pPr marL="177800" defTabSz="957263">
                    <a:lnSpc>
                      <a:spcPct val="106000"/>
                    </a:lnSpc>
                    <a:spcBef>
                      <a:spcPts val="300"/>
                    </a:spcBef>
                  </a:pPr>
                  <a:r>
                    <a:rPr lang="ru-RU" altLang="ja-JP" sz="1400" dirty="0">
                      <a:latin typeface="+mn-lt"/>
                      <a:cs typeface="+mn-cs"/>
                    </a:rPr>
                    <a:t>Анализируем </a:t>
                  </a:r>
                  <a:r>
                    <a:rPr lang="ru-RU" altLang="ja-JP" sz="1400" dirty="0" smtClean="0">
                      <a:latin typeface="+mn-lt"/>
                      <a:cs typeface="+mn-cs"/>
                    </a:rPr>
                    <a:t>календарный год, </a:t>
                  </a:r>
                  <a:r>
                    <a:rPr lang="ru-RU" altLang="ja-JP" sz="1400" dirty="0" smtClean="0"/>
                    <a:t>предшествующий текущему</a:t>
                  </a:r>
                  <a:endParaRPr lang="ru-RU" altLang="ja-JP" sz="1400" b="1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3276600" y="2297747"/>
                  <a:ext cx="2177836" cy="644304"/>
                  <a:chOff x="4426165" y="6418251"/>
                  <a:chExt cx="2177836" cy="644304"/>
                </a:xfrm>
              </p:grpSpPr>
              <p:sp>
                <p:nvSpPr>
                  <p:cNvPr id="59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4933172" y="6418251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соответствует критериям 209-ФЗ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426165" y="6418251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ja-JP" sz="3600" kern="0" dirty="0">
                        <a:solidFill>
                          <a:srgbClr val="3C8A2E"/>
                        </a:solidFill>
                        <a:ea typeface="ＭＳ Ｐゴシック" charset="-128"/>
                        <a:sym typeface="Wingdings" pitchFamily="2" charset="2"/>
                      </a:rPr>
                      <a:t></a:t>
                    </a:r>
                    <a:endParaRPr lang="en-US" sz="3600" kern="0" dirty="0">
                      <a:solidFill>
                        <a:srgbClr val="3C8A2E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3276600" y="3231168"/>
                  <a:ext cx="2177836" cy="644304"/>
                  <a:chOff x="4426165" y="7161812"/>
                  <a:chExt cx="2177836" cy="644304"/>
                </a:xfrm>
              </p:grpSpPr>
              <p:sp>
                <p:nvSpPr>
                  <p:cNvPr id="57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4933172" y="7161812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не соответствует критериям 209-ФЗ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426165" y="7161812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ja-JP" sz="3600" dirty="0">
                        <a:solidFill>
                          <a:srgbClr val="C00000"/>
                        </a:solidFill>
                        <a:ea typeface="ＭＳ Ｐゴシック" charset="-128"/>
                        <a:sym typeface="Wingdings" pitchFamily="2" charset="2"/>
                      </a:rPr>
                      <a:t></a:t>
                    </a:r>
                    <a:endParaRPr lang="en-US" sz="3600" dirty="0">
                      <a:solidFill>
                        <a:srgbClr val="C00000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cxnSp>
              <p:nvCxnSpPr>
                <p:cNvPr id="55" name="Соединительная линия уступом 54"/>
                <p:cNvCxnSpPr>
                  <a:stCxn id="61" idx="3"/>
                  <a:endCxn id="60" idx="1"/>
                </p:cNvCxnSpPr>
                <p:nvPr/>
              </p:nvCxnSpPr>
              <p:spPr>
                <a:xfrm flipV="1">
                  <a:off x="2581275" y="2619899"/>
                  <a:ext cx="695325" cy="402096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Соединительная линия уступом 5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2581275" y="3021995"/>
                  <a:ext cx="695325" cy="531325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25824" y="2361862"/>
                <a:ext cx="1485832" cy="9067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является субъектом МСП</a:t>
                </a:r>
              </a:p>
            </p:txBody>
          </p:sp>
          <p:cxnSp>
            <p:nvCxnSpPr>
              <p:cNvPr id="76" name="Прямая со стрелкой 75"/>
              <p:cNvCxnSpPr>
                <a:stCxn id="59" idx="3"/>
                <a:endCxn id="63" idx="1"/>
              </p:cNvCxnSpPr>
              <p:nvPr/>
            </p:nvCxnSpPr>
            <p:spPr>
              <a:xfrm>
                <a:off x="5373384" y="2815242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25824" y="3675512"/>
                <a:ext cx="1485832" cy="9067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не является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субъектом МСП</a:t>
                </a:r>
              </a:p>
            </p:txBody>
          </p:sp>
          <p:cxnSp>
            <p:nvCxnSpPr>
              <p:cNvPr id="95" name="Прямая со стрелкой 94"/>
              <p:cNvCxnSpPr>
                <a:stCxn id="57" idx="3"/>
                <a:endCxn id="93" idx="1"/>
              </p:cNvCxnSpPr>
              <p:nvPr/>
            </p:nvCxnSpPr>
            <p:spPr>
              <a:xfrm>
                <a:off x="5373384" y="4128893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Прямоугольник 95"/>
            <p:cNvSpPr/>
            <p:nvPr/>
          </p:nvSpPr>
          <p:spPr>
            <a:xfrm>
              <a:off x="8599471" y="1890330"/>
              <a:ext cx="3642548" cy="1611409"/>
            </a:xfrm>
            <a:prstGeom prst="rect">
              <a:avLst/>
            </a:prstGeom>
            <a:solidFill>
              <a:srgbClr val="E7F5FE"/>
            </a:solidFill>
          </p:spPr>
          <p:txBody>
            <a:bodyPr wrap="square" lIns="144000" tIns="0" rIns="36000" bIns="0" anchor="ctr">
              <a:noAutofit/>
            </a:bodyPr>
            <a:lstStyle/>
            <a:p>
              <a:pPr marL="627063" defTabSz="957263">
                <a:lnSpc>
                  <a:spcPct val="106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1F4E79"/>
                  </a:solidFill>
                </a:rPr>
                <a:t>В целях </a:t>
              </a:r>
              <a:r>
                <a:rPr lang="ru-RU" sz="1600" dirty="0">
                  <a:solidFill>
                    <a:srgbClr val="1F4E79"/>
                  </a:solidFill>
                </a:rPr>
                <a:t>первичной сегментации не </a:t>
              </a:r>
              <a:r>
                <a:rPr lang="ru-RU" sz="1600" dirty="0" smtClean="0">
                  <a:solidFill>
                    <a:srgbClr val="1F4E79"/>
                  </a:solidFill>
                </a:rPr>
                <a:t>анализируются: 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текущий отчетный период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периоды до календарного года, </a:t>
              </a:r>
              <a:r>
                <a:rPr lang="ru-RU" sz="1600" dirty="0" smtClean="0">
                  <a:solidFill>
                    <a:srgbClr val="1F4E79"/>
                  </a:solidFill>
                </a:rPr>
                <a:t>предшествующего текущему</a:t>
              </a:r>
              <a:r>
                <a:rPr lang="en-US" sz="1600" dirty="0" smtClean="0">
                  <a:solidFill>
                    <a:srgbClr val="1F4E79"/>
                  </a:solidFill>
                </a:rPr>
                <a:t>*</a:t>
              </a:r>
              <a:r>
                <a:rPr lang="ru-RU" sz="1600" dirty="0" smtClean="0">
                  <a:solidFill>
                    <a:srgbClr val="1F4E79"/>
                  </a:solidFill>
                </a:rPr>
                <a:t> </a:t>
              </a:r>
              <a:endParaRPr lang="ru-RU" sz="1600" dirty="0">
                <a:solidFill>
                  <a:srgbClr val="1F4E7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38" y="6103406"/>
            <a:ext cx="11878480" cy="1205317"/>
          </a:xfrm>
          <a:prstGeom prst="rect">
            <a:avLst/>
          </a:prstGeom>
          <a:solidFill>
            <a:srgbClr val="E7F5FE"/>
          </a:solidFill>
        </p:spPr>
        <p:txBody>
          <a:bodyPr wrap="square" lIns="144000" tIns="0" rIns="36000" bIns="0" anchor="ctr">
            <a:noAutofit/>
          </a:bodyPr>
          <a:lstStyle/>
          <a:p>
            <a:pPr marL="627063"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Категория субъекта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МСП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изменяется в случае, если предельные значения </a:t>
            </a:r>
            <a:r>
              <a:rPr lang="ru-RU" sz="1600" dirty="0">
                <a:solidFill>
                  <a:srgbClr val="1F4E79"/>
                </a:solidFill>
              </a:rPr>
              <a:t>в течение </a:t>
            </a:r>
            <a:r>
              <a:rPr lang="en-US" sz="1600" dirty="0" smtClean="0">
                <a:solidFill>
                  <a:srgbClr val="1F4E79"/>
                </a:solidFill>
              </a:rPr>
              <a:t>3</a:t>
            </a:r>
            <a:r>
              <a:rPr lang="ru-RU" sz="1600" dirty="0" smtClean="0">
                <a:solidFill>
                  <a:srgbClr val="1F4E79"/>
                </a:solidFill>
              </a:rPr>
              <a:t> </a:t>
            </a:r>
            <a:r>
              <a:rPr lang="ru-RU" sz="1600" dirty="0">
                <a:solidFill>
                  <a:srgbClr val="1F4E79"/>
                </a:solidFill>
              </a:rPr>
              <a:t>календарных лет, следующих один за </a:t>
            </a:r>
            <a:r>
              <a:rPr lang="ru-RU" sz="1600" dirty="0" smtClean="0">
                <a:solidFill>
                  <a:srgbClr val="1F4E79"/>
                </a:solidFill>
              </a:rPr>
              <a:t>другим, находятся на уровне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выше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или ниже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следующих предельных значений, установленных в соответствии со статьей 4 Федерального закона </a:t>
            </a:r>
            <a:r>
              <a:rPr lang="en-US" sz="1600" dirty="0" smtClean="0">
                <a:solidFill>
                  <a:srgbClr val="1F4E79"/>
                </a:solidFill>
                <a:latin typeface="+mn-lt"/>
                <a:cs typeface="+mn-cs"/>
              </a:rPr>
              <a:t>N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209-ФЗ</a:t>
            </a:r>
            <a:endParaRPr lang="ru-RU" sz="1600" dirty="0">
              <a:solidFill>
                <a:srgbClr val="1F4E79"/>
              </a:solidFill>
              <a:latin typeface="+mn-lt"/>
              <a:cs typeface="+mn-cs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370506" y="5119516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smtClean="0"/>
              <a:t>Пересегментация субъекта МСП</a:t>
            </a:r>
            <a:endParaRPr lang="ru-RU" b="1" kern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38" y="5901394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759417" y="2087943"/>
            <a:ext cx="474736" cy="523220"/>
            <a:chOff x="200025" y="5799115"/>
            <a:chExt cx="475107" cy="523627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7156" y="6444454"/>
            <a:ext cx="474736" cy="523220"/>
            <a:chOff x="200025" y="5799115"/>
            <a:chExt cx="475107" cy="523627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560390" y="3921866"/>
            <a:ext cx="38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по состоянию на 2016 г. : 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отчетный период – 2016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предшествующий календарный год – 2015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календарного года, предшествующего текущему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2014 г. и ранее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2391732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4425197"/>
            <a:ext cx="1223602" cy="122360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28059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6468900"/>
            <a:ext cx="1624233" cy="103642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31697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25780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318947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ru-RU" dirty="0" smtClean="0"/>
              <a:t>31.03.16)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23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49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13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202338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21274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91055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99500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87177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20042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банк-партнер;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гарантии;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документов).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3539" y="104810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284320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284320"/>
            <a:ext cx="7143404" cy="609908"/>
            <a:chOff x="355081" y="1829001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29001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№ 209-ФЗ</a:t>
              </a: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29001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589274"/>
            <a:ext cx="573461" cy="541730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751" y="152402"/>
            <a:ext cx="8585952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506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инвестиций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для неторгового сектора с целью пополнения оборотных средств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гарантии исполнения контракта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на исполнение контрактов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застройщиков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финансирования индустриальных парков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/>
              <a:t>обеспечения выданных </a:t>
            </a:r>
            <a:r>
              <a:rPr lang="ru-RU" sz="1100" dirty="0" smtClean="0"/>
              <a:t>кредитов</a:t>
            </a:r>
            <a:endParaRPr lang="ru-RU" sz="1100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Целевое использование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506" y="1550215"/>
            <a:ext cx="11884195" cy="3552109"/>
            <a:chOff x="370506" y="1550216"/>
            <a:chExt cx="11884195" cy="25261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22056" y="1550216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Приобретение, создание,  модернизация основных средств, реконструкция или ремонт, а также инновационные цели (при кредитовании торгового предприятия кредит должен направляться на инвестиционные неторговые цели). Возможно кредитование целей некапитального характера в рамках проекта – до 30%  суммы кредита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1557916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Инвестиции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22056" y="2195213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 товаров и сырья, оборотных средств, финансирование некапитальных (операционных) затрат, расчетов с поставщиками и подрядчиками, финансирование затрат на проведение сезонно-полевых работ и т.д.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202913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Пополнение оборотных средств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22056" y="2840210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Строительство, изготовление и поставка оборудования и оказание услуг в части профильного направления деятельности субъекта МСП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2847910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Исполнение государственных и муниципальных контрактов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2056" y="3485207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Увеличение срока погашения ранее выданного кредита и прочие изменения существенных условий кредитного договора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3492907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/>
                <a:t>Ре</a:t>
              </a:r>
              <a:r>
                <a:rPr lang="ru-RU" sz="1200" b="1" kern="0" dirty="0" smtClean="0">
                  <a:latin typeface="+mj-lt"/>
                </a:rPr>
                <a:t>структуризация / рефинансирование действующего кредита</a:t>
              </a:r>
              <a:endParaRPr lang="ru-RU" sz="1200" b="1" kern="0" dirty="0">
                <a:latin typeface="+mj-lt"/>
              </a:endParaRPr>
            </a:p>
          </p:txBody>
        </p:sp>
      </p:grpSp>
      <p:sp>
        <p:nvSpPr>
          <p:cNvPr id="36" name="Текст 2"/>
          <p:cNvSpPr txBox="1">
            <a:spLocks/>
          </p:cNvSpPr>
          <p:nvPr/>
        </p:nvSpPr>
        <p:spPr>
          <a:xfrm>
            <a:off x="370506" y="4929968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Гарантийные продукты</a:t>
            </a:r>
            <a:endParaRPr lang="ru-RU" b="1" kern="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3538" y="570460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3538" y="5803404"/>
            <a:ext cx="7817710" cy="451110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неторговой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0965" y="6356772"/>
            <a:ext cx="3863736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</a:t>
            </a:r>
            <a:r>
              <a:rPr lang="ru-RU" sz="1200" dirty="0"/>
              <a:t>для обеспечения кредитов предприятиям, зарегистрированным в республике </a:t>
            </a:r>
            <a:r>
              <a:rPr lang="ru-RU" sz="1200" dirty="0" smtClean="0"/>
              <a:t>Крым и </a:t>
            </a:r>
            <a:r>
              <a:rPr lang="ru-RU" sz="1200" dirty="0"/>
              <a:t>/ или городе федерального значения </a:t>
            </a:r>
            <a:r>
              <a:rPr lang="ru-RU" sz="1200" dirty="0" smtClean="0"/>
              <a:t>Севастополь</a:t>
            </a:r>
            <a:endParaRPr lang="ru-RU" sz="12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</a:t>
            </a:r>
            <a:r>
              <a:rPr lang="ru-RU" sz="1200" dirty="0"/>
              <a:t>, выдаваемая совместно с поручительством </a:t>
            </a:r>
            <a:r>
              <a:rPr lang="ru-RU" sz="1200" dirty="0" smtClean="0"/>
              <a:t>РГО (</a:t>
            </a:r>
            <a:r>
              <a:rPr lang="ru-RU" sz="1200" dirty="0" err="1"/>
              <a:t>согарантия</a:t>
            </a:r>
            <a:r>
              <a:rPr lang="ru-RU" sz="1200" dirty="0"/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0966" y="5803404"/>
            <a:ext cx="3854899" cy="453089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торговой деятельности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5877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</a:t>
            </a:r>
            <a:r>
              <a:rPr lang="ru-RU" sz="1100" dirty="0" err="1" smtClean="0"/>
              <a:t>реструктуриемых</a:t>
            </a:r>
            <a:r>
              <a:rPr lang="ru-RU" sz="1100" dirty="0" smtClean="0"/>
              <a:t>/ рефинансируемых кредитов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предприятиям, зарегистрированным в республике Крым и / или городе федерального значения Севастополь</a:t>
            </a:r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Контргарантия</a:t>
            </a:r>
            <a:endParaRPr lang="ru-RU" sz="1200" dirty="0" smtClean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Синдицированная гарантия</a:t>
            </a:r>
            <a:endParaRPr lang="ru-RU" sz="1200" dirty="0"/>
          </a:p>
        </p:txBody>
      </p:sp>
      <p:sp>
        <p:nvSpPr>
          <p:cNvPr id="75" name="Freeform 72"/>
          <p:cNvSpPr>
            <a:spLocks noChangeAspect="1" noEditPoints="1"/>
          </p:cNvSpPr>
          <p:nvPr/>
        </p:nvSpPr>
        <p:spPr bwMode="auto">
          <a:xfrm>
            <a:off x="890474" y="1770176"/>
            <a:ext cx="335411" cy="45826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Группа 33"/>
          <p:cNvGrpSpPr/>
          <p:nvPr/>
        </p:nvGrpSpPr>
        <p:grpSpPr>
          <a:xfrm>
            <a:off x="469426" y="3479729"/>
            <a:ext cx="734496" cy="613329"/>
            <a:chOff x="469426" y="3429434"/>
            <a:chExt cx="734496" cy="6133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9426" y="3429434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ГОСЗАКАЗ</a:t>
              </a:r>
              <a:endParaRPr lang="ru-RU" sz="800" b="1" dirty="0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577699" y="3634594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8679" y="2621119"/>
            <a:ext cx="664810" cy="505756"/>
            <a:chOff x="584384" y="2621119"/>
            <a:chExt cx="664810" cy="5057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84384" y="2621119"/>
              <a:ext cx="664810" cy="505756"/>
              <a:chOff x="720657" y="4469559"/>
              <a:chExt cx="314600" cy="239333"/>
            </a:xfrm>
            <a:solidFill>
              <a:schemeClr val="tx1"/>
            </a:solidFill>
          </p:grpSpPr>
          <p:sp>
            <p:nvSpPr>
              <p:cNvPr id="46" name="Freeform 1066"/>
              <p:cNvSpPr>
                <a:spLocks/>
              </p:cNvSpPr>
              <p:nvPr/>
            </p:nvSpPr>
            <p:spPr bwMode="auto">
              <a:xfrm>
                <a:off x="975212" y="4531295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4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5" y="41"/>
                      <a:pt x="4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30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1067"/>
              <p:cNvSpPr>
                <a:spLocks/>
              </p:cNvSpPr>
              <p:nvPr/>
            </p:nvSpPr>
            <p:spPr bwMode="auto">
              <a:xfrm>
                <a:off x="775628" y="4469559"/>
                <a:ext cx="221573" cy="129392"/>
              </a:xfrm>
              <a:custGeom>
                <a:avLst/>
                <a:gdLst>
                  <a:gd name="T0" fmla="*/ 123 w 129"/>
                  <a:gd name="T1" fmla="*/ 75 h 75"/>
                  <a:gd name="T2" fmla="*/ 117 w 129"/>
                  <a:gd name="T3" fmla="*/ 69 h 75"/>
                  <a:gd name="T4" fmla="*/ 60 w 129"/>
                  <a:gd name="T5" fmla="*/ 12 h 75"/>
                  <a:gd name="T6" fmla="*/ 12 w 129"/>
                  <a:gd name="T7" fmla="*/ 38 h 75"/>
                  <a:gd name="T8" fmla="*/ 4 w 129"/>
                  <a:gd name="T9" fmla="*/ 40 h 75"/>
                  <a:gd name="T10" fmla="*/ 2 w 129"/>
                  <a:gd name="T11" fmla="*/ 32 h 75"/>
                  <a:gd name="T12" fmla="*/ 60 w 129"/>
                  <a:gd name="T13" fmla="*/ 0 h 75"/>
                  <a:gd name="T14" fmla="*/ 129 w 129"/>
                  <a:gd name="T15" fmla="*/ 69 h 75"/>
                  <a:gd name="T16" fmla="*/ 123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123" y="75"/>
                    </a:moveTo>
                    <a:cubicBezTo>
                      <a:pt x="120" y="75"/>
                      <a:pt x="117" y="72"/>
                      <a:pt x="117" y="69"/>
                    </a:cubicBezTo>
                    <a:cubicBezTo>
                      <a:pt x="117" y="38"/>
                      <a:pt x="92" y="12"/>
                      <a:pt x="60" y="12"/>
                    </a:cubicBezTo>
                    <a:cubicBezTo>
                      <a:pt x="41" y="12"/>
                      <a:pt x="23" y="22"/>
                      <a:pt x="12" y="38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4"/>
                      <a:pt x="2" y="32"/>
                    </a:cubicBezTo>
                    <a:cubicBezTo>
                      <a:pt x="15" y="12"/>
                      <a:pt x="37" y="0"/>
                      <a:pt x="60" y="0"/>
                    </a:cubicBezTo>
                    <a:cubicBezTo>
                      <a:pt x="98" y="0"/>
                      <a:pt x="129" y="31"/>
                      <a:pt x="129" y="69"/>
                    </a:cubicBezTo>
                    <a:cubicBezTo>
                      <a:pt x="129" y="72"/>
                      <a:pt x="126" y="75"/>
                      <a:pt x="1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68"/>
              <p:cNvSpPr>
                <a:spLocks/>
              </p:cNvSpPr>
              <p:nvPr/>
            </p:nvSpPr>
            <p:spPr bwMode="auto">
              <a:xfrm>
                <a:off x="720657" y="4572734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3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4" y="41"/>
                      <a:pt x="3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9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1069"/>
              <p:cNvSpPr>
                <a:spLocks/>
              </p:cNvSpPr>
              <p:nvPr/>
            </p:nvSpPr>
            <p:spPr bwMode="auto">
              <a:xfrm>
                <a:off x="757868" y="4579500"/>
                <a:ext cx="222419" cy="129392"/>
              </a:xfrm>
              <a:custGeom>
                <a:avLst/>
                <a:gdLst>
                  <a:gd name="T0" fmla="*/ 69 w 129"/>
                  <a:gd name="T1" fmla="*/ 75 h 75"/>
                  <a:gd name="T2" fmla="*/ 0 w 129"/>
                  <a:gd name="T3" fmla="*/ 6 h 75"/>
                  <a:gd name="T4" fmla="*/ 6 w 129"/>
                  <a:gd name="T5" fmla="*/ 0 h 75"/>
                  <a:gd name="T6" fmla="*/ 12 w 129"/>
                  <a:gd name="T7" fmla="*/ 6 h 75"/>
                  <a:gd name="T8" fmla="*/ 69 w 129"/>
                  <a:gd name="T9" fmla="*/ 63 h 75"/>
                  <a:gd name="T10" fmla="*/ 117 w 129"/>
                  <a:gd name="T11" fmla="*/ 37 h 75"/>
                  <a:gd name="T12" fmla="*/ 126 w 129"/>
                  <a:gd name="T13" fmla="*/ 35 h 75"/>
                  <a:gd name="T14" fmla="*/ 127 w 129"/>
                  <a:gd name="T15" fmla="*/ 43 h 75"/>
                  <a:gd name="T16" fmla="*/ 69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69" y="75"/>
                    </a:moveTo>
                    <a:cubicBezTo>
                      <a:pt x="31" y="75"/>
                      <a:pt x="0" y="44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37"/>
                      <a:pt x="38" y="63"/>
                      <a:pt x="69" y="63"/>
                    </a:cubicBezTo>
                    <a:cubicBezTo>
                      <a:pt x="89" y="63"/>
                      <a:pt x="107" y="53"/>
                      <a:pt x="117" y="37"/>
                    </a:cubicBezTo>
                    <a:cubicBezTo>
                      <a:pt x="119" y="34"/>
                      <a:pt x="123" y="33"/>
                      <a:pt x="126" y="35"/>
                    </a:cubicBezTo>
                    <a:cubicBezTo>
                      <a:pt x="128" y="37"/>
                      <a:pt x="129" y="40"/>
                      <a:pt x="127" y="43"/>
                    </a:cubicBezTo>
                    <a:cubicBezTo>
                      <a:pt x="115" y="63"/>
                      <a:pt x="93" y="75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681378" y="2638586"/>
              <a:ext cx="470822" cy="470823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₽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04" y="1725793"/>
            <a:ext cx="554302" cy="55430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944" y="4316096"/>
            <a:ext cx="629218" cy="741214"/>
            <a:chOff x="504944" y="4355696"/>
            <a:chExt cx="629218" cy="74121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80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8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147626</TotalTime>
  <Words>3358</Words>
  <Application>Microsoft Office PowerPoint</Application>
  <PresentationFormat>Произвольный</PresentationFormat>
  <Paragraphs>469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Title</vt:lpstr>
      <vt:lpstr>Финансовая поддержка субъектов МСП</vt:lpstr>
      <vt:lpstr>О Корпорации</vt:lpstr>
      <vt:lpstr>Основные задачи Корпорации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31.03.16)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Базовые требования к потенциальному заемщику</vt:lpstr>
      <vt:lpstr>Целевое использование кредитов с независимой гарантией Корпорации</vt:lpstr>
      <vt:lpstr>Целевое использование кредитов с независимой гарантией Корпорации</vt:lpstr>
      <vt:lpstr>Приоритетные направления гарантийной поддержки Корпорации </vt:lpstr>
      <vt:lpstr>Технология предоставления гарантий – стандартная процедура</vt:lpstr>
      <vt:lpstr>Технология предоставления гарантий – «корпоративный канал»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  <vt:lpstr>Приложение 1  Порядок отнесения ЮЛ и ИП к субъектам МСП в соответствии с 209-ФЗ 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Сущевская И.Ю.</cp:lastModifiedBy>
  <cp:revision>4313</cp:revision>
  <cp:lastPrinted>2013-08-18T11:38:26Z</cp:lastPrinted>
  <dcterms:created xsi:type="dcterms:W3CDTF">2010-08-23T12:41:44Z</dcterms:created>
  <dcterms:modified xsi:type="dcterms:W3CDTF">2016-08-10T13:01:11Z</dcterms:modified>
</cp:coreProperties>
</file>