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91" r:id="rId5"/>
    <p:sldId id="515" r:id="rId6"/>
    <p:sldId id="537" r:id="rId7"/>
    <p:sldId id="523" r:id="rId8"/>
    <p:sldId id="543" r:id="rId9"/>
    <p:sldId id="532" r:id="rId10"/>
    <p:sldId id="535" r:id="rId11"/>
    <p:sldId id="473" r:id="rId12"/>
    <p:sldId id="517" r:id="rId13"/>
    <p:sldId id="589" r:id="rId14"/>
    <p:sldId id="520" r:id="rId15"/>
    <p:sldId id="588" r:id="rId16"/>
    <p:sldId id="434" r:id="rId17"/>
    <p:sldId id="541" r:id="rId18"/>
    <p:sldId id="331" r:id="rId19"/>
    <p:sldId id="269" r:id="rId20"/>
    <p:sldId id="273" r:id="rId21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2E3B"/>
    <a:srgbClr val="DC202E"/>
    <a:srgbClr val="404040"/>
    <a:srgbClr val="FFC627"/>
    <a:srgbClr val="7EB338"/>
    <a:srgbClr val="F5F5F5"/>
    <a:srgbClr val="F3F3F3"/>
    <a:srgbClr val="E9E9E9"/>
    <a:srgbClr val="9B59B6"/>
    <a:srgbClr val="1792E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7520" autoAdjust="0"/>
  </p:normalViewPr>
  <p:slideViewPr>
    <p:cSldViewPr snapToGrid="0" snapToObjects="1" showGuides="1">
      <p:cViewPr varScale="1">
        <p:scale>
          <a:sx n="72" d="100"/>
          <a:sy n="72" d="100"/>
        </p:scale>
        <p:origin x="51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6768"/>
    </p:cViewPr>
  </p:sorterViewPr>
  <p:notesViewPr>
    <p:cSldViewPr snapToGrid="0" snapToObjects="1" showGuides="1">
      <p:cViewPr varScale="1">
        <p:scale>
          <a:sx n="84" d="100"/>
          <a:sy n="84" d="100"/>
        </p:scale>
        <p:origin x="382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МТЭК-03</c:v>
                </c:pt>
              </c:strCache>
            </c:strRef>
          </c:tx>
          <c:spPr>
            <a:solidFill>
              <a:srgbClr val="DC202E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GPRS (TCP/IP)</c:v>
                </c:pt>
                <c:pt idx="1">
                  <c:v>GSM (CSD)</c:v>
                </c:pt>
                <c:pt idx="2">
                  <c:v>WiFi-модуль</c:v>
                </c:pt>
                <c:pt idx="3">
                  <c:v>FTP</c:v>
                </c:pt>
                <c:pt idx="4">
                  <c:v>КА-О/USB</c:v>
                </c:pt>
                <c:pt idx="5">
                  <c:v>RS-232 (СОМ)</c:v>
                </c:pt>
                <c:pt idx="6">
                  <c:v>RS-232 (Модуль RS-232/RS-485)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96</c:v>
                </c:pt>
                <c:pt idx="1">
                  <c:v>62</c:v>
                </c:pt>
                <c:pt idx="2">
                  <c:v>19.5</c:v>
                </c:pt>
                <c:pt idx="3">
                  <c:v>11.2</c:v>
                </c:pt>
                <c:pt idx="4">
                  <c:v>10.5</c:v>
                </c:pt>
                <c:pt idx="5">
                  <c:v>8.5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72-4D0E-B100-6A57E79CB5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БПЭК-03/Т</c:v>
                </c:pt>
              </c:strCache>
            </c:strRef>
          </c:tx>
          <c:spPr>
            <a:solidFill>
              <a:sysClr val="windowText" lastClr="000000">
                <a:lumMod val="75000"/>
                <a:lumOff val="25000"/>
              </a:sysClr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GPRS (TCP/IP)</c:v>
                </c:pt>
                <c:pt idx="1">
                  <c:v>GSM (CSD)</c:v>
                </c:pt>
                <c:pt idx="2">
                  <c:v>WiFi-модуль</c:v>
                </c:pt>
                <c:pt idx="3">
                  <c:v>FTP</c:v>
                </c:pt>
                <c:pt idx="4">
                  <c:v>КА-О/USB</c:v>
                </c:pt>
                <c:pt idx="5">
                  <c:v>RS-232 (СОМ)</c:v>
                </c:pt>
                <c:pt idx="6">
                  <c:v>RS-232 (Модуль RS-232/RS-485)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</c:v>
                </c:pt>
                <c:pt idx="1">
                  <c:v>11</c:v>
                </c:pt>
                <c:pt idx="2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72-4D0E-B100-6A57E79CB5B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GPRS (TCP/IP)</c:v>
                </c:pt>
                <c:pt idx="1">
                  <c:v>GSM (CSD)</c:v>
                </c:pt>
                <c:pt idx="2">
                  <c:v>WiFi-модуль</c:v>
                </c:pt>
                <c:pt idx="3">
                  <c:v>FTP</c:v>
                </c:pt>
                <c:pt idx="4">
                  <c:v>КА-О/USB</c:v>
                </c:pt>
                <c:pt idx="5">
                  <c:v>RS-232 (СОМ)</c:v>
                </c:pt>
                <c:pt idx="6">
                  <c:v>RS-232 (Модуль RS-232/RS-485)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4</c:v>
                </c:pt>
                <c:pt idx="1">
                  <c:v>27</c:v>
                </c:pt>
                <c:pt idx="2">
                  <c:v>80.5</c:v>
                </c:pt>
                <c:pt idx="3">
                  <c:v>90.08</c:v>
                </c:pt>
                <c:pt idx="4">
                  <c:v>89.5</c:v>
                </c:pt>
                <c:pt idx="5">
                  <c:v>90.5</c:v>
                </c:pt>
                <c:pt idx="6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72-4D0E-B100-6A57E79CB5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49725312"/>
        <c:axId val="249726848"/>
      </c:barChart>
      <c:catAx>
        <c:axId val="24972531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49726848"/>
        <c:crosses val="autoZero"/>
        <c:auto val="1"/>
        <c:lblAlgn val="ctr"/>
        <c:lblOffset val="100"/>
        <c:noMultiLvlLbl val="0"/>
      </c:catAx>
      <c:valAx>
        <c:axId val="24972684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4972531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598721-3323-42CB-96FB-C6D7D9D206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2FF977-0234-4542-94AE-376F45A8E7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6CFF9-B101-4D5A-AE5F-81BC4D91C17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DC7A7-567A-4A18-A303-6ED5E91C67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C55533-4890-43A5-8A14-C9DE3F2561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57C73-0239-4725-8F06-3E607150B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5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AA0C4-695F-4136-A1C4-C28E233376CC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0284F-7E88-4545-9BB2-221688BE3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78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600"/>
      </a:spcAft>
      <a:defRPr sz="1200" b="1" kern="1200">
        <a:solidFill>
          <a:schemeClr val="tx1"/>
        </a:solidFill>
        <a:latin typeface="+mn-lt"/>
        <a:ea typeface="+mn-ea"/>
        <a:cs typeface="+mn-cs"/>
      </a:defRPr>
    </a:lvl1pPr>
    <a:lvl2pPr marL="0" indent="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71450" indent="-17145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400050" indent="-17145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630238" indent="-17145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7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9.xml"/><Relationship Id="rId7" Type="http://schemas.openxmlformats.org/officeDocument/2006/relationships/image" Target="../media/image5.pn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11.xml"/><Relationship Id="rId7" Type="http://schemas.openxmlformats.org/officeDocument/2006/relationships/image" Target="../media/image5.png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+ Pic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9632D-2F70-4D0E-B737-ACF4A2DDE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1409700"/>
            <a:ext cx="8382000" cy="2019300"/>
          </a:xfrm>
        </p:spPr>
        <p:txBody>
          <a:bodyPr tIns="0" anchor="t"/>
          <a:lstStyle>
            <a:lvl1pPr algn="l">
              <a:lnSpc>
                <a:spcPct val="80000"/>
              </a:lnSpc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C3F44-5413-48F1-ACBF-6BEAE9CA8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3848100"/>
            <a:ext cx="5600700" cy="892017"/>
          </a:xfrm>
        </p:spPr>
        <p:txBody>
          <a:bodyPr tIns="0" bIns="182880" anchor="t" anchorCtr="0"/>
          <a:lstStyle>
            <a:lvl1pPr marL="0" indent="0" algn="l">
              <a:spcAft>
                <a:spcPts val="0"/>
              </a:spcAft>
              <a:buNone/>
              <a:defRPr sz="1600" b="0" cap="all" baseline="0">
                <a:latin typeface="+mj-lt"/>
              </a:defRPr>
            </a:lvl1pPr>
            <a:lvl2pPr marL="0" indent="0" algn="l">
              <a:spcAft>
                <a:spcPts val="1200"/>
              </a:spcAft>
              <a:buNone/>
              <a:defRPr sz="1600" b="1" cap="all" baseline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Presenter’s Name</a:t>
            </a:r>
          </a:p>
          <a:p>
            <a:pPr lvl="1"/>
            <a:r>
              <a:rPr lang="en-US" dirty="0"/>
              <a:t>Presenter’s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9F04-7833-4562-B8D1-AC0341D7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499811"/>
            <a:ext cx="2743200" cy="365125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600" b="1">
                <a:latin typeface="+mn-lt"/>
              </a:defRPr>
            </a:lvl1pPr>
          </a:lstStyle>
          <a:p>
            <a:fld id="{D105F950-05EE-42A4-8FEF-DE33869804CE}" type="datetime4">
              <a:rPr lang="en-US" smtClean="0"/>
              <a:t>June 15, 2021</a:t>
            </a:fld>
            <a:endParaRPr lang="en-US" dirty="0"/>
          </a:p>
        </p:txBody>
      </p:sp>
      <p:pic>
        <p:nvPicPr>
          <p:cNvPr id="8" name="Graphic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8212" y="6008332"/>
            <a:ext cx="2444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21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D926425-8E0A-4F19-95F9-2CCCC40F83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96586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9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D926425-8E0A-4F19-95F9-2CCCC40F83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94E27FC-0EBE-49F1-BF4C-F70FB47B782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000" b="0" i="0" baseline="0" dirty="0" err="1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495299"/>
            <a:ext cx="11201401" cy="615553"/>
          </a:xfrm>
        </p:spPr>
        <p:txBody>
          <a:bodyPr wrap="square">
            <a:sp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5372100" cy="4457700"/>
          </a:xfrm>
        </p:spPr>
        <p:txBody>
          <a:bodyPr wrap="square"/>
          <a:lstStyle>
            <a:lvl1pPr marL="457200" indent="-457200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  <a:defRPr sz="2400"/>
            </a:lvl1pPr>
            <a:lvl2pPr marL="457200" indent="0">
              <a:defRPr sz="2400"/>
            </a:lvl2pPr>
            <a:lvl3pPr marL="685800" indent="-228600">
              <a:defRPr sz="2000"/>
            </a:lvl3pPr>
            <a:lvl4pPr marL="1028700" indent="-228600">
              <a:defRPr sz="1800"/>
            </a:lvl4pPr>
            <a:lvl5pPr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0" y="1409701"/>
            <a:ext cx="5372100" cy="4457700"/>
          </a:xfrm>
        </p:spPr>
        <p:txBody>
          <a:bodyPr wrap="square"/>
          <a:lstStyle>
            <a:lvl1pPr marL="457200" indent="-457200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  <a:defRPr sz="2400"/>
            </a:lvl1pPr>
            <a:lvl2pPr marL="457200" indent="0">
              <a:defRPr sz="2400"/>
            </a:lvl2pPr>
            <a:lvl3pPr marL="685800" indent="-228600">
              <a:defRPr sz="2000"/>
            </a:lvl3pPr>
            <a:lvl4pPr marL="1028700" indent="-228600">
              <a:defRPr sz="1800"/>
            </a:lvl4pPr>
            <a:lvl5pPr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756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XL Content Gra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495300"/>
            <a:ext cx="8382001" cy="5372100"/>
          </a:xfrm>
        </p:spPr>
        <p:txBody>
          <a:bodyPr tIns="0"/>
          <a:lstStyle>
            <a:lvl1pPr>
              <a:lnSpc>
                <a:spcPct val="90000"/>
              </a:lnSpc>
              <a:defRPr sz="8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4A2922BA-AA7B-49A4-BAC5-FF5A045498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94837" y="6478016"/>
            <a:ext cx="4118435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Honeywell Confidential - ©2020 by Honeywell International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12632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9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495300"/>
            <a:ext cx="5372101" cy="5372100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99F7BE-26E0-43EC-B648-2436C3A3F9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0" y="0"/>
            <a:ext cx="5867400" cy="6858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29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96" userDrawn="1">
          <p15:clr>
            <a:srgbClr val="FBAE40"/>
          </p15:clr>
        </p15:guide>
        <p15:guide id="2" pos="398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ont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495300"/>
            <a:ext cx="5372101" cy="53721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99F7BE-26E0-43EC-B648-2436C3A3F9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0" y="0"/>
            <a:ext cx="5867400" cy="6858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26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96">
          <p15:clr>
            <a:srgbClr val="FBAE40"/>
          </p15:clr>
        </p15:guide>
        <p15:guide id="2" pos="398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409700"/>
            <a:ext cx="11201401" cy="42976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0F7696B-AED7-4649-B1BE-83104AF7ADDD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3474014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5372100" cy="4297680"/>
          </a:xfrm>
        </p:spPr>
        <p:txBody>
          <a:bodyPr/>
          <a:lstStyle>
            <a:lvl3pPr>
              <a:buClr>
                <a:schemeClr val="tx1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0" y="1409701"/>
            <a:ext cx="5372100" cy="42976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D0DF29E-4A6C-4505-AA49-6B64388E139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4115104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96" userDrawn="1">
          <p15:clr>
            <a:srgbClr val="FBAE40"/>
          </p15:clr>
        </p15:guide>
        <p15:guide id="3" pos="398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5372100" cy="42976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F9CDEF-0719-484F-8C20-787B9E5CF7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0" y="1409700"/>
            <a:ext cx="5372100" cy="429768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064076E-2966-4D1B-8F30-6885CA148AF4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833064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9F757B-7399-47EF-8C93-6F4A641084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5300" y="3886200"/>
            <a:ext cx="5372100" cy="174734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B1BC2-D1BF-4967-9DEB-0E218096605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22327" y="3886200"/>
            <a:ext cx="5372100" cy="1747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930328-96E9-4581-AB46-BC006A6DBD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5300" y="1409700"/>
            <a:ext cx="53721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25C2411-148E-4C87-B0DD-41761ACB22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24600" y="1409700"/>
            <a:ext cx="53721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5B90B35-A8E2-43F4-9EE2-F7A3C794C84F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-1" y="5867400"/>
            <a:ext cx="12192000" cy="495300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846821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  <p15:guide id="4" orient="horz" pos="244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3429000" cy="42976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81534" y="1409701"/>
            <a:ext cx="3429000" cy="42976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67768" y="1409701"/>
            <a:ext cx="3429000" cy="42976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752E914-DA92-4DFE-9C16-9F269B1910FB}"/>
              </a:ext>
            </a:extLst>
          </p:cNvPr>
          <p:cNvGrpSpPr/>
          <p:nvPr userDrawn="1"/>
        </p:nvGrpSpPr>
        <p:grpSpPr>
          <a:xfrm>
            <a:off x="4152917" y="1410881"/>
            <a:ext cx="3886234" cy="4344840"/>
            <a:chOff x="4152917" y="1410880"/>
            <a:chExt cx="3886234" cy="4462273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89AC965-3DBE-47AE-81C0-8C23B370263F}"/>
                </a:ext>
              </a:extLst>
            </p:cNvPr>
            <p:cNvCxnSpPr/>
            <p:nvPr userDrawn="1"/>
          </p:nvCxnSpPr>
          <p:spPr>
            <a:xfrm>
              <a:off x="4152917" y="1410880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55B345D-6ECD-4B25-B741-D306ED291B90}"/>
                </a:ext>
              </a:extLst>
            </p:cNvPr>
            <p:cNvCxnSpPr/>
            <p:nvPr userDrawn="1"/>
          </p:nvCxnSpPr>
          <p:spPr>
            <a:xfrm>
              <a:off x="8039151" y="1410881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697456D-818A-4FA7-9322-10ECC2C0575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73154"/>
            <a:ext cx="12192000" cy="489546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17282608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3886200"/>
            <a:ext cx="3429000" cy="18288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81534" y="3886200"/>
            <a:ext cx="3429000" cy="1828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67768" y="3886200"/>
            <a:ext cx="3429000" cy="1828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E1C42F-82A3-49D7-9B58-607C4E4D58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5300" y="140970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622D68AC-932E-4B0C-90A5-71EE23ACE4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81534" y="140970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D1A7CD19-76F6-4CBE-B54D-93302EA79B1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67700" y="140970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CAE0181-37B5-43E5-A82A-CDD053C29C6C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1406711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+ Pic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9632D-2F70-4D0E-B737-ACF4A2DDE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1409700"/>
            <a:ext cx="8382000" cy="2019300"/>
          </a:xfrm>
        </p:spPr>
        <p:txBody>
          <a:bodyPr tIns="0" anchor="t"/>
          <a:lstStyle>
            <a:lvl1pPr algn="l">
              <a:lnSpc>
                <a:spcPct val="80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C3F44-5413-48F1-ACBF-6BEAE9CA8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3848100"/>
            <a:ext cx="5600700" cy="892017"/>
          </a:xfrm>
        </p:spPr>
        <p:txBody>
          <a:bodyPr tIns="0" bIns="182880" anchor="t" anchorCtr="0"/>
          <a:lstStyle>
            <a:lvl1pPr marL="0" indent="0" algn="l"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spcAft>
                <a:spcPts val="1200"/>
              </a:spcAft>
              <a:buNone/>
              <a:defRPr sz="1600" b="1" cap="all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Presenter’s Name</a:t>
            </a:r>
          </a:p>
          <a:p>
            <a:pPr lvl="1"/>
            <a:r>
              <a:rPr lang="en-US" dirty="0"/>
              <a:t>Presenter’s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9F04-7833-4562-B8D1-AC0341D7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498668"/>
            <a:ext cx="2743200" cy="365125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fld id="{27A3D956-E391-41FE-BC3D-8A5C91DE06B1}" type="datetime4">
              <a:rPr lang="en-US" smtClean="0"/>
              <a:t>June 15, 2021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7D801B6-A973-4D6D-8431-BA0D1481B3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8212" y="6008332"/>
            <a:ext cx="2444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19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21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2459736" cy="42976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09238" y="1409701"/>
            <a:ext cx="2459736" cy="42976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23176" y="1409701"/>
            <a:ext cx="2459736" cy="42976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C3999C7-E763-4050-BC0E-E9090F84780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237112" y="1409701"/>
            <a:ext cx="2459736" cy="42976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4793E8-8AA5-49D1-B431-8FD8310103FA}"/>
              </a:ext>
            </a:extLst>
          </p:cNvPr>
          <p:cNvGrpSpPr/>
          <p:nvPr userDrawn="1"/>
        </p:nvGrpSpPr>
        <p:grpSpPr>
          <a:xfrm>
            <a:off x="3182137" y="1410880"/>
            <a:ext cx="5827876" cy="4344686"/>
            <a:chOff x="3182137" y="1410880"/>
            <a:chExt cx="5827876" cy="446227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538375F-017C-4D3C-98B0-0B49D2AAE3BA}"/>
                </a:ext>
              </a:extLst>
            </p:cNvPr>
            <p:cNvCxnSpPr/>
            <p:nvPr userDrawn="1"/>
          </p:nvCxnSpPr>
          <p:spPr>
            <a:xfrm>
              <a:off x="3182137" y="1410880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B52EB66-0BC5-4D65-9873-7791F0C2A2E0}"/>
                </a:ext>
              </a:extLst>
            </p:cNvPr>
            <p:cNvCxnSpPr/>
            <p:nvPr userDrawn="1"/>
          </p:nvCxnSpPr>
          <p:spPr>
            <a:xfrm>
              <a:off x="6096075" y="1410880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3A66CFF-0E1D-4769-AC5A-FFCF982704C6}"/>
                </a:ext>
              </a:extLst>
            </p:cNvPr>
            <p:cNvCxnSpPr/>
            <p:nvPr userDrawn="1"/>
          </p:nvCxnSpPr>
          <p:spPr>
            <a:xfrm>
              <a:off x="9010013" y="1410880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E90AB464-576C-4A33-966B-DD17FE4C4181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31740245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3657600"/>
            <a:ext cx="2459736" cy="20116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09237" y="3657600"/>
            <a:ext cx="2459736" cy="20116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23174" y="3657600"/>
            <a:ext cx="2459736" cy="20116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C3999C7-E763-4050-BC0E-E9090F84780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237112" y="3657600"/>
            <a:ext cx="2459736" cy="20116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632F1BF-A417-46F5-A2B0-EE338C9464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5300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B664EC32-C8D7-4696-8955-D27860B1160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09935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7BC96BB2-8963-4074-99F2-2BEB65D70F6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23872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FAAAD28-DA69-4AAE-9FAD-9F27417572F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37112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230F8805-7C7A-42C7-AA78-A838FC7ADE60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28805256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0"/>
            <a:ext cx="5372100" cy="202082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0" y="1409700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9F757B-7399-47EF-8C93-6F4A641084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5300" y="3666371"/>
            <a:ext cx="5372100" cy="202082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B1BC2-D1BF-4967-9DEB-0E218096605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24600" y="3666371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FA7B3DE-C704-4D6A-9148-C2EE51AB9559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4996"/>
            <a:ext cx="12192000" cy="497704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189325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3538A-4A54-4A25-9BD2-E79855D6A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08997-B423-407B-B60D-8D5DFC37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D64B098-3BC3-46B7-9278-55E699AD37C8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578199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549D9-CB0B-4053-B4B8-18A9A6E34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95A6AF-DA14-4AA2-80B8-C7ACE12804ED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1990648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89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53721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0" y="1409701"/>
            <a:ext cx="53721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63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ic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5372100" cy="4457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F9CDEF-0719-484F-8C20-787B9E5CF7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0" y="1409700"/>
            <a:ext cx="5372100" cy="44577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97345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Pics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9F757B-7399-47EF-8C93-6F4A641084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5300" y="3886200"/>
            <a:ext cx="5372100" cy="19811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B1BC2-D1BF-4967-9DEB-0E218096605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22327" y="3886200"/>
            <a:ext cx="5372100" cy="19811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930328-96E9-4581-AB46-BC006A6DBD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5300" y="1409700"/>
            <a:ext cx="53721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25C2411-148E-4C87-B0DD-41761ACB22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24600" y="1409700"/>
            <a:ext cx="53721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25447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  <p15:guide id="4" orient="horz" pos="244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34290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81534" y="1409701"/>
            <a:ext cx="34290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67768" y="1409701"/>
            <a:ext cx="34290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9AC965-3DBE-47AE-81C0-8C23B370263F}"/>
              </a:ext>
            </a:extLst>
          </p:cNvPr>
          <p:cNvCxnSpPr/>
          <p:nvPr userDrawn="1"/>
        </p:nvCxnSpPr>
        <p:spPr>
          <a:xfrm>
            <a:off x="4152917" y="1410880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5B345D-6ECD-4B25-B741-D306ED291B90}"/>
              </a:ext>
            </a:extLst>
          </p:cNvPr>
          <p:cNvCxnSpPr/>
          <p:nvPr userDrawn="1"/>
        </p:nvCxnSpPr>
        <p:spPr>
          <a:xfrm>
            <a:off x="8039151" y="1410881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0568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Colo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F1AD5E1-596F-44FE-BB24-7F1520D02E3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51251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F1AD5E1-596F-44FE-BB24-7F1520D02E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1591A3BB-35C0-46F1-913B-1F85EECFAB4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 err="1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9632D-2F70-4D0E-B737-ACF4A2DDE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1409700"/>
            <a:ext cx="8382000" cy="1354217"/>
          </a:xfrm>
        </p:spPr>
        <p:txBody>
          <a:bodyPr tIns="0" anchor="t">
            <a:spAutoFit/>
          </a:bodyPr>
          <a:lstStyle>
            <a:lvl1pPr algn="l">
              <a:lnSpc>
                <a:spcPct val="100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C3F44-5413-48F1-ACBF-6BEAE9CA8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3848100"/>
            <a:ext cx="5600700" cy="677108"/>
          </a:xfrm>
        </p:spPr>
        <p:txBody>
          <a:bodyPr tIns="0" bIns="182880" anchor="t" anchorCtr="0">
            <a:spAutoFit/>
          </a:bodyPr>
          <a:lstStyle>
            <a:lvl1pPr marL="0" indent="0" algn="l"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spcAft>
                <a:spcPts val="1200"/>
              </a:spcAft>
              <a:buNone/>
              <a:defRPr sz="1600" b="1" cap="all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Presenter’s Name</a:t>
            </a:r>
          </a:p>
          <a:p>
            <a:pPr lvl="1"/>
            <a:r>
              <a:rPr lang="en-US" dirty="0"/>
              <a:t>Presenter’s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9F04-7833-4562-B8D1-AC0341D7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498668"/>
            <a:ext cx="2743200" cy="246221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7D801B6-A973-4D6D-8431-BA0D1481B3C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8212" y="6008332"/>
            <a:ext cx="2444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45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21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+ Pics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3886200"/>
            <a:ext cx="3429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81534" y="3886200"/>
            <a:ext cx="3429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67768" y="3886200"/>
            <a:ext cx="3429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E1C42F-82A3-49D7-9B58-607C4E4D58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5300" y="140970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622D68AC-932E-4B0C-90A5-71EE23ACE4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81534" y="140970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D1A7CD19-76F6-4CBE-B54D-93302EA79B1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67700" y="140970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69828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2459736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09238" y="1409701"/>
            <a:ext cx="2459736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23176" y="1409701"/>
            <a:ext cx="2459736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C3999C7-E763-4050-BC0E-E9090F84780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237112" y="1409701"/>
            <a:ext cx="2459736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38375F-017C-4D3C-98B0-0B49D2AAE3BA}"/>
              </a:ext>
            </a:extLst>
          </p:cNvPr>
          <p:cNvCxnSpPr/>
          <p:nvPr userDrawn="1"/>
        </p:nvCxnSpPr>
        <p:spPr>
          <a:xfrm>
            <a:off x="3182137" y="1410880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B52EB66-0BC5-4D65-9873-7791F0C2A2E0}"/>
              </a:ext>
            </a:extLst>
          </p:cNvPr>
          <p:cNvCxnSpPr/>
          <p:nvPr userDrawn="1"/>
        </p:nvCxnSpPr>
        <p:spPr>
          <a:xfrm>
            <a:off x="6096075" y="1410880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3A66CFF-0E1D-4769-AC5A-FFCF982704C6}"/>
              </a:ext>
            </a:extLst>
          </p:cNvPr>
          <p:cNvCxnSpPr/>
          <p:nvPr userDrawn="1"/>
        </p:nvCxnSpPr>
        <p:spPr>
          <a:xfrm>
            <a:off x="9010013" y="1410880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788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+ Pics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299" y="6480164"/>
            <a:ext cx="5600702" cy="2376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[Footer, 10pt Arial]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09237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23174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C3999C7-E763-4050-BC0E-E9090F84780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237112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632F1BF-A417-46F5-A2B0-EE338C9464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5300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B664EC32-C8D7-4696-8955-D27860B1160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09935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7BC96BB2-8963-4074-99F2-2BEB65D70F6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23872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FAAAD28-DA69-4AAE-9FAD-9F27417572F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37112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047161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2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11006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0" y="1411006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9F757B-7399-47EF-8C93-6F4A641084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5300" y="3844171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B1BC2-D1BF-4967-9DEB-0E218096605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24600" y="3844171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21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teen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300" y="14121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24600" y="14121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9F757B-7399-47EF-8C93-6F4A6410845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95300" y="50802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B1BC2-D1BF-4967-9DEB-0E218096605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22327" y="50802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3266E99-6D42-417C-A216-84A2B3B715E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407664" y="14121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54589B4-7F05-4C7A-A2EE-48FB0A13E0D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236964" y="14121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2E9B699-079A-4F7A-A636-380F3609344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407664" y="50802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01885D-5D62-448F-BC24-63F385C48568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236964" y="50802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7257D68F-E97D-4F92-A3D3-D1503CB5DE6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95299" y="26348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7" name="Chart Placeholder 6">
            <a:extLst>
              <a:ext uri="{FF2B5EF4-FFF2-40B4-BE49-F238E27FC236}">
                <a16:creationId xmlns:a16="http://schemas.microsoft.com/office/drawing/2014/main" id="{3B3B5C6B-85C1-4026-8D2C-B5C2CE44A5D5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3409341" y="26348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8" name="Chart Placeholder 6">
            <a:extLst>
              <a:ext uri="{FF2B5EF4-FFF2-40B4-BE49-F238E27FC236}">
                <a16:creationId xmlns:a16="http://schemas.microsoft.com/office/drawing/2014/main" id="{9950548D-185E-4E8F-ACC1-7147F8753B87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323383" y="26348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9" name="Chart Placeholder 6">
            <a:extLst>
              <a:ext uri="{FF2B5EF4-FFF2-40B4-BE49-F238E27FC236}">
                <a16:creationId xmlns:a16="http://schemas.microsoft.com/office/drawing/2014/main" id="{E621986D-B207-419E-8DB3-B0A4BB23DA35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9237662" y="26348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0" name="Chart Placeholder 6">
            <a:extLst>
              <a:ext uri="{FF2B5EF4-FFF2-40B4-BE49-F238E27FC236}">
                <a16:creationId xmlns:a16="http://schemas.microsoft.com/office/drawing/2014/main" id="{4F23C499-BF0D-4A23-948D-7CF2255178FF}"/>
              </a:ext>
            </a:extLst>
          </p:cNvPr>
          <p:cNvSpPr>
            <a:spLocks noGrp="1"/>
          </p:cNvSpPr>
          <p:nvPr>
            <p:ph type="chart" sz="quarter" idx="25"/>
          </p:nvPr>
        </p:nvSpPr>
        <p:spPr>
          <a:xfrm>
            <a:off x="495299" y="38575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1" name="Chart Placeholder 6">
            <a:extLst>
              <a:ext uri="{FF2B5EF4-FFF2-40B4-BE49-F238E27FC236}">
                <a16:creationId xmlns:a16="http://schemas.microsoft.com/office/drawing/2014/main" id="{86A17512-7EDD-4F1A-A28C-60AEB3A2B060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409341" y="38575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2" name="Chart Placeholder 6">
            <a:extLst>
              <a:ext uri="{FF2B5EF4-FFF2-40B4-BE49-F238E27FC236}">
                <a16:creationId xmlns:a16="http://schemas.microsoft.com/office/drawing/2014/main" id="{565C587C-501C-4648-B14F-7472AC051890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6323383" y="38575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3" name="Chart Placeholder 6">
            <a:extLst>
              <a:ext uri="{FF2B5EF4-FFF2-40B4-BE49-F238E27FC236}">
                <a16:creationId xmlns:a16="http://schemas.microsoft.com/office/drawing/2014/main" id="{1EA84FC4-84EB-4A41-846C-1EEBF8A54C82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9237662" y="38575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32530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3538A-4A54-4A25-9BD2-E79855D6A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08997-B423-407B-B60D-8D5DFC37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982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549D9-CB0B-4053-B4B8-18A9A6E34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072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XL Content Gra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212" y="6008332"/>
            <a:ext cx="2444600" cy="4572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95299" y="495300"/>
            <a:ext cx="6096000" cy="243759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8800" b="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</a:t>
            </a:r>
            <a:br>
              <a:rPr kumimoji="0" lang="en-US" sz="8800" b="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8800" b="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</a:t>
            </a:r>
            <a:endParaRPr lang="en-US" sz="8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8847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9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/ 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/>
          <p:cNvSpPr/>
          <p:nvPr userDrawn="1"/>
        </p:nvSpPr>
        <p:spPr>
          <a:xfrm>
            <a:off x="11808884" y="5503863"/>
            <a:ext cx="1818216" cy="2444750"/>
          </a:xfrm>
          <a:prstGeom prst="roundRect">
            <a:avLst>
              <a:gd name="adj" fmla="val 1133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5" name="Rounded Rectangle 11"/>
          <p:cNvSpPr/>
          <p:nvPr userDrawn="1"/>
        </p:nvSpPr>
        <p:spPr>
          <a:xfrm>
            <a:off x="11101918" y="6203950"/>
            <a:ext cx="2484967" cy="1797050"/>
          </a:xfrm>
          <a:prstGeom prst="roundRect">
            <a:avLst>
              <a:gd name="adj" fmla="val 8333"/>
            </a:avLst>
          </a:prstGeom>
          <a:solidFill>
            <a:srgbClr val="00BBEE">
              <a:alpha val="85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21E49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55084" y="908052"/>
            <a:ext cx="11281833" cy="5095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20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25"/>
          <p:cNvSpPr>
            <a:spLocks noGrp="1"/>
          </p:cNvSpPr>
          <p:nvPr>
            <p:ph type="body" sz="quarter" idx="16"/>
          </p:nvPr>
        </p:nvSpPr>
        <p:spPr>
          <a:xfrm>
            <a:off x="455084" y="1628776"/>
            <a:ext cx="11281833" cy="45005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7000"/>
              <a:buFont typeface="Arial" pitchFamily="34" charset="0"/>
              <a:buChar char="•"/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VAG Rounded Std Thin" charset="0"/>
              <a:buChar char="‒"/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7000"/>
              <a:buFont typeface="Arial" pitchFamily="34" charset="0"/>
              <a:buChar char="•"/>
              <a:defRPr sz="1800"/>
            </a:lvl3pPr>
            <a:lvl4pPr marL="1600200" indent="-228600">
              <a:buClr>
                <a:schemeClr val="accent1"/>
              </a:buClr>
              <a:buSzPct val="97000"/>
              <a:buFont typeface="Arial" pitchFamily="34" charset="0"/>
              <a:buChar char="•"/>
              <a:defRPr/>
            </a:lvl4pPr>
            <a:lvl5pPr marL="2057400" indent="-228600">
              <a:buClr>
                <a:schemeClr val="accent1"/>
              </a:buClr>
              <a:buSzPct val="97000"/>
              <a:buFont typeface="Arial" pitchFamily="34" charset="0"/>
              <a:buChar char="•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6" name="Slide Number Placeholder 20"/>
          <p:cNvSpPr>
            <a:spLocks noGrp="1"/>
          </p:cNvSpPr>
          <p:nvPr>
            <p:ph type="sldNum" sz="quarter" idx="17"/>
          </p:nvPr>
        </p:nvSpPr>
        <p:spPr>
          <a:xfrm>
            <a:off x="10606618" y="6305551"/>
            <a:ext cx="975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F691E21C-23AE-4287-9DD5-50BA99F33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32208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5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465922E2-F175-43A5-BEF3-3E987A9397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64574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465922E2-F175-43A5-BEF3-3E987A9397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4EF15769-D396-4F8C-B263-C2330A1F8F6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 err="1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7FEED254-594A-4DEF-B14F-BB320B35E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D14B37AE-D376-4803-909C-43B768E77C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50164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CC3E13D1-E94F-4B4D-83D6-B5F06339C4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0328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A7BAA9-D280-435E-831E-F80E2AAA10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800656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F8319823-0FB9-4E89-AEE4-CE31D96494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50492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9632D-2F70-4D0E-B737-ACF4A2DDE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3429001"/>
            <a:ext cx="11201400" cy="1354217"/>
          </a:xfrm>
        </p:spPr>
        <p:txBody>
          <a:bodyPr tIns="0" anchor="t">
            <a:spAutoFit/>
          </a:bodyPr>
          <a:lstStyle>
            <a:lvl1pPr algn="l">
              <a:lnSpc>
                <a:spcPct val="100000"/>
              </a:lnSpc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C3F44-5413-48F1-ACBF-6BEAE9CA8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4874170"/>
            <a:ext cx="2819400" cy="677108"/>
          </a:xfrm>
        </p:spPr>
        <p:txBody>
          <a:bodyPr tIns="0" bIns="182880" anchor="t" anchorCtr="0">
            <a:spAutoFit/>
          </a:bodyPr>
          <a:lstStyle>
            <a:lvl1pPr marL="0" indent="0" algn="l">
              <a:spcAft>
                <a:spcPts val="0"/>
              </a:spcAft>
              <a:buNone/>
              <a:defRPr sz="1600" b="0" cap="all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spcAft>
                <a:spcPts val="1200"/>
              </a:spcAft>
              <a:buNone/>
              <a:defRPr sz="1600" b="1" cap="all" baseline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Presenter’s Name</a:t>
            </a:r>
          </a:p>
          <a:p>
            <a:pPr lvl="1"/>
            <a:r>
              <a:rPr lang="en-US" dirty="0"/>
              <a:t>Presenter’s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9F04-7833-4562-B8D1-AC0341D7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77300" y="4800601"/>
            <a:ext cx="2819400" cy="246221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r">
              <a:defRPr sz="16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A43BEBD-56B2-42F2-A52E-ADB299D805A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8212" y="6008332"/>
            <a:ext cx="2444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14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024" userDrawn="1">
          <p15:clr>
            <a:srgbClr val="FBAE40"/>
          </p15:clr>
        </p15:guide>
        <p15:guide id="3" orient="horz" pos="1896" userDrawn="1">
          <p15:clr>
            <a:srgbClr val="FBAE40"/>
          </p15:clr>
        </p15:guide>
        <p15:guide id="4" orient="horz" pos="27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Gra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409700"/>
            <a:ext cx="8382000" cy="2438401"/>
          </a:xfrm>
        </p:spPr>
        <p:txBody>
          <a:bodyPr tIns="0" anchor="t"/>
          <a:lstStyle>
            <a:lvl1pPr>
              <a:lnSpc>
                <a:spcPct val="100000"/>
              </a:lnSpc>
              <a:defRPr lang="en-US" sz="4400" b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3848101"/>
            <a:ext cx="5600700" cy="2019300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54CFFDD-05DC-402C-8089-120C9C2FE8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237" y="6464744"/>
            <a:ext cx="1143000" cy="2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9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1C84CC1-84B5-4D26-AEDB-357857ECF4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21040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1C84CC1-84B5-4D26-AEDB-357857ECF4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C1BFB45-C43D-4713-A656-53090907DA3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 err="1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848099"/>
            <a:ext cx="11700254" cy="677108"/>
          </a:xfrm>
        </p:spPr>
        <p:txBody>
          <a:bodyPr wrap="square" tIns="0" anchor="t">
            <a:spAutoFit/>
          </a:bodyPr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5105400"/>
            <a:ext cx="2702663" cy="492443"/>
          </a:xfrm>
        </p:spPr>
        <p:txBody>
          <a:bodyPr wrap="none" tIns="18288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546317B-3751-4D87-BA2D-3B5F5976195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6237" y="6464744"/>
            <a:ext cx="1143000" cy="213769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AAC5B92-BD5C-40B8-8837-AA1A4971E6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42716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 userDrawn="1">
          <p15:clr>
            <a:srgbClr val="FBAE40"/>
          </p15:clr>
        </p15:guide>
        <p15:guide id="2" pos="559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5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848099"/>
            <a:ext cx="8382000" cy="1257301"/>
          </a:xfrm>
        </p:spPr>
        <p:txBody>
          <a:bodyPr tIns="0" anchor="t"/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299" y="5105400"/>
            <a:ext cx="2702663" cy="492443"/>
          </a:xfrm>
        </p:spPr>
        <p:txBody>
          <a:bodyPr wrap="none" tIns="18288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AAC5B92-BD5C-40B8-8837-AA1A4971E6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80D7819A-630E-44DC-929F-9334907748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48189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86C7584E-D951-44B3-B6A7-50BBD18EEA0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96378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2B80078C-A569-4E2A-801C-5381A518F1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92756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83DF5146-688C-4FB5-8042-A8DDBF6B622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44567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4" name="Graphic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237" y="6464744"/>
            <a:ext cx="1143000" cy="2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24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Icon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29001"/>
            <a:ext cx="8382000" cy="1447799"/>
          </a:xfrm>
        </p:spPr>
        <p:txBody>
          <a:bodyPr tIns="0" anchor="t"/>
          <a:lstStyle>
            <a:lvl1pPr>
              <a:lnSpc>
                <a:spcPct val="100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4876800"/>
            <a:ext cx="8382000" cy="492443"/>
          </a:xfrm>
        </p:spPr>
        <p:txBody>
          <a:bodyPr tIns="18288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237" y="6464744"/>
            <a:ext cx="1143000" cy="2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77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large Ic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A779350-F79E-4670-8766-69328892C4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60442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5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A779350-F79E-4670-8766-69328892C4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30627E3-1DA9-4C85-BDEE-E3FA68038BF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 err="1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409699"/>
            <a:ext cx="7848600" cy="1354217"/>
          </a:xfrm>
        </p:spPr>
        <p:txBody>
          <a:bodyPr wrap="square" tIns="0" anchor="t">
            <a:spAutoFit/>
          </a:bodyPr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3848101"/>
            <a:ext cx="5600700" cy="307777"/>
          </a:xfrm>
        </p:spPr>
        <p:txBody>
          <a:bodyPr tIns="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6237" y="6464744"/>
            <a:ext cx="1143000" cy="2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92A7798-F3DB-43C4-B103-4253CC2C0E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1"/>
            </p:custDataLst>
            <p:extLst>
              <p:ext uri="{D42A27DB-BD31-4B8C-83A1-F6EECF244321}">
                <p14:modId xmlns:p14="http://schemas.microsoft.com/office/powerpoint/2010/main" val="2743684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think-cell Slide" r:id="rId43" imgW="347" imgH="348" progId="TCLayout.ActiveDocument.1">
                  <p:embed/>
                </p:oleObj>
              </mc:Choice>
              <mc:Fallback>
                <p:oleObj name="think-cell Slide" r:id="rId43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92A7798-F3DB-43C4-B103-4253CC2C0E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9442B51-3222-4383-9C98-1E5D34F0910A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 err="1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5431E2-DC1C-4926-9681-B5EB493CA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495300"/>
            <a:ext cx="11201401" cy="4191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B30FB-4B8F-4B77-AC4C-E2E31B214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299" y="1409700"/>
            <a:ext cx="11201401" cy="4457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71868-C853-40C5-8660-D23F908B5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755" y="6480164"/>
            <a:ext cx="496945" cy="23761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000" b="1">
                <a:solidFill>
                  <a:schemeClr val="accent3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6" name="Rectangle 23">
            <a:extLst>
              <a:ext uri="{FF2B5EF4-FFF2-40B4-BE49-F238E27FC236}">
                <a16:creationId xmlns:a16="http://schemas.microsoft.com/office/drawing/2014/main" id="{D7686E33-694A-4833-A47B-FAB757D2534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94837" y="6478016"/>
            <a:ext cx="4118435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Honeywell Confidential - ©2020 by Honeywell International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6146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675" r:id="rId3"/>
    <p:sldLayoutId id="2147483679" r:id="rId4"/>
    <p:sldLayoutId id="2147483651" r:id="rId5"/>
    <p:sldLayoutId id="2147483666" r:id="rId6"/>
    <p:sldLayoutId id="2147483667" r:id="rId7"/>
    <p:sldLayoutId id="2147483673" r:id="rId8"/>
    <p:sldLayoutId id="2147483674" r:id="rId9"/>
    <p:sldLayoutId id="2147483678" r:id="rId10"/>
    <p:sldLayoutId id="2147483665" r:id="rId11"/>
    <p:sldLayoutId id="2147483657" r:id="rId12"/>
    <p:sldLayoutId id="2147483670" r:id="rId13"/>
    <p:sldLayoutId id="2147483650" r:id="rId14"/>
    <p:sldLayoutId id="2147483656" r:id="rId15"/>
    <p:sldLayoutId id="2147483664" r:id="rId16"/>
    <p:sldLayoutId id="2147483661" r:id="rId17"/>
    <p:sldLayoutId id="2147483658" r:id="rId18"/>
    <p:sldLayoutId id="2147483662" r:id="rId19"/>
    <p:sldLayoutId id="2147483659" r:id="rId20"/>
    <p:sldLayoutId id="2147483663" r:id="rId21"/>
    <p:sldLayoutId id="2147483660" r:id="rId22"/>
    <p:sldLayoutId id="2147483654" r:id="rId23"/>
    <p:sldLayoutId id="2147483655" r:id="rId24"/>
    <p:sldLayoutId id="2147483692" r:id="rId25"/>
    <p:sldLayoutId id="2147483693" r:id="rId26"/>
    <p:sldLayoutId id="2147483694" r:id="rId27"/>
    <p:sldLayoutId id="2147483695" r:id="rId28"/>
    <p:sldLayoutId id="2147483696" r:id="rId29"/>
    <p:sldLayoutId id="2147483697" r:id="rId30"/>
    <p:sldLayoutId id="2147483698" r:id="rId31"/>
    <p:sldLayoutId id="2147483699" r:id="rId32"/>
    <p:sldLayoutId id="2147483700" r:id="rId33"/>
    <p:sldLayoutId id="2147483701" r:id="rId34"/>
    <p:sldLayoutId id="2147483702" r:id="rId35"/>
    <p:sldLayoutId id="2147483703" r:id="rId36"/>
    <p:sldLayoutId id="2147483710" r:id="rId37"/>
    <p:sldLayoutId id="2147483711" r:id="rId38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0225" indent="-2460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42950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6">
            <a:lumMod val="25000"/>
          </a:schemeClr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74725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5C5C5C"/>
        </a:buClr>
        <a:buFont typeface="Arial" panose="020B0604020202020204" pitchFamily="34" charset="0"/>
        <a:buChar char="‒"/>
        <a:defRPr sz="1600" b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9FCC3B"/>
          </p15:clr>
        </p15:guide>
        <p15:guide id="3" orient="horz" pos="312" userDrawn="1">
          <p15:clr>
            <a:srgbClr val="9FCC3B"/>
          </p15:clr>
        </p15:guide>
        <p15:guide id="4" orient="horz" pos="4008" userDrawn="1">
          <p15:clr>
            <a:srgbClr val="FDE53C"/>
          </p15:clr>
        </p15:guide>
        <p15:guide id="6" pos="7368" userDrawn="1">
          <p15:clr>
            <a:srgbClr val="9FCC3B"/>
          </p15:clr>
        </p15:guide>
        <p15:guide id="7" orient="horz" pos="3696" userDrawn="1">
          <p15:clr>
            <a:srgbClr val="9FCC3B"/>
          </p15:clr>
        </p15:guide>
        <p15:guide id="9" orient="horz" pos="576" userDrawn="1">
          <p15:clr>
            <a:srgbClr val="9FCC3B"/>
          </p15:clr>
        </p15:guide>
        <p15:guide id="10" orient="horz" pos="888" userDrawn="1">
          <p15:clr>
            <a:srgbClr val="9FCC3B"/>
          </p15:clr>
        </p15:guide>
        <p15:guide id="11" orient="horz" pos="2304" userDrawn="1">
          <p15:clr>
            <a:srgbClr val="9FCC3B"/>
          </p15:clr>
        </p15:guide>
        <p15:guide id="12" userDrawn="1">
          <p15:clr>
            <a:srgbClr val="000000"/>
          </p15:clr>
        </p15:guide>
        <p15:guide id="13" pos="7680" userDrawn="1">
          <p15:clr>
            <a:srgbClr val="000000"/>
          </p15:clr>
        </p15:guide>
        <p15:guide id="14" orient="horz" userDrawn="1">
          <p15:clr>
            <a:srgbClr val="000000"/>
          </p15:clr>
        </p15:guide>
        <p15:guide id="15" orient="horz" pos="4320" userDrawn="1">
          <p15:clr>
            <a:srgbClr val="000000"/>
          </p15:clr>
        </p15:guide>
        <p15:guide id="16" pos="31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sv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12" Type="http://schemas.openxmlformats.org/officeDocument/2006/relationships/image" Target="../media/image47.png"/><Relationship Id="rId17" Type="http://schemas.openxmlformats.org/officeDocument/2006/relationships/image" Target="../media/image52.sv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5" Type="http://schemas.openxmlformats.org/officeDocument/2006/relationships/image" Target="../media/image5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Relationship Id="rId1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20.png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21.png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59A88-40BC-498F-A496-230917BC7A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/>
              <a:t>Модули телеметрии «</a:t>
            </a:r>
            <a:r>
              <a:rPr lang="ru-RU" sz="3600" dirty="0" err="1"/>
              <a:t>мтэк</a:t>
            </a:r>
            <a:r>
              <a:rPr lang="ru-RU" sz="3600" dirty="0"/>
              <a:t>», программное обеспечение «СОДЭК».</a:t>
            </a:r>
            <a:br>
              <a:rPr lang="ru-RU" sz="3600" dirty="0"/>
            </a:br>
            <a:r>
              <a:rPr lang="ru-RU" sz="3600" dirty="0"/>
              <a:t>Новые возможности</a:t>
            </a:r>
            <a:endParaRPr lang="en-US" sz="36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939CFE0-15D1-4AB3-A18C-F91AE3366D54}"/>
              </a:ext>
            </a:extLst>
          </p:cNvPr>
          <p:cNvGrpSpPr/>
          <p:nvPr/>
        </p:nvGrpSpPr>
        <p:grpSpPr>
          <a:xfrm>
            <a:off x="371061" y="5103692"/>
            <a:ext cx="11325639" cy="1455171"/>
            <a:chOff x="371061" y="5103692"/>
            <a:chExt cx="11325639" cy="145517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5B3BD2E-040B-4DC0-AC81-847F8C4CC26A}"/>
                </a:ext>
              </a:extLst>
            </p:cNvPr>
            <p:cNvSpPr/>
            <p:nvPr/>
          </p:nvSpPr>
          <p:spPr>
            <a:xfrm>
              <a:off x="371061" y="5924370"/>
              <a:ext cx="11105322" cy="6344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>
                <a:solidFill>
                  <a:schemeClr val="tx1"/>
                </a:solidFill>
              </a:endParaRPr>
            </a:p>
          </p:txBody>
        </p:sp>
        <p:pic>
          <p:nvPicPr>
            <p:cNvPr id="11" name="Picture 10" descr="Logo, company name&#10;&#10;Description automatically generated">
              <a:extLst>
                <a:ext uri="{FF2B5EF4-FFF2-40B4-BE49-F238E27FC236}">
                  <a16:creationId xmlns:a16="http://schemas.microsoft.com/office/drawing/2014/main" id="{D9324261-EA69-4851-B5EB-D27D978B8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4742" y="5103692"/>
              <a:ext cx="2111958" cy="1323295"/>
            </a:xfrm>
            <a:prstGeom prst="rect">
              <a:avLst/>
            </a:prstGeom>
          </p:spPr>
        </p:pic>
      </p:grpSp>
      <p:pic>
        <p:nvPicPr>
          <p:cNvPr id="28" name="Picture Placeholder 2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9B37E43-A773-43A4-A4D8-67AC30362F5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0656" y="-2"/>
            <a:ext cx="2395728" cy="3009902"/>
          </a:xfrm>
        </p:spPr>
      </p:pic>
      <p:pic>
        <p:nvPicPr>
          <p:cNvPr id="38" name="Picture Placeholder 37">
            <a:extLst>
              <a:ext uri="{FF2B5EF4-FFF2-40B4-BE49-F238E27FC236}">
                <a16:creationId xmlns:a16="http://schemas.microsoft.com/office/drawing/2014/main" id="{74B2E90A-F96F-4B6D-927A-95C093772AA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6" name="Picture Placeholder 35" descr="A picture containing text, electronics, computer, computer&#10;&#10;Description automatically generated">
            <a:extLst>
              <a:ext uri="{FF2B5EF4-FFF2-40B4-BE49-F238E27FC236}">
                <a16:creationId xmlns:a16="http://schemas.microsoft.com/office/drawing/2014/main" id="{12405EA5-AB96-42A8-858A-F0B798DFC9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2" name="Picture Placeholder 41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80E34085-D90B-4036-A21F-4C4D341F0CA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0164" y="-2"/>
            <a:ext cx="2395728" cy="3009902"/>
          </a:xfrm>
        </p:spPr>
      </p:pic>
      <p:pic>
        <p:nvPicPr>
          <p:cNvPr id="50" name="Picture Placeholder 49" descr="A picture containing indoor, ceiling, yellow, device&#10;&#10;Description automatically generated">
            <a:extLst>
              <a:ext uri="{FF2B5EF4-FFF2-40B4-BE49-F238E27FC236}">
                <a16:creationId xmlns:a16="http://schemas.microsoft.com/office/drawing/2014/main" id="{270A15E5-DBA3-4FB0-AAD9-A5C027161E5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0492" y="-2"/>
            <a:ext cx="2395728" cy="3009902"/>
          </a:xfr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84FC51C4-24EE-485E-ADD7-C7B291A4A8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234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CA5F20-9572-4F43-ADAC-96F0B1ECD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Обновление МТЭК в эксплуатации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EA603B2-06AD-461D-9F77-04328719B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ru-RU" sz="2000" b="0" dirty="0"/>
              <a:t>ООО «Газпром межрегионгаз Владимир</a:t>
            </a:r>
            <a:r>
              <a:rPr lang="ru-RU" sz="2000" dirty="0"/>
              <a:t>», МТЭК-03 (2 шт.):</a:t>
            </a:r>
            <a:endParaRPr lang="ru-RU" sz="2000" b="0" dirty="0"/>
          </a:p>
          <a:p>
            <a:pPr lvl="2"/>
            <a:r>
              <a:rPr lang="ru-RU" sz="1800" b="0" dirty="0"/>
              <a:t>выполнено обновление ПО модулей</a:t>
            </a:r>
            <a:r>
              <a:rPr lang="ru-RU" sz="1800" dirty="0"/>
              <a:t>. Данные успешно </a:t>
            </a:r>
            <a:r>
              <a:rPr lang="ru-RU" sz="1800" b="0" dirty="0"/>
              <a:t>передаются на </a:t>
            </a:r>
            <a:r>
              <a:rPr lang="en-US" sz="1800" b="0" dirty="0"/>
              <a:t>FTP</a:t>
            </a:r>
            <a:r>
              <a:rPr lang="ru-RU" sz="1800" b="0" dirty="0"/>
              <a:t>-сервер</a:t>
            </a:r>
          </a:p>
          <a:p>
            <a:pPr marL="0" lvl="1" indent="0">
              <a:buNone/>
            </a:pPr>
            <a:endParaRPr lang="ru-RU" sz="1800" dirty="0"/>
          </a:p>
          <a:p>
            <a:pPr lvl="1"/>
            <a:r>
              <a:rPr lang="ru-RU" sz="2000" dirty="0"/>
              <a:t>АО «Газпром газораспределение Дальний Восток», г. Хабаровск, МТЭК-02: </a:t>
            </a:r>
          </a:p>
          <a:p>
            <a:pPr lvl="2"/>
            <a:r>
              <a:rPr lang="ru-RU" sz="1800" dirty="0"/>
              <a:t>ожидают обновления ПО (инструкция, ПО для настройки и обновления, файл прошивки переданы специалистам для самостоятельного обновления).</a:t>
            </a:r>
          </a:p>
          <a:p>
            <a:pPr lvl="2"/>
            <a:endParaRPr lang="ru-RU" dirty="0"/>
          </a:p>
          <a:p>
            <a:pPr lvl="2"/>
            <a:endParaRPr lang="ru-RU" b="0" dirty="0"/>
          </a:p>
          <a:p>
            <a:pPr lvl="3"/>
            <a:endParaRPr lang="ru-RU" b="0" dirty="0"/>
          </a:p>
          <a:p>
            <a:pPr lvl="3"/>
            <a:endParaRPr lang="ru-RU" dirty="0"/>
          </a:p>
          <a:p>
            <a:pPr lvl="3"/>
            <a:endParaRPr lang="ru-RU" dirty="0"/>
          </a:p>
          <a:p>
            <a:pPr lvl="3"/>
            <a:endParaRPr lang="ru-RU" b="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15787-E549-4EBD-8F3D-5B27BD04E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34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B3F1B-DABD-4990-AE73-5AE1448B9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 err="1"/>
              <a:t>Мтэк</a:t>
            </a:r>
            <a:r>
              <a:rPr lang="ru-RU" altLang="en-US" dirty="0"/>
              <a:t>. этапы развития</a:t>
            </a: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3DB41-0A9A-4108-853A-CC98B50C4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4EC18-1D2B-4535-B738-0E53AFE26620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70707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6278D21-691B-4A41-AD33-EC470FED8095}"/>
              </a:ext>
            </a:extLst>
          </p:cNvPr>
          <p:cNvGrpSpPr/>
          <p:nvPr/>
        </p:nvGrpSpPr>
        <p:grpSpPr>
          <a:xfrm>
            <a:off x="1227135" y="1281703"/>
            <a:ext cx="9737734" cy="4909510"/>
            <a:chOff x="539550" y="1688899"/>
            <a:chExt cx="8551823" cy="4311602"/>
          </a:xfrm>
        </p:grpSpPr>
        <p:sp>
          <p:nvSpPr>
            <p:cNvPr id="33" name="Block Arc 32">
              <a:extLst>
                <a:ext uri="{FF2B5EF4-FFF2-40B4-BE49-F238E27FC236}">
                  <a16:creationId xmlns:a16="http://schemas.microsoft.com/office/drawing/2014/main" id="{D6D8DEF1-4BB9-41F1-B62E-D47F94EFCED3}"/>
                </a:ext>
              </a:extLst>
            </p:cNvPr>
            <p:cNvSpPr/>
            <p:nvPr/>
          </p:nvSpPr>
          <p:spPr>
            <a:xfrm rot="10800000">
              <a:off x="539552" y="2996952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Block Arc 39">
              <a:extLst>
                <a:ext uri="{FF2B5EF4-FFF2-40B4-BE49-F238E27FC236}">
                  <a16:creationId xmlns:a16="http://schemas.microsoft.com/office/drawing/2014/main" id="{BA6CB61F-C07A-4197-B722-A56EE581E3D8}"/>
                </a:ext>
              </a:extLst>
            </p:cNvPr>
            <p:cNvSpPr/>
            <p:nvPr/>
          </p:nvSpPr>
          <p:spPr>
            <a:xfrm>
              <a:off x="1911728" y="2996951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Block Arc 40">
              <a:extLst>
                <a:ext uri="{FF2B5EF4-FFF2-40B4-BE49-F238E27FC236}">
                  <a16:creationId xmlns:a16="http://schemas.microsoft.com/office/drawing/2014/main" id="{015E575C-4EBF-4D0A-82C4-526D5296C15A}"/>
                </a:ext>
              </a:extLst>
            </p:cNvPr>
            <p:cNvSpPr/>
            <p:nvPr/>
          </p:nvSpPr>
          <p:spPr>
            <a:xfrm rot="10800000">
              <a:off x="3283905" y="2996951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Block Arc 41">
              <a:extLst>
                <a:ext uri="{FF2B5EF4-FFF2-40B4-BE49-F238E27FC236}">
                  <a16:creationId xmlns:a16="http://schemas.microsoft.com/office/drawing/2014/main" id="{7EF5ECA3-19A6-4AC3-B1F0-8F7DC69616BE}"/>
                </a:ext>
              </a:extLst>
            </p:cNvPr>
            <p:cNvSpPr/>
            <p:nvPr/>
          </p:nvSpPr>
          <p:spPr>
            <a:xfrm>
              <a:off x="4656081" y="2996951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Block Arc 63">
              <a:extLst>
                <a:ext uri="{FF2B5EF4-FFF2-40B4-BE49-F238E27FC236}">
                  <a16:creationId xmlns:a16="http://schemas.microsoft.com/office/drawing/2014/main" id="{D84010F4-2348-48C0-B81D-5ED8DD48C89C}"/>
                </a:ext>
              </a:extLst>
            </p:cNvPr>
            <p:cNvSpPr/>
            <p:nvPr/>
          </p:nvSpPr>
          <p:spPr>
            <a:xfrm rot="10800000">
              <a:off x="6028258" y="2996952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Block Arc 64">
              <a:extLst>
                <a:ext uri="{FF2B5EF4-FFF2-40B4-BE49-F238E27FC236}">
                  <a16:creationId xmlns:a16="http://schemas.microsoft.com/office/drawing/2014/main" id="{07D9866A-C063-4C97-ABF1-2864D3C40175}"/>
                </a:ext>
              </a:extLst>
            </p:cNvPr>
            <p:cNvSpPr/>
            <p:nvPr/>
          </p:nvSpPr>
          <p:spPr>
            <a:xfrm>
              <a:off x="7400434" y="2996950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5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081B3E2-9CC1-46A1-A2A7-824BF1630900}"/>
                </a:ext>
              </a:extLst>
            </p:cNvPr>
            <p:cNvSpPr/>
            <p:nvPr/>
          </p:nvSpPr>
          <p:spPr>
            <a:xfrm>
              <a:off x="539550" y="1688899"/>
              <a:ext cx="319787" cy="2160240"/>
            </a:xfrm>
            <a:prstGeom prst="rect">
              <a:avLst/>
            </a:prstGeom>
            <a:gradFill flip="none" rotWithShape="1">
              <a:gsLst>
                <a:gs pos="0">
                  <a:srgbClr val="00B050"/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62A33ED-BC75-4FD7-BE79-D34F9A904D5C}"/>
                </a:ext>
              </a:extLst>
            </p:cNvPr>
            <p:cNvSpPr/>
            <p:nvPr/>
          </p:nvSpPr>
          <p:spPr>
            <a:xfrm>
              <a:off x="8774940" y="3840261"/>
              <a:ext cx="316433" cy="216024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9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8" name="Oval 67">
            <a:extLst>
              <a:ext uri="{FF2B5EF4-FFF2-40B4-BE49-F238E27FC236}">
                <a16:creationId xmlns:a16="http://schemas.microsoft.com/office/drawing/2014/main" id="{10EEECC8-BD44-4EA6-93A2-D2685B5C7784}"/>
              </a:ext>
            </a:extLst>
          </p:cNvPr>
          <p:cNvSpPr/>
          <p:nvPr/>
        </p:nvSpPr>
        <p:spPr>
          <a:xfrm>
            <a:off x="1795858" y="3341366"/>
            <a:ext cx="790220" cy="7902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7470621-244C-4FBA-AEBE-8D4CB6245299}"/>
              </a:ext>
            </a:extLst>
          </p:cNvPr>
          <p:cNvSpPr/>
          <p:nvPr/>
        </p:nvSpPr>
        <p:spPr>
          <a:xfrm>
            <a:off x="3355098" y="3341366"/>
            <a:ext cx="790220" cy="790221"/>
          </a:xfrm>
          <a:prstGeom prst="ellipse">
            <a:avLst/>
          </a:prstGeom>
          <a:solidFill>
            <a:srgbClr val="FFC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726DF55-3C75-47BE-A019-3FA5A7E5F5C0}"/>
              </a:ext>
            </a:extLst>
          </p:cNvPr>
          <p:cNvSpPr/>
          <p:nvPr/>
        </p:nvSpPr>
        <p:spPr>
          <a:xfrm>
            <a:off x="4914338" y="3341366"/>
            <a:ext cx="790220" cy="7902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83EDCEE2-6EA4-47BB-8CCF-6D8B160DE85C}"/>
              </a:ext>
            </a:extLst>
          </p:cNvPr>
          <p:cNvSpPr/>
          <p:nvPr/>
        </p:nvSpPr>
        <p:spPr>
          <a:xfrm>
            <a:off x="6473578" y="3341366"/>
            <a:ext cx="790220" cy="790221"/>
          </a:xfrm>
          <a:prstGeom prst="ellipse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83526B8-55D9-41AB-8553-E2A0C0B23D36}"/>
              </a:ext>
            </a:extLst>
          </p:cNvPr>
          <p:cNvSpPr/>
          <p:nvPr/>
        </p:nvSpPr>
        <p:spPr>
          <a:xfrm>
            <a:off x="8032818" y="3341366"/>
            <a:ext cx="790220" cy="7902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31F6A1D-E4F2-44AD-9856-64D470B9C6D0}"/>
              </a:ext>
            </a:extLst>
          </p:cNvPr>
          <p:cNvSpPr/>
          <p:nvPr/>
        </p:nvSpPr>
        <p:spPr>
          <a:xfrm>
            <a:off x="9592060" y="3341366"/>
            <a:ext cx="790220" cy="790221"/>
          </a:xfrm>
          <a:prstGeom prst="ellipse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4FC3790-8FD0-4CBB-8873-86F418148E87}"/>
              </a:ext>
            </a:extLst>
          </p:cNvPr>
          <p:cNvGrpSpPr/>
          <p:nvPr/>
        </p:nvGrpSpPr>
        <p:grpSpPr>
          <a:xfrm>
            <a:off x="2892839" y="1333913"/>
            <a:ext cx="1822186" cy="1509466"/>
            <a:chOff x="1777330" y="2121096"/>
            <a:chExt cx="1822186" cy="1263421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B2878F8-ED1F-4B42-98C6-C02FF9D60651}"/>
                </a:ext>
              </a:extLst>
            </p:cNvPr>
            <p:cNvSpPr txBox="1"/>
            <p:nvPr/>
          </p:nvSpPr>
          <p:spPr>
            <a:xfrm>
              <a:off x="1782412" y="2553520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ru-RU" sz="1200" kern="0" dirty="0">
                  <a:solidFill>
                    <a:prstClr val="black"/>
                  </a:solidFill>
                  <a:cs typeface="Arial" pitchFamily="34" charset="0"/>
                </a:rPr>
                <a:t>Одновременная передача данных по нескольким интерфейсам</a:t>
              </a:r>
              <a:endParaRPr lang="en-US" sz="1200" kern="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DDA1964-A764-40DD-96D8-47C9934E46F4}"/>
                </a:ext>
              </a:extLst>
            </p:cNvPr>
            <p:cNvSpPr txBox="1"/>
            <p:nvPr/>
          </p:nvSpPr>
          <p:spPr>
            <a:xfrm>
              <a:off x="1777330" y="2121096"/>
              <a:ext cx="1822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altLang="ko-KR" sz="1600" b="1" dirty="0">
                  <a:solidFill>
                    <a:prstClr val="black"/>
                  </a:solidFill>
                  <a:cs typeface="Arial" pitchFamily="34" charset="0"/>
                </a:rPr>
                <a:t>Параллельный доступ</a:t>
              </a:r>
              <a:endParaRPr lang="ko-KR" altLang="en-US" sz="1600" b="1" dirty="0">
                <a:solidFill>
                  <a:prstClr val="black"/>
                </a:solidFill>
                <a:cs typeface="Arial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5212584-480E-4658-94DF-0F8B2A11A351}"/>
              </a:ext>
            </a:extLst>
          </p:cNvPr>
          <p:cNvGrpSpPr/>
          <p:nvPr/>
        </p:nvGrpSpPr>
        <p:grpSpPr>
          <a:xfrm>
            <a:off x="6010166" y="1358805"/>
            <a:ext cx="1716151" cy="1298013"/>
            <a:chOff x="1775729" y="2172780"/>
            <a:chExt cx="1716151" cy="1085785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B0B0398-4138-499B-9DD1-78CC170E59F0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49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ru-RU" sz="1200" kern="0" dirty="0">
                  <a:solidFill>
                    <a:prstClr val="black"/>
                  </a:solidFill>
                  <a:cs typeface="Arial" pitchFamily="34" charset="0"/>
                </a:rPr>
                <a:t>Соединение СОДЭК со множеством МТЭК по </a:t>
              </a: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TCP</a:t>
              </a:r>
              <a:r>
                <a:rPr lang="ru-RU" sz="1200" kern="0" dirty="0">
                  <a:solidFill>
                    <a:prstClr val="black"/>
                  </a:solidFill>
                  <a:cs typeface="Arial" pitchFamily="34" charset="0"/>
                </a:rPr>
                <a:t>/</a:t>
              </a: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IP</a:t>
              </a:r>
              <a:r>
                <a:rPr lang="ru-RU" sz="1200" kern="0" dirty="0">
                  <a:solidFill>
                    <a:prstClr val="black"/>
                  </a:solidFill>
                  <a:cs typeface="Arial" pitchFamily="34" charset="0"/>
                </a:rPr>
                <a:t> в режиме «1 ко многим»</a:t>
              </a: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986CAC4-0684-4121-B3B6-CCDD3D91FE4A}"/>
                </a:ext>
              </a:extLst>
            </p:cNvPr>
            <p:cNvSpPr txBox="1"/>
            <p:nvPr/>
          </p:nvSpPr>
          <p:spPr>
            <a:xfrm>
              <a:off x="1777330" y="2172780"/>
              <a:ext cx="17145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 b="1"/>
              </a:lvl1pPr>
            </a:lstStyle>
            <a:p>
              <a:pPr>
                <a:defRPr/>
              </a:pPr>
              <a:r>
                <a:rPr lang="en-US" altLang="ko-KR" dirty="0">
                  <a:solidFill>
                    <a:prstClr val="black"/>
                  </a:solidFill>
                </a:rPr>
                <a:t>TCP</a:t>
              </a:r>
              <a:r>
                <a:rPr lang="ru-RU" altLang="ko-KR" dirty="0">
                  <a:solidFill>
                    <a:prstClr val="black"/>
                  </a:solidFill>
                </a:rPr>
                <a:t>/</a:t>
              </a:r>
              <a:r>
                <a:rPr lang="en-US" altLang="ko-KR" dirty="0">
                  <a:solidFill>
                    <a:prstClr val="black"/>
                  </a:solidFill>
                </a:rPr>
                <a:t>IP P2MP</a:t>
              </a:r>
              <a:endParaRPr lang="ko-KR" altLang="en-US" sz="12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80C05A3-D588-4929-A4FB-A193225EC0B8}"/>
              </a:ext>
            </a:extLst>
          </p:cNvPr>
          <p:cNvGrpSpPr/>
          <p:nvPr/>
        </p:nvGrpSpPr>
        <p:grpSpPr>
          <a:xfrm>
            <a:off x="9129095" y="1603492"/>
            <a:ext cx="1716151" cy="882516"/>
            <a:chOff x="1775729" y="2172780"/>
            <a:chExt cx="1716151" cy="882516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AC99123-4AF6-44A7-8C44-D9F4B44CAFF6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ru-RU" sz="1200" kern="0" dirty="0">
                  <a:solidFill>
                    <a:prstClr val="black"/>
                  </a:solidFill>
                  <a:cs typeface="Arial" pitchFamily="34" charset="0"/>
                </a:rPr>
                <a:t>Высокоскоростные сети и интернет вещей</a:t>
              </a:r>
              <a:endParaRPr lang="en-US" sz="1200" kern="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D294D02-E655-4DB9-B310-C0165E5EECB4}"/>
                </a:ext>
              </a:extLst>
            </p:cNvPr>
            <p:cNvSpPr txBox="1"/>
            <p:nvPr/>
          </p:nvSpPr>
          <p:spPr>
            <a:xfrm>
              <a:off x="1777330" y="2172780"/>
              <a:ext cx="17145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 b="1"/>
              </a:lvl1pPr>
            </a:lstStyle>
            <a:p>
              <a:pPr>
                <a:defRPr/>
              </a:pPr>
              <a:r>
                <a:rPr lang="en-US" altLang="ko-KR" dirty="0">
                  <a:solidFill>
                    <a:prstClr val="black"/>
                  </a:solidFill>
                  <a:cs typeface="Arial" pitchFamily="34" charset="0"/>
                </a:rPr>
                <a:t>4G</a:t>
              </a:r>
              <a:r>
                <a:rPr lang="ru-RU" altLang="ko-KR" dirty="0">
                  <a:solidFill>
                    <a:prstClr val="black"/>
                  </a:solidFill>
                </a:rPr>
                <a:t>/</a:t>
              </a:r>
              <a:r>
                <a:rPr lang="en-US" altLang="ko-KR" dirty="0">
                  <a:solidFill>
                    <a:prstClr val="black"/>
                  </a:solidFill>
                </a:rPr>
                <a:t>LTE</a:t>
              </a:r>
              <a:r>
                <a:rPr lang="ru-RU" altLang="ko-KR" dirty="0">
                  <a:solidFill>
                    <a:prstClr val="black"/>
                  </a:solidFill>
                </a:rPr>
                <a:t>/</a:t>
              </a:r>
              <a:r>
                <a:rPr lang="en-US" altLang="ko-KR" dirty="0" err="1">
                  <a:solidFill>
                    <a:prstClr val="black"/>
                  </a:solidFill>
                </a:rPr>
                <a:t>NBIoT</a:t>
              </a:r>
              <a:endParaRPr lang="ko-KR" altLang="en-US" sz="12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793DFE9-A264-424D-BCFF-66BB48047037}"/>
              </a:ext>
            </a:extLst>
          </p:cNvPr>
          <p:cNvGrpSpPr/>
          <p:nvPr/>
        </p:nvGrpSpPr>
        <p:grpSpPr>
          <a:xfrm>
            <a:off x="1331774" y="4760942"/>
            <a:ext cx="1716151" cy="1267890"/>
            <a:chOff x="1775729" y="2156738"/>
            <a:chExt cx="1716151" cy="1267890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D3A0BC4-449E-46D1-BDEC-40C6F274753C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ru-RU" sz="1200" kern="0" dirty="0">
                  <a:solidFill>
                    <a:prstClr val="black"/>
                  </a:solidFill>
                  <a:cs typeface="Arial" pitchFamily="34" charset="0"/>
                </a:rPr>
                <a:t>Автоматическая передача данных на </a:t>
              </a: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FTP-</a:t>
              </a:r>
              <a:r>
                <a:rPr lang="ru-RU" sz="1200" kern="0" dirty="0">
                  <a:solidFill>
                    <a:prstClr val="black"/>
                  </a:solidFill>
                  <a:cs typeface="Arial" pitchFamily="34" charset="0"/>
                </a:rPr>
                <a:t>сервер по настроенному расписанию</a:t>
              </a:r>
              <a:endParaRPr lang="en-US" sz="1200" kern="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90B63DD-500D-4A84-9D3A-96D5ED136859}"/>
                </a:ext>
              </a:extLst>
            </p:cNvPr>
            <p:cNvSpPr txBox="1"/>
            <p:nvPr/>
          </p:nvSpPr>
          <p:spPr>
            <a:xfrm>
              <a:off x="1777330" y="2156738"/>
              <a:ext cx="17145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 b="1"/>
              </a:lvl1pPr>
            </a:lstStyle>
            <a:p>
              <a:pPr lvl="0">
                <a:defRPr/>
              </a:pPr>
              <a:r>
                <a:rPr lang="en-US" altLang="ko-KR" dirty="0">
                  <a:solidFill>
                    <a:prstClr val="black"/>
                  </a:solidFill>
                </a:rPr>
                <a:t>FTP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6A87AF7-4DF5-45DE-A9D8-1608F46C4B4C}"/>
              </a:ext>
            </a:extLst>
          </p:cNvPr>
          <p:cNvGrpSpPr/>
          <p:nvPr/>
        </p:nvGrpSpPr>
        <p:grpSpPr>
          <a:xfrm>
            <a:off x="4450702" y="4760942"/>
            <a:ext cx="1793469" cy="1430271"/>
            <a:chOff x="1775729" y="2156738"/>
            <a:chExt cx="1793469" cy="1059421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46A1419-0141-4C28-A6DC-11B673E2D2FA}"/>
                </a:ext>
              </a:extLst>
            </p:cNvPr>
            <p:cNvSpPr txBox="1"/>
            <p:nvPr/>
          </p:nvSpPr>
          <p:spPr>
            <a:xfrm>
              <a:off x="1775729" y="2569828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ru-RU" sz="1200" kern="0" dirty="0">
                  <a:solidFill>
                    <a:prstClr val="black"/>
                  </a:solidFill>
                  <a:cs typeface="Arial" pitchFamily="34" charset="0"/>
                </a:rPr>
                <a:t>Обновление прошивки МТЭК через </a:t>
              </a: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FTP-</a:t>
              </a:r>
              <a:r>
                <a:rPr lang="ru-RU" sz="1200" kern="0" dirty="0">
                  <a:solidFill>
                    <a:prstClr val="black"/>
                  </a:solidFill>
                  <a:cs typeface="Arial" pitchFamily="34" charset="0"/>
                </a:rPr>
                <a:t>сервер</a:t>
              </a:r>
              <a:endParaRPr lang="en-US" sz="1200" kern="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B4DCB2D-E633-43E9-80C5-B10B4E8DF621}"/>
                </a:ext>
              </a:extLst>
            </p:cNvPr>
            <p:cNvSpPr txBox="1"/>
            <p:nvPr/>
          </p:nvSpPr>
          <p:spPr>
            <a:xfrm>
              <a:off x="1777329" y="2156738"/>
              <a:ext cx="1791869" cy="414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 b="1"/>
              </a:lvl1pPr>
            </a:lstStyle>
            <a:p>
              <a:pPr>
                <a:defRPr/>
              </a:pPr>
              <a:r>
                <a:rPr lang="ru-RU" altLang="ko-KR" dirty="0">
                  <a:solidFill>
                    <a:prstClr val="black"/>
                  </a:solidFill>
                </a:rPr>
                <a:t>Дистанционное обновление ПО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6DAE24A-F543-40BD-AC05-7B1D8421D465}"/>
              </a:ext>
            </a:extLst>
          </p:cNvPr>
          <p:cNvGrpSpPr/>
          <p:nvPr/>
        </p:nvGrpSpPr>
        <p:grpSpPr>
          <a:xfrm>
            <a:off x="7571231" y="4760944"/>
            <a:ext cx="1758444" cy="1267888"/>
            <a:chOff x="1777330" y="2156738"/>
            <a:chExt cx="1758444" cy="688905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41CCA8D-B704-4406-B350-88981D1BFB10}"/>
                </a:ext>
              </a:extLst>
            </p:cNvPr>
            <p:cNvSpPr txBox="1"/>
            <p:nvPr/>
          </p:nvSpPr>
          <p:spPr>
            <a:xfrm>
              <a:off x="1826307" y="2466014"/>
              <a:ext cx="1709467" cy="379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Архивация событий и состояния дискретных входов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30C55ED-4B13-4829-8FA2-3019166261C4}"/>
                </a:ext>
              </a:extLst>
            </p:cNvPr>
            <p:cNvSpPr txBox="1"/>
            <p:nvPr/>
          </p:nvSpPr>
          <p:spPr>
            <a:xfrm>
              <a:off x="1777330" y="2156738"/>
              <a:ext cx="1714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 b="1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Собственный архив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58" name="Graphic 57" descr="Internet">
            <a:extLst>
              <a:ext uri="{FF2B5EF4-FFF2-40B4-BE49-F238E27FC236}">
                <a16:creationId xmlns:a16="http://schemas.microsoft.com/office/drawing/2014/main" id="{23905AE5-C1EC-43AA-AC5D-653BC4D3C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8161" y="3444890"/>
            <a:ext cx="534252" cy="534252"/>
          </a:xfrm>
          <a:prstGeom prst="rect">
            <a:avLst/>
          </a:prstGeom>
        </p:spPr>
      </p:pic>
      <p:pic>
        <p:nvPicPr>
          <p:cNvPr id="6" name="Graphic 5" descr="Decision chart">
            <a:extLst>
              <a:ext uri="{FF2B5EF4-FFF2-40B4-BE49-F238E27FC236}">
                <a16:creationId xmlns:a16="http://schemas.microsoft.com/office/drawing/2014/main" id="{7C30634D-EC1C-4C35-8108-F6BAD33F65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21308" y="3468528"/>
            <a:ext cx="469614" cy="469614"/>
          </a:xfrm>
          <a:prstGeom prst="rect">
            <a:avLst/>
          </a:prstGeom>
        </p:spPr>
      </p:pic>
      <p:pic>
        <p:nvPicPr>
          <p:cNvPr id="61" name="Graphic 60" descr="Download from cloud">
            <a:extLst>
              <a:ext uri="{FF2B5EF4-FFF2-40B4-BE49-F238E27FC236}">
                <a16:creationId xmlns:a16="http://schemas.microsoft.com/office/drawing/2014/main" id="{9D60211B-473C-477E-B33A-7D38FFF754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57973" y="3473362"/>
            <a:ext cx="516081" cy="516081"/>
          </a:xfrm>
          <a:prstGeom prst="rect">
            <a:avLst/>
          </a:prstGeom>
        </p:spPr>
      </p:pic>
      <p:pic>
        <p:nvPicPr>
          <p:cNvPr id="62" name="Graphic 61" descr="Network">
            <a:extLst>
              <a:ext uri="{FF2B5EF4-FFF2-40B4-BE49-F238E27FC236}">
                <a16:creationId xmlns:a16="http://schemas.microsoft.com/office/drawing/2014/main" id="{374221A5-ABA8-4E98-BCB7-9CFCEA699D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39739" y="3391375"/>
            <a:ext cx="654405" cy="654405"/>
          </a:xfrm>
          <a:prstGeom prst="rect">
            <a:avLst/>
          </a:prstGeom>
        </p:spPr>
      </p:pic>
      <p:pic>
        <p:nvPicPr>
          <p:cNvPr id="63" name="Graphic 62" descr="Gauge">
            <a:extLst>
              <a:ext uri="{FF2B5EF4-FFF2-40B4-BE49-F238E27FC236}">
                <a16:creationId xmlns:a16="http://schemas.microsoft.com/office/drawing/2014/main" id="{12628572-E3D4-4BA0-BC08-DB0D9BEC73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15982" y="3370285"/>
            <a:ext cx="567857" cy="567857"/>
          </a:xfrm>
          <a:prstGeom prst="rect">
            <a:avLst/>
          </a:prstGeom>
        </p:spPr>
      </p:pic>
      <p:pic>
        <p:nvPicPr>
          <p:cNvPr id="10" name="Graphic 9" descr="Open folder">
            <a:extLst>
              <a:ext uri="{FF2B5EF4-FFF2-40B4-BE49-F238E27FC236}">
                <a16:creationId xmlns:a16="http://schemas.microsoft.com/office/drawing/2014/main" id="{723C744C-54C1-4437-B0CB-35DB4E967D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166879" y="3452586"/>
            <a:ext cx="536857" cy="536857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22BF00DC-2D2A-4BCC-BE93-0C14B04C1906}"/>
              </a:ext>
            </a:extLst>
          </p:cNvPr>
          <p:cNvSpPr/>
          <p:nvPr/>
        </p:nvSpPr>
        <p:spPr>
          <a:xfrm>
            <a:off x="10434370" y="5004071"/>
            <a:ext cx="700684" cy="790221"/>
          </a:xfrm>
          <a:prstGeom prst="downArrow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197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71650D-CFC2-4C30-8E0B-BF8D7A061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содэк</a:t>
            </a:r>
            <a:r>
              <a:rPr lang="ru-RU" dirty="0"/>
              <a:t> 8.2. редакции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5A1F87-A559-4840-8854-6A5FD0D14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/>
              <a:t>ТС</a:t>
            </a:r>
          </a:p>
          <a:p>
            <a:pPr lvl="1">
              <a:lnSpc>
                <a:spcPct val="110000"/>
              </a:lnSpc>
              <a:defRPr/>
            </a:pP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Только для корректоров ТС210, ТС215, ТС220,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lvl="1">
              <a:lnSpc>
                <a:spcPct val="110000"/>
              </a:lnSpc>
              <a:defRPr/>
            </a:pP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Все варианты подключения (кроме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FTP</a:t>
            </a: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),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lvl="1">
              <a:lnSpc>
                <a:spcPct val="110000"/>
              </a:lnSpc>
              <a:defRPr/>
            </a:pP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Полная система отчетов,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lvl="1">
              <a:lnSpc>
                <a:spcPct val="110000"/>
              </a:lnSpc>
              <a:defRPr/>
            </a:pP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Экспорт данных в офисные приложения</a:t>
            </a: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.</a:t>
            </a:r>
          </a:p>
          <a:p>
            <a:endParaRPr lang="ru-RU" dirty="0"/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D7515F32-F03B-40F7-B092-86875EFA5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1F1B089-6A91-424A-B594-63031FA04CC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528F95-764B-4336-A049-550B00E54A7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ru-RU" sz="1800" dirty="0"/>
              <a:t>Экстра</a:t>
            </a:r>
          </a:p>
          <a:p>
            <a:pPr lvl="1">
              <a:lnSpc>
                <a:spcPct val="110000"/>
              </a:lnSpc>
              <a:defRPr/>
            </a:pP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Автоматические сбор и обработка данных,</a:t>
            </a:r>
          </a:p>
          <a:p>
            <a:pPr lvl="1">
              <a:lnSpc>
                <a:spcPct val="110000"/>
              </a:lnSpc>
              <a:defRPr/>
            </a:pP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Распределённая архитектура,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lvl="1">
              <a:lnSpc>
                <a:spcPct val="110000"/>
              </a:lnSpc>
              <a:defRPr/>
            </a:pP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Все варианты подключения,</a:t>
            </a:r>
          </a:p>
          <a:p>
            <a:pPr lvl="1">
              <a:lnSpc>
                <a:spcPct val="110000"/>
              </a:lnSpc>
              <a:defRPr/>
            </a:pP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Все типы корректоров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FF24669-F383-4D54-BCF4-8864EA6C6001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ru-RU" sz="1800" dirty="0"/>
              <a:t>Стандарт</a:t>
            </a:r>
          </a:p>
          <a:p>
            <a:pPr lvl="1"/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Все варианты подключения,</a:t>
            </a:r>
          </a:p>
          <a:p>
            <a:pPr lvl="1"/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Все типы корректоров + 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FC1, </a:t>
            </a:r>
            <a:r>
              <a:rPr lang="en-US" sz="1600" b="0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Q.Sonic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,</a:t>
            </a:r>
            <a:endParaRPr lang="ru-RU" sz="1600" b="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lvl="1"/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Полная система отчетов и таймеры событий,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lvl="1"/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Экспорт данных в офисные приложения,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lvl="1"/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Перенос данных через транспортные файлы.</a:t>
            </a:r>
          </a:p>
          <a:p>
            <a:endParaRPr lang="ru-RU" sz="2800" dirty="0"/>
          </a:p>
          <a:p>
            <a:endParaRPr lang="ru-RU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9A345EF-CA89-4432-945A-C1E68D0DF1E6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00B050"/>
                </a:solidFill>
              </a:rPr>
              <a:t>Стандарт +</a:t>
            </a:r>
          </a:p>
          <a:p>
            <a:pPr lvl="1" algn="just">
              <a:lnSpc>
                <a:spcPct val="110000"/>
              </a:lnSpc>
              <a:defRPr/>
            </a:pP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Сочетание качеств редакций «Стандарт» и «Экстра»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работы на одном ПК</a:t>
            </a: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lvl="1" algn="just">
              <a:lnSpc>
                <a:spcPct val="110000"/>
              </a:lnSpc>
              <a:defRPr/>
            </a:pP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Автоматизированный сбор и обработка данных</a:t>
            </a:r>
          </a:p>
          <a:p>
            <a:pPr lvl="1" algn="just">
              <a:lnSpc>
                <a:spcPct val="110000"/>
              </a:lnSpc>
              <a:defRPr/>
            </a:pP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Все варианты подключения,</a:t>
            </a:r>
          </a:p>
          <a:p>
            <a:pPr lvl="1" algn="just">
              <a:lnSpc>
                <a:spcPct val="110000"/>
              </a:lnSpc>
              <a:defRPr/>
            </a:pP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Все типы корректоров</a:t>
            </a:r>
          </a:p>
          <a:p>
            <a:pPr algn="just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ru-RU" sz="1600" b="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algn="just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algn="just">
              <a:lnSpc>
                <a:spcPct val="110000"/>
              </a:lnSpc>
              <a:defRPr/>
            </a:pPr>
            <a:endParaRPr lang="ru-RU" sz="1600" b="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endParaRPr lang="ru-RU" sz="20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07240C-EBD7-4B64-A747-CA61AB1C66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/>
              <a:t>Общий дистрибутив для всех редакций</a:t>
            </a:r>
          </a:p>
        </p:txBody>
      </p:sp>
    </p:spTree>
    <p:extLst>
      <p:ext uri="{BB962C8B-B14F-4D97-AF65-F5344CB8AC3E}">
        <p14:creationId xmlns:p14="http://schemas.microsoft.com/office/powerpoint/2010/main" val="2021189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FEB714-8B22-40F5-A376-BA5151A5B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СОДЭК 8.2. редакции Стандарт+ и Экстра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1F1B089-6A91-424A-B594-63031FA04CC2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A8F2150-CA1C-480A-B5BD-C55B99467D10}"/>
              </a:ext>
            </a:extLst>
          </p:cNvPr>
          <p:cNvGrpSpPr/>
          <p:nvPr/>
        </p:nvGrpSpPr>
        <p:grpSpPr>
          <a:xfrm>
            <a:off x="3774852" y="1933243"/>
            <a:ext cx="4166046" cy="4094702"/>
            <a:chOff x="2269726" y="1418075"/>
            <a:chExt cx="4590775" cy="4512155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FA13537E-247B-4A07-94BF-344EB98D1C79}"/>
                </a:ext>
              </a:extLst>
            </p:cNvPr>
            <p:cNvGrpSpPr/>
            <p:nvPr/>
          </p:nvGrpSpPr>
          <p:grpSpPr>
            <a:xfrm>
              <a:off x="2994903" y="2096400"/>
              <a:ext cx="3137846" cy="3150074"/>
              <a:chOff x="2767654" y="1829193"/>
              <a:chExt cx="3627594" cy="3641730"/>
            </a:xfrm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29B70417-8FF4-4A15-8891-6AFB86E75E78}"/>
                  </a:ext>
                </a:extLst>
              </p:cNvPr>
              <p:cNvSpPr/>
              <p:nvPr/>
            </p:nvSpPr>
            <p:spPr>
              <a:xfrm>
                <a:off x="3491880" y="2564780"/>
                <a:ext cx="2160240" cy="2160240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9000"/>
                    </a:sysClr>
                  </a:gs>
                </a:gsLst>
                <a:lin ang="16800000" scaled="0"/>
              </a:gradFill>
              <a:ln w="19050" cap="flat" cmpd="sng" algn="ctr">
                <a:gradFill>
                  <a:gsLst>
                    <a:gs pos="0">
                      <a:sysClr val="window" lastClr="FFFFFF"/>
                    </a:gs>
                    <a:gs pos="50000">
                      <a:sysClr val="window" lastClr="FFFFFF">
                        <a:alpha val="6500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" dist="12700" dir="8100000" algn="tr" rotWithShape="0">
                  <a:prstClr val="black">
                    <a:alpha val="23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CC9650B6-B594-412D-BB32-C02D69B70281}"/>
                  </a:ext>
                </a:extLst>
              </p:cNvPr>
              <p:cNvGrpSpPr/>
              <p:nvPr/>
            </p:nvGrpSpPr>
            <p:grpSpPr>
              <a:xfrm>
                <a:off x="2827731" y="1829193"/>
                <a:ext cx="1744272" cy="1630399"/>
                <a:chOff x="2827731" y="1829193"/>
                <a:chExt cx="1744272" cy="1630399"/>
              </a:xfrm>
            </p:grpSpPr>
            <p:sp>
              <p:nvSpPr>
                <p:cNvPr id="108" name="Rectangle 15">
                  <a:extLst>
                    <a:ext uri="{FF2B5EF4-FFF2-40B4-BE49-F238E27FC236}">
                      <a16:creationId xmlns:a16="http://schemas.microsoft.com/office/drawing/2014/main" id="{E9BEB93A-F0E2-44FD-A34B-EA6786C9077E}"/>
                    </a:ext>
                  </a:extLst>
                </p:cNvPr>
                <p:cNvSpPr/>
                <p:nvPr/>
              </p:nvSpPr>
              <p:spPr>
                <a:xfrm rot="16200000">
                  <a:off x="3658606" y="1845368"/>
                  <a:ext cx="929571" cy="89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71" h="897222">
                      <a:moveTo>
                        <a:pt x="929571" y="731682"/>
                      </a:moveTo>
                      <a:lnTo>
                        <a:pt x="929571" y="897222"/>
                      </a:lnTo>
                      <a:lnTo>
                        <a:pt x="442770" y="897222"/>
                      </a:lnTo>
                      <a:lnTo>
                        <a:pt x="298754" y="897222"/>
                      </a:lnTo>
                      <a:lnTo>
                        <a:pt x="274103" y="897222"/>
                      </a:lnTo>
                      <a:cubicBezTo>
                        <a:pt x="274103" y="613647"/>
                        <a:pt x="176652" y="340818"/>
                        <a:pt x="0" y="123903"/>
                      </a:cubicBezTo>
                      <a:lnTo>
                        <a:pt x="116909" y="0"/>
                      </a:lnTo>
                      <a:cubicBezTo>
                        <a:pt x="291351" y="207479"/>
                        <a:pt x="400795" y="461979"/>
                        <a:pt x="432150" y="731682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09" name="Rectangle 15">
                  <a:extLst>
                    <a:ext uri="{FF2B5EF4-FFF2-40B4-BE49-F238E27FC236}">
                      <a16:creationId xmlns:a16="http://schemas.microsoft.com/office/drawing/2014/main" id="{18CAF8AC-D53F-48C2-ABDB-5F21F23C10AB}"/>
                    </a:ext>
                  </a:extLst>
                </p:cNvPr>
                <p:cNvSpPr/>
                <p:nvPr/>
              </p:nvSpPr>
              <p:spPr>
                <a:xfrm rot="13433242">
                  <a:off x="2827731" y="2562370"/>
                  <a:ext cx="929571" cy="89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71" h="897222">
                      <a:moveTo>
                        <a:pt x="929571" y="731682"/>
                      </a:moveTo>
                      <a:lnTo>
                        <a:pt x="929571" y="897222"/>
                      </a:lnTo>
                      <a:lnTo>
                        <a:pt x="442770" y="897222"/>
                      </a:lnTo>
                      <a:lnTo>
                        <a:pt x="298754" y="897222"/>
                      </a:lnTo>
                      <a:lnTo>
                        <a:pt x="274103" y="897222"/>
                      </a:lnTo>
                      <a:cubicBezTo>
                        <a:pt x="274103" y="613647"/>
                        <a:pt x="176652" y="340818"/>
                        <a:pt x="0" y="123903"/>
                      </a:cubicBezTo>
                      <a:lnTo>
                        <a:pt x="116909" y="0"/>
                      </a:lnTo>
                      <a:cubicBezTo>
                        <a:pt x="291351" y="207479"/>
                        <a:pt x="400795" y="461979"/>
                        <a:pt x="432150" y="731682"/>
                      </a:cubicBezTo>
                      <a:close/>
                    </a:path>
                  </a:pathLst>
                </a:custGeom>
                <a:solidFill>
                  <a:srgbClr val="DC202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41471B2E-120D-43A2-8B8D-ED7432856AC6}"/>
                  </a:ext>
                </a:extLst>
              </p:cNvPr>
              <p:cNvGrpSpPr/>
              <p:nvPr/>
            </p:nvGrpSpPr>
            <p:grpSpPr>
              <a:xfrm rot="16200000">
                <a:off x="2710718" y="3697649"/>
                <a:ext cx="1744272" cy="1630399"/>
                <a:chOff x="2827731" y="1829193"/>
                <a:chExt cx="1744272" cy="1630399"/>
              </a:xfrm>
            </p:grpSpPr>
            <p:sp>
              <p:nvSpPr>
                <p:cNvPr id="106" name="Rectangle 15">
                  <a:extLst>
                    <a:ext uri="{FF2B5EF4-FFF2-40B4-BE49-F238E27FC236}">
                      <a16:creationId xmlns:a16="http://schemas.microsoft.com/office/drawing/2014/main" id="{C9C52B72-8156-43B7-A5CD-530CB6BC9CB2}"/>
                    </a:ext>
                  </a:extLst>
                </p:cNvPr>
                <p:cNvSpPr/>
                <p:nvPr/>
              </p:nvSpPr>
              <p:spPr>
                <a:xfrm rot="16200000">
                  <a:off x="3658606" y="1845368"/>
                  <a:ext cx="929571" cy="89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71" h="897222">
                      <a:moveTo>
                        <a:pt x="929571" y="731682"/>
                      </a:moveTo>
                      <a:lnTo>
                        <a:pt x="929571" y="897222"/>
                      </a:lnTo>
                      <a:lnTo>
                        <a:pt x="442770" y="897222"/>
                      </a:lnTo>
                      <a:lnTo>
                        <a:pt x="298754" y="897222"/>
                      </a:lnTo>
                      <a:lnTo>
                        <a:pt x="274103" y="897222"/>
                      </a:lnTo>
                      <a:cubicBezTo>
                        <a:pt x="274103" y="613647"/>
                        <a:pt x="176652" y="340818"/>
                        <a:pt x="0" y="123903"/>
                      </a:cubicBezTo>
                      <a:lnTo>
                        <a:pt x="116909" y="0"/>
                      </a:lnTo>
                      <a:cubicBezTo>
                        <a:pt x="291351" y="207479"/>
                        <a:pt x="400795" y="461979"/>
                        <a:pt x="432150" y="731682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07" name="Rectangle 15">
                  <a:extLst>
                    <a:ext uri="{FF2B5EF4-FFF2-40B4-BE49-F238E27FC236}">
                      <a16:creationId xmlns:a16="http://schemas.microsoft.com/office/drawing/2014/main" id="{C01A103D-8C11-4C82-8170-0D13A5EB37DA}"/>
                    </a:ext>
                  </a:extLst>
                </p:cNvPr>
                <p:cNvSpPr/>
                <p:nvPr/>
              </p:nvSpPr>
              <p:spPr>
                <a:xfrm rot="13433242">
                  <a:off x="2827731" y="2562370"/>
                  <a:ext cx="929571" cy="89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71" h="897222">
                      <a:moveTo>
                        <a:pt x="929571" y="731682"/>
                      </a:moveTo>
                      <a:lnTo>
                        <a:pt x="929571" y="897222"/>
                      </a:lnTo>
                      <a:lnTo>
                        <a:pt x="442770" y="897222"/>
                      </a:lnTo>
                      <a:lnTo>
                        <a:pt x="298754" y="897222"/>
                      </a:lnTo>
                      <a:lnTo>
                        <a:pt x="274103" y="897222"/>
                      </a:lnTo>
                      <a:cubicBezTo>
                        <a:pt x="274103" y="613647"/>
                        <a:pt x="176652" y="340818"/>
                        <a:pt x="0" y="123903"/>
                      </a:cubicBezTo>
                      <a:lnTo>
                        <a:pt x="116909" y="0"/>
                      </a:lnTo>
                      <a:cubicBezTo>
                        <a:pt x="291351" y="207479"/>
                        <a:pt x="400795" y="461979"/>
                        <a:pt x="432150" y="731682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77A19A44-016A-4D99-8CDA-60879D2B1425}"/>
                  </a:ext>
                </a:extLst>
              </p:cNvPr>
              <p:cNvGrpSpPr/>
              <p:nvPr/>
            </p:nvGrpSpPr>
            <p:grpSpPr>
              <a:xfrm rot="10800000">
                <a:off x="4578225" y="3840524"/>
                <a:ext cx="1744272" cy="1630399"/>
                <a:chOff x="2827731" y="1829193"/>
                <a:chExt cx="1744272" cy="1630399"/>
              </a:xfrm>
            </p:grpSpPr>
            <p:sp>
              <p:nvSpPr>
                <p:cNvPr id="104" name="Rectangle 15">
                  <a:extLst>
                    <a:ext uri="{FF2B5EF4-FFF2-40B4-BE49-F238E27FC236}">
                      <a16:creationId xmlns:a16="http://schemas.microsoft.com/office/drawing/2014/main" id="{7CC4E0F5-21F9-47AE-B47E-C6CE87CEA30B}"/>
                    </a:ext>
                  </a:extLst>
                </p:cNvPr>
                <p:cNvSpPr/>
                <p:nvPr/>
              </p:nvSpPr>
              <p:spPr>
                <a:xfrm rot="16200000">
                  <a:off x="3658606" y="1845368"/>
                  <a:ext cx="929571" cy="89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71" h="897222">
                      <a:moveTo>
                        <a:pt x="929571" y="731682"/>
                      </a:moveTo>
                      <a:lnTo>
                        <a:pt x="929571" y="897222"/>
                      </a:lnTo>
                      <a:lnTo>
                        <a:pt x="442770" y="897222"/>
                      </a:lnTo>
                      <a:lnTo>
                        <a:pt x="298754" y="897222"/>
                      </a:lnTo>
                      <a:lnTo>
                        <a:pt x="274103" y="897222"/>
                      </a:lnTo>
                      <a:cubicBezTo>
                        <a:pt x="274103" y="613647"/>
                        <a:pt x="176652" y="340818"/>
                        <a:pt x="0" y="123903"/>
                      </a:cubicBezTo>
                      <a:lnTo>
                        <a:pt x="116909" y="0"/>
                      </a:lnTo>
                      <a:cubicBezTo>
                        <a:pt x="291351" y="207479"/>
                        <a:pt x="400795" y="461979"/>
                        <a:pt x="432150" y="731682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05" name="Rectangle 15">
                  <a:extLst>
                    <a:ext uri="{FF2B5EF4-FFF2-40B4-BE49-F238E27FC236}">
                      <a16:creationId xmlns:a16="http://schemas.microsoft.com/office/drawing/2014/main" id="{5802674C-3AAA-4CAA-A2C8-D5080A3F1AF8}"/>
                    </a:ext>
                  </a:extLst>
                </p:cNvPr>
                <p:cNvSpPr/>
                <p:nvPr/>
              </p:nvSpPr>
              <p:spPr>
                <a:xfrm rot="13433242">
                  <a:off x="2827731" y="2562370"/>
                  <a:ext cx="929571" cy="89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71" h="897222">
                      <a:moveTo>
                        <a:pt x="929571" y="731682"/>
                      </a:moveTo>
                      <a:lnTo>
                        <a:pt x="929571" y="897222"/>
                      </a:lnTo>
                      <a:lnTo>
                        <a:pt x="442770" y="897222"/>
                      </a:lnTo>
                      <a:lnTo>
                        <a:pt x="298754" y="897222"/>
                      </a:lnTo>
                      <a:lnTo>
                        <a:pt x="274103" y="897222"/>
                      </a:lnTo>
                      <a:cubicBezTo>
                        <a:pt x="274103" y="613647"/>
                        <a:pt x="176652" y="340818"/>
                        <a:pt x="0" y="123903"/>
                      </a:cubicBezTo>
                      <a:lnTo>
                        <a:pt x="116909" y="0"/>
                      </a:lnTo>
                      <a:cubicBezTo>
                        <a:pt x="291351" y="207479"/>
                        <a:pt x="400795" y="461979"/>
                        <a:pt x="432150" y="731682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D6ADEE10-F42F-4377-A2F9-D1A7270DB6CA}"/>
                  </a:ext>
                </a:extLst>
              </p:cNvPr>
              <p:cNvGrpSpPr/>
              <p:nvPr/>
            </p:nvGrpSpPr>
            <p:grpSpPr>
              <a:xfrm rot="5400000">
                <a:off x="4707913" y="1953378"/>
                <a:ext cx="1744272" cy="1630399"/>
                <a:chOff x="2827731" y="1829193"/>
                <a:chExt cx="1744272" cy="1630399"/>
              </a:xfrm>
            </p:grpSpPr>
            <p:sp>
              <p:nvSpPr>
                <p:cNvPr id="102" name="Rectangle 15">
                  <a:extLst>
                    <a:ext uri="{FF2B5EF4-FFF2-40B4-BE49-F238E27FC236}">
                      <a16:creationId xmlns:a16="http://schemas.microsoft.com/office/drawing/2014/main" id="{8F520DB2-5A63-4C3D-89EA-0F9C8C7212C6}"/>
                    </a:ext>
                  </a:extLst>
                </p:cNvPr>
                <p:cNvSpPr/>
                <p:nvPr/>
              </p:nvSpPr>
              <p:spPr>
                <a:xfrm rot="16200000">
                  <a:off x="3658606" y="1845368"/>
                  <a:ext cx="929571" cy="89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71" h="897222">
                      <a:moveTo>
                        <a:pt x="929571" y="731682"/>
                      </a:moveTo>
                      <a:lnTo>
                        <a:pt x="929571" y="897222"/>
                      </a:lnTo>
                      <a:lnTo>
                        <a:pt x="442770" y="897222"/>
                      </a:lnTo>
                      <a:lnTo>
                        <a:pt x="298754" y="897222"/>
                      </a:lnTo>
                      <a:lnTo>
                        <a:pt x="274103" y="897222"/>
                      </a:lnTo>
                      <a:cubicBezTo>
                        <a:pt x="274103" y="613647"/>
                        <a:pt x="176652" y="340818"/>
                        <a:pt x="0" y="123903"/>
                      </a:cubicBezTo>
                      <a:lnTo>
                        <a:pt x="116909" y="0"/>
                      </a:lnTo>
                      <a:cubicBezTo>
                        <a:pt x="291351" y="207479"/>
                        <a:pt x="400795" y="461979"/>
                        <a:pt x="432150" y="731682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03" name="Rectangle 15">
                  <a:extLst>
                    <a:ext uri="{FF2B5EF4-FFF2-40B4-BE49-F238E27FC236}">
                      <a16:creationId xmlns:a16="http://schemas.microsoft.com/office/drawing/2014/main" id="{9953BF11-AC93-4B19-8F63-5B0C5B04D820}"/>
                    </a:ext>
                  </a:extLst>
                </p:cNvPr>
                <p:cNvSpPr/>
                <p:nvPr/>
              </p:nvSpPr>
              <p:spPr>
                <a:xfrm rot="13433242">
                  <a:off x="2827731" y="2562370"/>
                  <a:ext cx="929571" cy="89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71" h="897222">
                      <a:moveTo>
                        <a:pt x="929571" y="731682"/>
                      </a:moveTo>
                      <a:lnTo>
                        <a:pt x="929571" y="897222"/>
                      </a:lnTo>
                      <a:lnTo>
                        <a:pt x="442770" y="897222"/>
                      </a:lnTo>
                      <a:lnTo>
                        <a:pt x="298754" y="897222"/>
                      </a:lnTo>
                      <a:lnTo>
                        <a:pt x="274103" y="897222"/>
                      </a:lnTo>
                      <a:cubicBezTo>
                        <a:pt x="274103" y="613647"/>
                        <a:pt x="176652" y="340818"/>
                        <a:pt x="0" y="123903"/>
                      </a:cubicBezTo>
                      <a:lnTo>
                        <a:pt x="116909" y="0"/>
                      </a:lnTo>
                      <a:cubicBezTo>
                        <a:pt x="291351" y="207479"/>
                        <a:pt x="400795" y="461979"/>
                        <a:pt x="432150" y="731682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E545EE1-7BC0-4359-9E46-FAE636EA9D6D}"/>
                </a:ext>
              </a:extLst>
            </p:cNvPr>
            <p:cNvSpPr/>
            <p:nvPr/>
          </p:nvSpPr>
          <p:spPr>
            <a:xfrm>
              <a:off x="4167605" y="1418075"/>
              <a:ext cx="620419" cy="620419"/>
            </a:xfrm>
            <a:prstGeom prst="ellipse">
              <a:avLst/>
            </a:prstGeom>
            <a:solidFill>
              <a:srgbClr val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939A84E-60DA-421E-B26E-6C43C815103B}"/>
                </a:ext>
              </a:extLst>
            </p:cNvPr>
            <p:cNvSpPr/>
            <p:nvPr/>
          </p:nvSpPr>
          <p:spPr>
            <a:xfrm>
              <a:off x="2810499" y="2018429"/>
              <a:ext cx="620419" cy="620419"/>
            </a:xfrm>
            <a:prstGeom prst="ellipse">
              <a:avLst/>
            </a:prstGeom>
            <a:solidFill>
              <a:srgbClr val="DE2E3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91FB8F3-9A77-4A95-B83C-EF655B41B66D}"/>
                </a:ext>
              </a:extLst>
            </p:cNvPr>
            <p:cNvSpPr/>
            <p:nvPr/>
          </p:nvSpPr>
          <p:spPr>
            <a:xfrm>
              <a:off x="2269726" y="3430980"/>
              <a:ext cx="620419" cy="620419"/>
            </a:xfrm>
            <a:prstGeom prst="ellipse">
              <a:avLst/>
            </a:prstGeom>
            <a:solidFill>
              <a:srgbClr val="BFBFB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CFE00B85-46E9-453B-B86D-186FAC1EA699}"/>
                </a:ext>
              </a:extLst>
            </p:cNvPr>
            <p:cNvSpPr/>
            <p:nvPr/>
          </p:nvSpPr>
          <p:spPr>
            <a:xfrm>
              <a:off x="2933944" y="4792135"/>
              <a:ext cx="620419" cy="620419"/>
            </a:xfrm>
            <a:prstGeom prst="ellipse">
              <a:avLst/>
            </a:prstGeom>
            <a:solidFill>
              <a:srgbClr val="A6A6A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44E99A91-C2D7-4357-8A19-4A24BB82DD79}"/>
                </a:ext>
              </a:extLst>
            </p:cNvPr>
            <p:cNvSpPr/>
            <p:nvPr/>
          </p:nvSpPr>
          <p:spPr>
            <a:xfrm>
              <a:off x="4328661" y="5309811"/>
              <a:ext cx="620419" cy="620419"/>
            </a:xfrm>
            <a:prstGeom prst="ellipse">
              <a:avLst/>
            </a:prstGeom>
            <a:solidFill>
              <a:srgbClr val="7F7F7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46130DC8-ED5E-41C1-AB46-FEF01C0CAC4B}"/>
                </a:ext>
              </a:extLst>
            </p:cNvPr>
            <p:cNvSpPr/>
            <p:nvPr/>
          </p:nvSpPr>
          <p:spPr>
            <a:xfrm>
              <a:off x="5686583" y="4708442"/>
              <a:ext cx="620419" cy="620419"/>
            </a:xfrm>
            <a:prstGeom prst="ellipse">
              <a:avLst/>
            </a:prstGeom>
            <a:solidFill>
              <a:srgbClr val="5959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0B621996-7A35-46F7-B196-19DB3491BD04}"/>
                </a:ext>
              </a:extLst>
            </p:cNvPr>
            <p:cNvSpPr/>
            <p:nvPr/>
          </p:nvSpPr>
          <p:spPr>
            <a:xfrm>
              <a:off x="6240082" y="3275308"/>
              <a:ext cx="620419" cy="620419"/>
            </a:xfrm>
            <a:prstGeom prst="ellipse">
              <a:avLst/>
            </a:prstGeom>
            <a:solidFill>
              <a:srgbClr val="4040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EBCE14A-44C7-49E8-96B3-C5401332C3F8}"/>
                </a:ext>
              </a:extLst>
            </p:cNvPr>
            <p:cNvSpPr/>
            <p:nvPr/>
          </p:nvSpPr>
          <p:spPr>
            <a:xfrm>
              <a:off x="5577548" y="1907611"/>
              <a:ext cx="620419" cy="620419"/>
            </a:xfrm>
            <a:prstGeom prst="ellipse">
              <a:avLst/>
            </a:prstGeom>
            <a:solidFill>
              <a:srgbClr val="26262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10" name="TextBox 363">
            <a:extLst>
              <a:ext uri="{FF2B5EF4-FFF2-40B4-BE49-F238E27FC236}">
                <a16:creationId xmlns:a16="http://schemas.microsoft.com/office/drawing/2014/main" id="{69B491D1-C2D8-4AA1-BAD2-D1906A305369}"/>
              </a:ext>
            </a:extLst>
          </p:cNvPr>
          <p:cNvSpPr txBox="1"/>
          <p:nvPr/>
        </p:nvSpPr>
        <p:spPr>
          <a:xfrm>
            <a:off x="6075153" y="5892997"/>
            <a:ext cx="3473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>
                <a:solidFill>
                  <a:schemeClr val="tx1"/>
                </a:solidFill>
              </a:rPr>
              <a:t>Контроль нештатных ситуаций, фильтрация архивов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111" name="TextBox 366">
            <a:extLst>
              <a:ext uri="{FF2B5EF4-FFF2-40B4-BE49-F238E27FC236}">
                <a16:creationId xmlns:a16="http://schemas.microsoft.com/office/drawing/2014/main" id="{3462B73A-55E3-4A1B-BD1E-5B8FCCCC23B7}"/>
              </a:ext>
            </a:extLst>
          </p:cNvPr>
          <p:cNvSpPr txBox="1"/>
          <p:nvPr/>
        </p:nvSpPr>
        <p:spPr>
          <a:xfrm>
            <a:off x="7339660" y="2132411"/>
            <a:ext cx="3258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Контроль полноты сбора данных</a:t>
            </a:r>
            <a:endParaRPr kumimoji="0" lang="ko-KR" altLang="en-US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12" name="TextBox 369">
            <a:extLst>
              <a:ext uri="{FF2B5EF4-FFF2-40B4-BE49-F238E27FC236}">
                <a16:creationId xmlns:a16="http://schemas.microsoft.com/office/drawing/2014/main" id="{DDB8CCBA-ED3E-4B33-9413-E6CBE05BDEC1}"/>
              </a:ext>
            </a:extLst>
          </p:cNvPr>
          <p:cNvSpPr txBox="1"/>
          <p:nvPr/>
        </p:nvSpPr>
        <p:spPr>
          <a:xfrm>
            <a:off x="7938433" y="3521711"/>
            <a:ext cx="2966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>
                <a:solidFill>
                  <a:schemeClr val="tx1"/>
                </a:solidFill>
                <a:ea typeface="ＭＳ Ｐゴシック" pitchFamily="-112" charset="-128"/>
              </a:rPr>
              <a:t>Хранение,</a:t>
            </a:r>
          </a:p>
          <a:p>
            <a:r>
              <a:rPr lang="ru-RU" b="0" dirty="0">
                <a:solidFill>
                  <a:schemeClr val="tx1"/>
                </a:solidFill>
                <a:ea typeface="ＭＳ Ｐゴシック" pitchFamily="-112" charset="-128"/>
              </a:rPr>
              <a:t>экспорт и импорт </a:t>
            </a:r>
          </a:p>
          <a:p>
            <a:r>
              <a:rPr lang="ru-RU" b="0" dirty="0">
                <a:solidFill>
                  <a:schemeClr val="tx1"/>
                </a:solidFill>
                <a:ea typeface="ＭＳ Ｐゴシック" pitchFamily="-112" charset="-128"/>
              </a:rPr>
              <a:t>данных</a:t>
            </a:r>
            <a:endParaRPr lang="en-US" b="0" dirty="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13" name="TextBox 372">
            <a:extLst>
              <a:ext uri="{FF2B5EF4-FFF2-40B4-BE49-F238E27FC236}">
                <a16:creationId xmlns:a16="http://schemas.microsoft.com/office/drawing/2014/main" id="{19D48A53-BFA3-4A6F-B106-B82CAE3ABE9B}"/>
              </a:ext>
            </a:extLst>
          </p:cNvPr>
          <p:cNvSpPr txBox="1"/>
          <p:nvPr/>
        </p:nvSpPr>
        <p:spPr>
          <a:xfrm>
            <a:off x="7447775" y="4872030"/>
            <a:ext cx="2966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>
                <a:solidFill>
                  <a:schemeClr val="tx1"/>
                </a:solidFill>
              </a:rPr>
              <a:t>Учёт потребления, анализ и отчётность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114" name="TextBox 375">
            <a:extLst>
              <a:ext uri="{FF2B5EF4-FFF2-40B4-BE49-F238E27FC236}">
                <a16:creationId xmlns:a16="http://schemas.microsoft.com/office/drawing/2014/main" id="{BAB89336-0D81-4C45-9FCB-2C1A17F7F18F}"/>
              </a:ext>
            </a:extLst>
          </p:cNvPr>
          <p:cNvSpPr txBox="1"/>
          <p:nvPr/>
        </p:nvSpPr>
        <p:spPr>
          <a:xfrm>
            <a:off x="2594890" y="1404984"/>
            <a:ext cx="2983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altLang="ko-KR" b="0" dirty="0">
                <a:solidFill>
                  <a:schemeClr val="tx1"/>
                </a:solidFill>
              </a:rPr>
              <a:t>Автоматический и «ручной» сбор данных</a:t>
            </a:r>
            <a:endParaRPr lang="ko-KR" altLang="en-US" b="0" dirty="0">
              <a:solidFill>
                <a:schemeClr val="tx1"/>
              </a:solidFill>
            </a:endParaRPr>
          </a:p>
        </p:txBody>
      </p:sp>
      <p:sp>
        <p:nvSpPr>
          <p:cNvPr id="115" name="TextBox 378">
            <a:extLst>
              <a:ext uri="{FF2B5EF4-FFF2-40B4-BE49-F238E27FC236}">
                <a16:creationId xmlns:a16="http://schemas.microsoft.com/office/drawing/2014/main" id="{0F076841-BDBD-4B12-9226-22057FC9FB74}"/>
              </a:ext>
            </a:extLst>
          </p:cNvPr>
          <p:cNvSpPr txBox="1"/>
          <p:nvPr/>
        </p:nvSpPr>
        <p:spPr>
          <a:xfrm>
            <a:off x="1242023" y="2496262"/>
            <a:ext cx="2983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b="0" dirty="0">
                <a:solidFill>
                  <a:schemeClr val="accent1"/>
                </a:solidFill>
                <a:ea typeface="ＭＳ Ｐゴシック" pitchFamily="-112" charset="-128"/>
              </a:rPr>
              <a:t>Распределённая архитектура</a:t>
            </a:r>
          </a:p>
          <a:p>
            <a:pPr algn="r"/>
            <a:r>
              <a:rPr lang="ru-RU" b="0" dirty="0">
                <a:solidFill>
                  <a:schemeClr val="accent1"/>
                </a:solidFill>
                <a:ea typeface="ＭＳ Ｐゴシック" pitchFamily="-112" charset="-128"/>
              </a:rPr>
              <a:t>(только для редакции Экстра)</a:t>
            </a:r>
            <a:endParaRPr lang="en-US" b="0" dirty="0">
              <a:solidFill>
                <a:schemeClr val="accent1"/>
              </a:solidFill>
              <a:ea typeface="ＭＳ Ｐゴシック" pitchFamily="-112" charset="-128"/>
            </a:endParaRPr>
          </a:p>
        </p:txBody>
      </p:sp>
      <p:sp>
        <p:nvSpPr>
          <p:cNvPr id="116" name="TextBox 381">
            <a:extLst>
              <a:ext uri="{FF2B5EF4-FFF2-40B4-BE49-F238E27FC236}">
                <a16:creationId xmlns:a16="http://schemas.microsoft.com/office/drawing/2014/main" id="{C6A46E2A-74E5-4CA1-AECB-836935871167}"/>
              </a:ext>
            </a:extLst>
          </p:cNvPr>
          <p:cNvSpPr txBox="1"/>
          <p:nvPr/>
        </p:nvSpPr>
        <p:spPr>
          <a:xfrm>
            <a:off x="766604" y="3712755"/>
            <a:ext cx="2983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b="0" dirty="0">
                <a:solidFill>
                  <a:schemeClr val="tx1"/>
                </a:solidFill>
                <a:ea typeface="ＭＳ Ｐゴシック" pitchFamily="-112" charset="-128"/>
              </a:rPr>
              <a:t>Интерфейсы: </a:t>
            </a:r>
          </a:p>
          <a:p>
            <a:pPr algn="r"/>
            <a:r>
              <a:rPr lang="en-US" b="0" dirty="0">
                <a:solidFill>
                  <a:schemeClr val="tx1"/>
                </a:solidFill>
                <a:ea typeface="ＭＳ Ｐゴシック" pitchFamily="-112" charset="-128"/>
              </a:rPr>
              <a:t>Wi-Fi, GPRS, FTP, CSD, RS232, RS485, </a:t>
            </a:r>
            <a:r>
              <a:rPr lang="ru-RU" b="0" dirty="0">
                <a:solidFill>
                  <a:schemeClr val="tx1"/>
                </a:solidFill>
                <a:ea typeface="ＭＳ Ｐゴシック" pitchFamily="-112" charset="-128"/>
              </a:rPr>
              <a:t>оптический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117" name="TextBox 384">
            <a:extLst>
              <a:ext uri="{FF2B5EF4-FFF2-40B4-BE49-F238E27FC236}">
                <a16:creationId xmlns:a16="http://schemas.microsoft.com/office/drawing/2014/main" id="{90DD32BE-1051-4A2C-ACD4-18C679E5432A}"/>
              </a:ext>
            </a:extLst>
          </p:cNvPr>
          <p:cNvSpPr txBox="1"/>
          <p:nvPr/>
        </p:nvSpPr>
        <p:spPr>
          <a:xfrm>
            <a:off x="1366659" y="5019262"/>
            <a:ext cx="2983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b="0" dirty="0">
                <a:solidFill>
                  <a:schemeClr val="tx1"/>
                </a:solidFill>
                <a:ea typeface="ＭＳ Ｐゴシック" pitchFamily="-112" charset="-128"/>
              </a:rPr>
              <a:t>Чтение/запись параметров </a:t>
            </a:r>
          </a:p>
          <a:p>
            <a:pPr algn="r"/>
            <a:r>
              <a:rPr lang="ru-RU" b="0" dirty="0">
                <a:solidFill>
                  <a:schemeClr val="tx1"/>
                </a:solidFill>
                <a:ea typeface="ＭＳ Ｐゴシック" pitchFamily="-112" charset="-128"/>
              </a:rPr>
              <a:t>корректора</a:t>
            </a:r>
            <a:endParaRPr lang="en-US" b="0" dirty="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18" name="TextBox 387">
            <a:extLst>
              <a:ext uri="{FF2B5EF4-FFF2-40B4-BE49-F238E27FC236}">
                <a16:creationId xmlns:a16="http://schemas.microsoft.com/office/drawing/2014/main" id="{81E52102-F0E2-4019-8912-96F0CFE033FD}"/>
              </a:ext>
            </a:extLst>
          </p:cNvPr>
          <p:cNvSpPr txBox="1"/>
          <p:nvPr/>
        </p:nvSpPr>
        <p:spPr>
          <a:xfrm>
            <a:off x="4835200" y="4122041"/>
            <a:ext cx="1988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ko-KR" sz="1600" b="1" dirty="0">
                <a:latin typeface="Arial"/>
                <a:cs typeface="Arial" pitchFamily="34" charset="0"/>
              </a:rPr>
              <a:t>Функции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21" name="Freeform 214">
            <a:extLst>
              <a:ext uri="{FF2B5EF4-FFF2-40B4-BE49-F238E27FC236}">
                <a16:creationId xmlns:a16="http://schemas.microsoft.com/office/drawing/2014/main" id="{900567AF-D6C8-4ABF-BBF6-00D79BBB0FF9}"/>
              </a:ext>
            </a:extLst>
          </p:cNvPr>
          <p:cNvSpPr>
            <a:spLocks noEditPoints="1"/>
          </p:cNvSpPr>
          <p:nvPr/>
        </p:nvSpPr>
        <p:spPr bwMode="auto">
          <a:xfrm>
            <a:off x="6862180" y="2478054"/>
            <a:ext cx="349717" cy="348105"/>
          </a:xfrm>
          <a:custGeom>
            <a:avLst/>
            <a:gdLst>
              <a:gd name="T0" fmla="*/ 1499 w 2999"/>
              <a:gd name="T1" fmla="*/ 0 h 2998"/>
              <a:gd name="T2" fmla="*/ 2999 w 2999"/>
              <a:gd name="T3" fmla="*/ 1499 h 2998"/>
              <a:gd name="T4" fmla="*/ 1499 w 2999"/>
              <a:gd name="T5" fmla="*/ 2998 h 2998"/>
              <a:gd name="T6" fmla="*/ 0 w 2999"/>
              <a:gd name="T7" fmla="*/ 1499 h 2998"/>
              <a:gd name="T8" fmla="*/ 1499 w 2999"/>
              <a:gd name="T9" fmla="*/ 0 h 2998"/>
              <a:gd name="T10" fmla="*/ 436 w 2999"/>
              <a:gd name="T11" fmla="*/ 879 h 2998"/>
              <a:gd name="T12" fmla="*/ 1054 w 2999"/>
              <a:gd name="T13" fmla="*/ 1364 h 2998"/>
              <a:gd name="T14" fmla="*/ 1274 w 2999"/>
              <a:gd name="T15" fmla="*/ 1364 h 2998"/>
              <a:gd name="T16" fmla="*/ 511 w 2999"/>
              <a:gd name="T17" fmla="*/ 766 h 2998"/>
              <a:gd name="T18" fmla="*/ 436 w 2999"/>
              <a:gd name="T19" fmla="*/ 879 h 2998"/>
              <a:gd name="T20" fmla="*/ 276 w 2999"/>
              <a:gd name="T21" fmla="*/ 1634 h 2998"/>
              <a:gd name="T22" fmla="*/ 1499 w 2999"/>
              <a:gd name="T23" fmla="*/ 2729 h 2998"/>
              <a:gd name="T24" fmla="*/ 2730 w 2999"/>
              <a:gd name="T25" fmla="*/ 1499 h 2998"/>
              <a:gd name="T26" fmla="*/ 1634 w 2999"/>
              <a:gd name="T27" fmla="*/ 276 h 2998"/>
              <a:gd name="T28" fmla="*/ 1634 w 2999"/>
              <a:gd name="T29" fmla="*/ 1499 h 2998"/>
              <a:gd name="T30" fmla="*/ 1499 w 2999"/>
              <a:gd name="T31" fmla="*/ 1634 h 2998"/>
              <a:gd name="T32" fmla="*/ 276 w 2999"/>
              <a:gd name="T33" fmla="*/ 1634 h 2998"/>
              <a:gd name="T34" fmla="*/ 619 w 2999"/>
              <a:gd name="T35" fmla="*/ 1364 h 2998"/>
              <a:gd name="T36" fmla="*/ 324 w 2999"/>
              <a:gd name="T37" fmla="*/ 1133 h 2998"/>
              <a:gd name="T38" fmla="*/ 276 w 2999"/>
              <a:gd name="T39" fmla="*/ 1364 h 2998"/>
              <a:gd name="T40" fmla="*/ 619 w 2999"/>
              <a:gd name="T41" fmla="*/ 1364 h 2998"/>
              <a:gd name="T42" fmla="*/ 695 w 2999"/>
              <a:gd name="T43" fmla="*/ 568 h 2998"/>
              <a:gd name="T44" fmla="*/ 1365 w 2999"/>
              <a:gd name="T45" fmla="*/ 1094 h 2998"/>
              <a:gd name="T46" fmla="*/ 1365 w 2999"/>
              <a:gd name="T47" fmla="*/ 911 h 2998"/>
              <a:gd name="T48" fmla="*/ 813 w 2999"/>
              <a:gd name="T49" fmla="*/ 478 h 2998"/>
              <a:gd name="T50" fmla="*/ 695 w 2999"/>
              <a:gd name="T51" fmla="*/ 568 h 2998"/>
              <a:gd name="T52" fmla="*/ 1077 w 2999"/>
              <a:gd name="T53" fmla="*/ 343 h 2998"/>
              <a:gd name="T54" fmla="*/ 1365 w 2999"/>
              <a:gd name="T55" fmla="*/ 569 h 2998"/>
              <a:gd name="T56" fmla="*/ 1365 w 2999"/>
              <a:gd name="T57" fmla="*/ 276 h 2998"/>
              <a:gd name="T58" fmla="*/ 1077 w 2999"/>
              <a:gd name="T59" fmla="*/ 343 h 2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999" h="2998">
                <a:moveTo>
                  <a:pt x="1499" y="0"/>
                </a:moveTo>
                <a:cubicBezTo>
                  <a:pt x="2327" y="0"/>
                  <a:pt x="2999" y="671"/>
                  <a:pt x="2999" y="1499"/>
                </a:cubicBezTo>
                <a:cubicBezTo>
                  <a:pt x="2999" y="2327"/>
                  <a:pt x="2327" y="2998"/>
                  <a:pt x="1499" y="2998"/>
                </a:cubicBezTo>
                <a:cubicBezTo>
                  <a:pt x="671" y="2998"/>
                  <a:pt x="0" y="2327"/>
                  <a:pt x="0" y="1499"/>
                </a:cubicBezTo>
                <a:cubicBezTo>
                  <a:pt x="0" y="671"/>
                  <a:pt x="671" y="0"/>
                  <a:pt x="1499" y="0"/>
                </a:cubicBezTo>
                <a:close/>
                <a:moveTo>
                  <a:pt x="436" y="879"/>
                </a:moveTo>
                <a:cubicBezTo>
                  <a:pt x="1054" y="1364"/>
                  <a:pt x="1054" y="1364"/>
                  <a:pt x="1054" y="1364"/>
                </a:cubicBezTo>
                <a:cubicBezTo>
                  <a:pt x="1274" y="1364"/>
                  <a:pt x="1274" y="1364"/>
                  <a:pt x="1274" y="1364"/>
                </a:cubicBezTo>
                <a:cubicBezTo>
                  <a:pt x="511" y="766"/>
                  <a:pt x="511" y="766"/>
                  <a:pt x="511" y="766"/>
                </a:cubicBezTo>
                <a:cubicBezTo>
                  <a:pt x="484" y="802"/>
                  <a:pt x="459" y="840"/>
                  <a:pt x="436" y="879"/>
                </a:cubicBezTo>
                <a:close/>
                <a:moveTo>
                  <a:pt x="276" y="1634"/>
                </a:moveTo>
                <a:cubicBezTo>
                  <a:pt x="344" y="2256"/>
                  <a:pt x="872" y="2729"/>
                  <a:pt x="1499" y="2729"/>
                </a:cubicBezTo>
                <a:cubicBezTo>
                  <a:pt x="2179" y="2729"/>
                  <a:pt x="2730" y="2179"/>
                  <a:pt x="2730" y="1499"/>
                </a:cubicBezTo>
                <a:cubicBezTo>
                  <a:pt x="2730" y="872"/>
                  <a:pt x="2257" y="344"/>
                  <a:pt x="1634" y="276"/>
                </a:cubicBezTo>
                <a:cubicBezTo>
                  <a:pt x="1634" y="1499"/>
                  <a:pt x="1634" y="1499"/>
                  <a:pt x="1634" y="1499"/>
                </a:cubicBezTo>
                <a:cubicBezTo>
                  <a:pt x="1634" y="1573"/>
                  <a:pt x="1574" y="1634"/>
                  <a:pt x="1499" y="1634"/>
                </a:cubicBezTo>
                <a:cubicBezTo>
                  <a:pt x="1089" y="1634"/>
                  <a:pt x="688" y="1634"/>
                  <a:pt x="276" y="1634"/>
                </a:cubicBezTo>
                <a:close/>
                <a:moveTo>
                  <a:pt x="619" y="1364"/>
                </a:moveTo>
                <a:cubicBezTo>
                  <a:pt x="324" y="1133"/>
                  <a:pt x="324" y="1133"/>
                  <a:pt x="324" y="1133"/>
                </a:cubicBezTo>
                <a:cubicBezTo>
                  <a:pt x="301" y="1207"/>
                  <a:pt x="285" y="1285"/>
                  <a:pt x="276" y="1364"/>
                </a:cubicBezTo>
                <a:lnTo>
                  <a:pt x="619" y="1364"/>
                </a:lnTo>
                <a:close/>
                <a:moveTo>
                  <a:pt x="695" y="568"/>
                </a:moveTo>
                <a:cubicBezTo>
                  <a:pt x="1365" y="1094"/>
                  <a:pt x="1365" y="1094"/>
                  <a:pt x="1365" y="1094"/>
                </a:cubicBezTo>
                <a:cubicBezTo>
                  <a:pt x="1365" y="911"/>
                  <a:pt x="1365" y="911"/>
                  <a:pt x="1365" y="911"/>
                </a:cubicBezTo>
                <a:cubicBezTo>
                  <a:pt x="813" y="478"/>
                  <a:pt x="813" y="478"/>
                  <a:pt x="813" y="478"/>
                </a:cubicBezTo>
                <a:cubicBezTo>
                  <a:pt x="772" y="506"/>
                  <a:pt x="732" y="536"/>
                  <a:pt x="695" y="568"/>
                </a:cubicBezTo>
                <a:close/>
                <a:moveTo>
                  <a:pt x="1077" y="343"/>
                </a:moveTo>
                <a:cubicBezTo>
                  <a:pt x="1365" y="569"/>
                  <a:pt x="1365" y="569"/>
                  <a:pt x="1365" y="569"/>
                </a:cubicBezTo>
                <a:cubicBezTo>
                  <a:pt x="1365" y="276"/>
                  <a:pt x="1365" y="276"/>
                  <a:pt x="1365" y="276"/>
                </a:cubicBezTo>
                <a:cubicBezTo>
                  <a:pt x="1265" y="287"/>
                  <a:pt x="1168" y="310"/>
                  <a:pt x="1077" y="3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Graphic 19" descr="Database">
            <a:extLst>
              <a:ext uri="{FF2B5EF4-FFF2-40B4-BE49-F238E27FC236}">
                <a16:creationId xmlns:a16="http://schemas.microsoft.com/office/drawing/2014/main" id="{0EF8CA08-C8DE-4C2D-99C5-B30A5EBCB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2420" y="3694895"/>
            <a:ext cx="410527" cy="410527"/>
          </a:xfrm>
          <a:prstGeom prst="rect">
            <a:avLst/>
          </a:prstGeom>
        </p:spPr>
      </p:pic>
      <p:pic>
        <p:nvPicPr>
          <p:cNvPr id="147" name="Graphic 146" descr="Document">
            <a:extLst>
              <a:ext uri="{FF2B5EF4-FFF2-40B4-BE49-F238E27FC236}">
                <a16:creationId xmlns:a16="http://schemas.microsoft.com/office/drawing/2014/main" id="{3E4A88E2-D635-4600-8ABE-145CCA91B7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39520" y="4979329"/>
            <a:ext cx="435241" cy="435241"/>
          </a:xfrm>
          <a:prstGeom prst="rect">
            <a:avLst/>
          </a:prstGeom>
        </p:spPr>
      </p:pic>
      <p:pic>
        <p:nvPicPr>
          <p:cNvPr id="153" name="Graphic 152" descr="Social network">
            <a:extLst>
              <a:ext uri="{FF2B5EF4-FFF2-40B4-BE49-F238E27FC236}">
                <a16:creationId xmlns:a16="http://schemas.microsoft.com/office/drawing/2014/main" id="{4706E2CE-2760-403C-AC63-C5397FAF89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83264" y="2482614"/>
            <a:ext cx="531736" cy="531736"/>
          </a:xfrm>
          <a:prstGeom prst="rect">
            <a:avLst/>
          </a:prstGeom>
        </p:spPr>
      </p:pic>
      <p:pic>
        <p:nvPicPr>
          <p:cNvPr id="161" name="Graphic 160" descr="Clock">
            <a:extLst>
              <a:ext uri="{FF2B5EF4-FFF2-40B4-BE49-F238E27FC236}">
                <a16:creationId xmlns:a16="http://schemas.microsoft.com/office/drawing/2014/main" id="{E46BFB4E-EC11-4E37-AC7B-DBF6F11022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28796" y="1967073"/>
            <a:ext cx="499712" cy="499712"/>
          </a:xfrm>
          <a:prstGeom prst="rect">
            <a:avLst/>
          </a:prstGeom>
        </p:spPr>
      </p:pic>
      <p:pic>
        <p:nvPicPr>
          <p:cNvPr id="167" name="Graphic 166" descr="USB">
            <a:extLst>
              <a:ext uri="{FF2B5EF4-FFF2-40B4-BE49-F238E27FC236}">
                <a16:creationId xmlns:a16="http://schemas.microsoft.com/office/drawing/2014/main" id="{7EE00E60-11AA-4382-8FF1-3792950A39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40542" y="3824207"/>
            <a:ext cx="421818" cy="421818"/>
          </a:xfrm>
          <a:prstGeom prst="rect">
            <a:avLst/>
          </a:prstGeom>
        </p:spPr>
      </p:pic>
      <p:pic>
        <p:nvPicPr>
          <p:cNvPr id="169" name="Graphic 168" descr="Single gear">
            <a:extLst>
              <a:ext uri="{FF2B5EF4-FFF2-40B4-BE49-F238E27FC236}">
                <a16:creationId xmlns:a16="http://schemas.microsoft.com/office/drawing/2014/main" id="{4F62AAA1-DC96-45D0-B461-39D34AE21A6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29929" y="5051879"/>
            <a:ext cx="457583" cy="457583"/>
          </a:xfrm>
          <a:prstGeom prst="rect">
            <a:avLst/>
          </a:prstGeom>
        </p:spPr>
      </p:pic>
      <p:pic>
        <p:nvPicPr>
          <p:cNvPr id="185" name="Graphic 184" descr="Warning">
            <a:extLst>
              <a:ext uri="{FF2B5EF4-FFF2-40B4-BE49-F238E27FC236}">
                <a16:creationId xmlns:a16="http://schemas.microsoft.com/office/drawing/2014/main" id="{29A67786-2D99-44EB-B985-CDE251BABFF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06629" y="5498857"/>
            <a:ext cx="436357" cy="436357"/>
          </a:xfrm>
          <a:prstGeom prst="rect">
            <a:avLst/>
          </a:prstGeom>
        </p:spPr>
      </p:pic>
      <p:pic>
        <p:nvPicPr>
          <p:cNvPr id="187" name="Graphic 186" descr="Computer">
            <a:extLst>
              <a:ext uri="{FF2B5EF4-FFF2-40B4-BE49-F238E27FC236}">
                <a16:creationId xmlns:a16="http://schemas.microsoft.com/office/drawing/2014/main" id="{E036F757-1433-43A9-B8AD-907BAFAB614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480115" y="3435176"/>
            <a:ext cx="729682" cy="72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64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6DB84-9290-4AF8-A0AF-F1161D27B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СОДЭК 8.2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CF36C-BE33-4086-8B51-C85498B98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Работы запущенных модулей в течение суток после извлечения электронного ключа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удобства пользователей при отсутствии в ПК дополнительных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USB-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портов</a:t>
            </a:r>
            <a:endParaRPr lang="ru-RU" sz="2000" dirty="0"/>
          </a:p>
          <a:p>
            <a:pPr lvl="1"/>
            <a:r>
              <a:rPr lang="ru-RU" sz="2000" dirty="0"/>
              <a:t>Обновленная версия ПО «Параметризация МТЭК»</a:t>
            </a:r>
          </a:p>
          <a:p>
            <a:pPr lvl="2"/>
            <a:r>
              <a:rPr lang="ru-RU" sz="1800" dirty="0"/>
              <a:t>Настройка интерфейса соединения с корректором; </a:t>
            </a:r>
          </a:p>
          <a:p>
            <a:pPr lvl="2"/>
            <a:r>
              <a:rPr lang="ru-RU" sz="1800" dirty="0"/>
              <a:t>Настройка проводного интерфейса – СОМ-порт;</a:t>
            </a:r>
          </a:p>
          <a:p>
            <a:pPr lvl="2"/>
            <a:r>
              <a:rPr lang="ru-RU" sz="1800" dirty="0"/>
              <a:t>Настройка дополнительных слотов;</a:t>
            </a:r>
          </a:p>
          <a:p>
            <a:pPr lvl="2"/>
            <a:r>
              <a:rPr lang="ru-RU" sz="1800" dirty="0"/>
              <a:t>Настройка передачи данных на </a:t>
            </a:r>
            <a:r>
              <a:rPr lang="en-US" sz="1800" dirty="0"/>
              <a:t>FTP-</a:t>
            </a:r>
            <a:r>
              <a:rPr lang="ru-RU" sz="1800" dirty="0"/>
              <a:t>сервер; </a:t>
            </a:r>
          </a:p>
          <a:p>
            <a:pPr lvl="1"/>
            <a:r>
              <a:rPr lang="ru-RU" sz="2000" dirty="0"/>
              <a:t>Обработка файлов, преданных по </a:t>
            </a:r>
            <a:r>
              <a:rPr lang="en-US" sz="2000" dirty="0"/>
              <a:t>FTP </a:t>
            </a:r>
            <a:r>
              <a:rPr lang="ru-RU" sz="2000" dirty="0"/>
              <a:t>через МТЭК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/>
            <a:r>
              <a:rPr lang="ru-RU" sz="1800" b="0" dirty="0"/>
              <a:t>Проверка целостности архивного файл</a:t>
            </a:r>
            <a:r>
              <a:rPr lang="ru-RU" sz="1800" dirty="0"/>
              <a:t>а</a:t>
            </a:r>
            <a:r>
              <a:rPr lang="ru-RU" sz="1800" b="0" dirty="0"/>
              <a:t> путём </a:t>
            </a:r>
            <a:r>
              <a:rPr lang="ru-RU" sz="1800" dirty="0"/>
              <a:t>расчёта и сличения</a:t>
            </a:r>
            <a:r>
              <a:rPr lang="ru-RU" sz="1800" b="0" dirty="0"/>
              <a:t> контрольной суммы</a:t>
            </a:r>
          </a:p>
          <a:p>
            <a:pPr lvl="1"/>
            <a:r>
              <a:rPr lang="ru-RU" sz="2000" dirty="0"/>
              <a:t>Считывание данных через FC1 c </a:t>
            </a:r>
            <a:r>
              <a:rPr lang="ru-RU" sz="2000" dirty="0" err="1"/>
              <a:t>Q.Sonic</a:t>
            </a:r>
            <a:r>
              <a:rPr lang="ru-RU" sz="2000" dirty="0"/>
              <a:t> и </a:t>
            </a:r>
            <a:r>
              <a:rPr lang="ru-RU" sz="2000" dirty="0" err="1"/>
              <a:t>enCal</a:t>
            </a:r>
            <a:endParaRPr lang="ru-RU" sz="2000" dirty="0"/>
          </a:p>
          <a:p>
            <a:pPr lvl="2"/>
            <a:r>
              <a:rPr lang="ru-RU" sz="1800" dirty="0"/>
              <a:t>Конфигурация архивов </a:t>
            </a:r>
            <a:r>
              <a:rPr lang="en-US" sz="1800" dirty="0"/>
              <a:t>FC1 </a:t>
            </a:r>
            <a:r>
              <a:rPr lang="ru-RU" sz="1800" dirty="0"/>
              <a:t>на основании данных </a:t>
            </a:r>
            <a:r>
              <a:rPr lang="ru-RU" sz="1800" dirty="0" err="1"/>
              <a:t>Q.Sonic</a:t>
            </a:r>
            <a:r>
              <a:rPr lang="ru-RU" sz="1800" dirty="0"/>
              <a:t> и </a:t>
            </a:r>
            <a:r>
              <a:rPr lang="en-US" sz="1800" dirty="0"/>
              <a:t>Enc</a:t>
            </a:r>
            <a:r>
              <a:rPr lang="ru-RU" sz="1800" dirty="0" err="1"/>
              <a:t>al</a:t>
            </a:r>
            <a:r>
              <a:rPr lang="ru-RU" sz="1800" dirty="0"/>
              <a:t> (проект Астрахань</a:t>
            </a:r>
            <a:r>
              <a:rPr lang="en-US" sz="1800" dirty="0"/>
              <a:t>)</a:t>
            </a:r>
            <a:r>
              <a:rPr lang="ru-RU" sz="1800" dirty="0"/>
              <a:t>;</a:t>
            </a:r>
          </a:p>
          <a:p>
            <a:pPr lvl="2"/>
            <a:r>
              <a:rPr lang="ru-RU" sz="1800" dirty="0"/>
              <a:t>Считывание параметров </a:t>
            </a:r>
            <a:r>
              <a:rPr lang="ru-RU" sz="1800" dirty="0" err="1"/>
              <a:t>Q.Sonic</a:t>
            </a:r>
            <a:r>
              <a:rPr lang="ru-RU" sz="1800" dirty="0"/>
              <a:t> и </a:t>
            </a:r>
            <a:r>
              <a:rPr lang="ru-RU" sz="1800" dirty="0" err="1"/>
              <a:t>enCal</a:t>
            </a:r>
            <a:r>
              <a:rPr lang="ru-RU" sz="1800" dirty="0"/>
              <a:t> через FC1. </a:t>
            </a:r>
            <a:endParaRPr lang="ru-RU" dirty="0"/>
          </a:p>
          <a:p>
            <a:pPr lvl="2"/>
            <a:endParaRPr lang="ru-RU" dirty="0"/>
          </a:p>
          <a:p>
            <a:endParaRPr lang="en-US" b="0" dirty="0"/>
          </a:p>
          <a:p>
            <a:endParaRPr lang="en-US" b="0" dirty="0"/>
          </a:p>
          <a:p>
            <a:endParaRPr lang="ru-RU" b="0" dirty="0"/>
          </a:p>
          <a:p>
            <a:endParaRPr lang="ru-RU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45CAE-3823-4208-9F9E-6576DD7A0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89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>
            <a:extLst>
              <a:ext uri="{FF2B5EF4-FFF2-40B4-BE49-F238E27FC236}">
                <a16:creationId xmlns:a16="http://schemas.microsoft.com/office/drawing/2014/main" id="{94850BD0-3EE2-4B55-801B-D3C3ACEAF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757" y="2868594"/>
            <a:ext cx="1590803" cy="143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6">
            <a:extLst>
              <a:ext uri="{FF2B5EF4-FFF2-40B4-BE49-F238E27FC236}">
                <a16:creationId xmlns:a16="http://schemas.microsoft.com/office/drawing/2014/main" id="{7D7E00E9-79FB-41D8-A0F2-1A3068929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719" y="568983"/>
            <a:ext cx="1490701" cy="145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8">
            <a:extLst>
              <a:ext uri="{FF2B5EF4-FFF2-40B4-BE49-F238E27FC236}">
                <a16:creationId xmlns:a16="http://schemas.microsoft.com/office/drawing/2014/main" id="{6D8A66C2-85E3-402D-BCF2-02785499B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003" y="2655119"/>
            <a:ext cx="1804995" cy="162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D6BF70-A1BD-4E23-9000-ECBDA76E4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/>
              <a:t>Система Сбора данных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7F68E-55BA-4452-AFEB-E1FE961FA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19" name="그룹 208">
            <a:extLst>
              <a:ext uri="{FF2B5EF4-FFF2-40B4-BE49-F238E27FC236}">
                <a16:creationId xmlns:a16="http://schemas.microsoft.com/office/drawing/2014/main" id="{98CF7131-CF1C-4BEE-8A62-9932F8C874A8}"/>
              </a:ext>
            </a:extLst>
          </p:cNvPr>
          <p:cNvGrpSpPr/>
          <p:nvPr/>
        </p:nvGrpSpPr>
        <p:grpSpPr>
          <a:xfrm rot="10800000">
            <a:off x="4131233" y="2310994"/>
            <a:ext cx="3055652" cy="2479536"/>
            <a:chOff x="1394665" y="2758214"/>
            <a:chExt cx="3055652" cy="2479536"/>
          </a:xfrm>
        </p:grpSpPr>
        <p:sp>
          <p:nvSpPr>
            <p:cNvPr id="21" name="Arc 63">
              <a:extLst>
                <a:ext uri="{FF2B5EF4-FFF2-40B4-BE49-F238E27FC236}">
                  <a16:creationId xmlns:a16="http://schemas.microsoft.com/office/drawing/2014/main" id="{AFB3B271-C574-4567-AED8-CE271FD0669B}"/>
                </a:ext>
              </a:extLst>
            </p:cNvPr>
            <p:cNvSpPr/>
            <p:nvPr/>
          </p:nvSpPr>
          <p:spPr>
            <a:xfrm rot="8100000" flipH="1">
              <a:off x="1394665" y="2758214"/>
              <a:ext cx="2479536" cy="2479536"/>
            </a:xfrm>
            <a:prstGeom prst="arc">
              <a:avLst>
                <a:gd name="adj1" fmla="val 16132796"/>
                <a:gd name="adj2" fmla="val 842459"/>
              </a:avLst>
            </a:prstGeom>
            <a:ln w="12700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2" name="Straight Connector 95">
              <a:extLst>
                <a:ext uri="{FF2B5EF4-FFF2-40B4-BE49-F238E27FC236}">
                  <a16:creationId xmlns:a16="http://schemas.microsoft.com/office/drawing/2014/main" id="{B88BF8DC-A19D-41C2-9E39-C76464EE90EE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3901159" y="3905370"/>
              <a:ext cx="549158" cy="0"/>
            </a:xfrm>
            <a:prstGeom prst="line">
              <a:avLst/>
            </a:prstGeom>
            <a:ln w="12700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그룹 212">
            <a:extLst>
              <a:ext uri="{FF2B5EF4-FFF2-40B4-BE49-F238E27FC236}">
                <a16:creationId xmlns:a16="http://schemas.microsoft.com/office/drawing/2014/main" id="{9E732E5B-7D92-4110-9F66-08E474E58380}"/>
              </a:ext>
            </a:extLst>
          </p:cNvPr>
          <p:cNvGrpSpPr/>
          <p:nvPr/>
        </p:nvGrpSpPr>
        <p:grpSpPr>
          <a:xfrm rot="2700000" flipH="1">
            <a:off x="6551463" y="4494574"/>
            <a:ext cx="2816048" cy="1882008"/>
            <a:chOff x="2999572" y="3420395"/>
            <a:chExt cx="1401849" cy="936877"/>
          </a:xfrm>
        </p:grpSpPr>
        <p:sp>
          <p:nvSpPr>
            <p:cNvPr id="25" name="Arc 63">
              <a:extLst>
                <a:ext uri="{FF2B5EF4-FFF2-40B4-BE49-F238E27FC236}">
                  <a16:creationId xmlns:a16="http://schemas.microsoft.com/office/drawing/2014/main" id="{2E04EA5B-040F-4F17-8269-5327207CAD79}"/>
                </a:ext>
              </a:extLst>
            </p:cNvPr>
            <p:cNvSpPr/>
            <p:nvPr/>
          </p:nvSpPr>
          <p:spPr>
            <a:xfrm rot="8100000" flipH="1">
              <a:off x="2999572" y="3420395"/>
              <a:ext cx="936877" cy="936877"/>
            </a:xfrm>
            <a:prstGeom prst="arc">
              <a:avLst>
                <a:gd name="adj1" fmla="val 15767060"/>
                <a:gd name="adj2" fmla="val 231555"/>
              </a:avLst>
            </a:prstGeom>
            <a:ln w="12700">
              <a:solidFill>
                <a:schemeClr val="accent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6" name="Straight Connector 95">
              <a:extLst>
                <a:ext uri="{FF2B5EF4-FFF2-40B4-BE49-F238E27FC236}">
                  <a16:creationId xmlns:a16="http://schemas.microsoft.com/office/drawing/2014/main" id="{620F93D1-D19F-4AEA-BB79-BD448679E182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4013699" y="3704213"/>
              <a:ext cx="390402" cy="385042"/>
            </a:xfrm>
            <a:prstGeom prst="line">
              <a:avLst/>
            </a:prstGeom>
            <a:ln w="12700">
              <a:solidFill>
                <a:schemeClr val="accent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그룹 216">
            <a:extLst>
              <a:ext uri="{FF2B5EF4-FFF2-40B4-BE49-F238E27FC236}">
                <a16:creationId xmlns:a16="http://schemas.microsoft.com/office/drawing/2014/main" id="{659E5C69-287C-40D6-B125-4CDB1681A5B1}"/>
              </a:ext>
            </a:extLst>
          </p:cNvPr>
          <p:cNvGrpSpPr/>
          <p:nvPr/>
        </p:nvGrpSpPr>
        <p:grpSpPr>
          <a:xfrm rot="18900000" flipH="1">
            <a:off x="6413333" y="451181"/>
            <a:ext cx="2913122" cy="2250718"/>
            <a:chOff x="2708143" y="3293758"/>
            <a:chExt cx="1625739" cy="1256069"/>
          </a:xfrm>
        </p:grpSpPr>
        <p:sp>
          <p:nvSpPr>
            <p:cNvPr id="29" name="Arc 63">
              <a:extLst>
                <a:ext uri="{FF2B5EF4-FFF2-40B4-BE49-F238E27FC236}">
                  <a16:creationId xmlns:a16="http://schemas.microsoft.com/office/drawing/2014/main" id="{F034BA9F-D7B9-411D-921E-8C1FED0804F5}"/>
                </a:ext>
              </a:extLst>
            </p:cNvPr>
            <p:cNvSpPr/>
            <p:nvPr/>
          </p:nvSpPr>
          <p:spPr>
            <a:xfrm rot="8100000" flipH="1">
              <a:off x="2708143" y="3293758"/>
              <a:ext cx="1256069" cy="1256069"/>
            </a:xfrm>
            <a:prstGeom prst="arc">
              <a:avLst>
                <a:gd name="adj1" fmla="val 15767060"/>
                <a:gd name="adj2" fmla="val 231555"/>
              </a:avLst>
            </a:prstGeom>
            <a:ln w="12700">
              <a:solidFill>
                <a:schemeClr val="accent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30" name="Straight Connector 95">
              <a:extLst>
                <a:ext uri="{FF2B5EF4-FFF2-40B4-BE49-F238E27FC236}">
                  <a16:creationId xmlns:a16="http://schemas.microsoft.com/office/drawing/2014/main" id="{ABAE1F65-65E4-43E1-9D39-15AAFCEB8DEE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4030101" y="3781612"/>
              <a:ext cx="303781" cy="310384"/>
            </a:xfrm>
            <a:prstGeom prst="line">
              <a:avLst/>
            </a:prstGeom>
            <a:ln w="12700">
              <a:solidFill>
                <a:schemeClr val="accent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그룹 220">
            <a:extLst>
              <a:ext uri="{FF2B5EF4-FFF2-40B4-BE49-F238E27FC236}">
                <a16:creationId xmlns:a16="http://schemas.microsoft.com/office/drawing/2014/main" id="{52384EA5-0F6F-4B5F-875D-5EE91068B5DE}"/>
              </a:ext>
            </a:extLst>
          </p:cNvPr>
          <p:cNvGrpSpPr/>
          <p:nvPr/>
        </p:nvGrpSpPr>
        <p:grpSpPr>
          <a:xfrm flipH="1">
            <a:off x="7120207" y="2437974"/>
            <a:ext cx="3110939" cy="2047608"/>
            <a:chOff x="2866814" y="3372905"/>
            <a:chExt cx="1574679" cy="1036448"/>
          </a:xfrm>
        </p:grpSpPr>
        <p:sp>
          <p:nvSpPr>
            <p:cNvPr id="33" name="Arc 63">
              <a:extLst>
                <a:ext uri="{FF2B5EF4-FFF2-40B4-BE49-F238E27FC236}">
                  <a16:creationId xmlns:a16="http://schemas.microsoft.com/office/drawing/2014/main" id="{A253BA83-FF1C-4E56-8D46-7B93DF0652BD}"/>
                </a:ext>
              </a:extLst>
            </p:cNvPr>
            <p:cNvSpPr/>
            <p:nvPr/>
          </p:nvSpPr>
          <p:spPr>
            <a:xfrm rot="8100000" flipH="1">
              <a:off x="2866814" y="3372905"/>
              <a:ext cx="1036448" cy="1036448"/>
            </a:xfrm>
            <a:prstGeom prst="arc">
              <a:avLst>
                <a:gd name="adj1" fmla="val 15767060"/>
                <a:gd name="adj2" fmla="val 231555"/>
              </a:avLst>
            </a:prstGeom>
            <a:ln w="12700">
              <a:solidFill>
                <a:schemeClr val="accent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4" name="Straight Connector 95">
              <a:extLst>
                <a:ext uri="{FF2B5EF4-FFF2-40B4-BE49-F238E27FC236}">
                  <a16:creationId xmlns:a16="http://schemas.microsoft.com/office/drawing/2014/main" id="{05A25BCC-09DD-44A9-85B0-D91F390D04FD}"/>
                </a:ext>
              </a:extLst>
            </p:cNvPr>
            <p:cNvCxnSpPr>
              <a:cxnSpLocks/>
            </p:cNvCxnSpPr>
            <p:nvPr/>
          </p:nvCxnSpPr>
          <p:spPr>
            <a:xfrm>
              <a:off x="3914813" y="3905372"/>
              <a:ext cx="526680" cy="0"/>
            </a:xfrm>
            <a:prstGeom prst="line">
              <a:avLst/>
            </a:prstGeom>
            <a:ln w="12700">
              <a:solidFill>
                <a:schemeClr val="accent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105">
            <a:extLst>
              <a:ext uri="{FF2B5EF4-FFF2-40B4-BE49-F238E27FC236}">
                <a16:creationId xmlns:a16="http://schemas.microsoft.com/office/drawing/2014/main" id="{0D34FABC-127B-4EB1-9F07-64777BDCEF54}"/>
              </a:ext>
            </a:extLst>
          </p:cNvPr>
          <p:cNvGrpSpPr/>
          <p:nvPr/>
        </p:nvGrpSpPr>
        <p:grpSpPr>
          <a:xfrm>
            <a:off x="689020" y="1866431"/>
            <a:ext cx="6451618" cy="3441845"/>
            <a:chOff x="805737" y="2299780"/>
            <a:chExt cx="5344693" cy="2851318"/>
          </a:xfrm>
        </p:grpSpPr>
        <p:sp>
          <p:nvSpPr>
            <p:cNvPr id="37" name="Arc 46">
              <a:extLst>
                <a:ext uri="{FF2B5EF4-FFF2-40B4-BE49-F238E27FC236}">
                  <a16:creationId xmlns:a16="http://schemas.microsoft.com/office/drawing/2014/main" id="{C259B407-8708-428A-867E-304AF84431F8}"/>
                </a:ext>
              </a:extLst>
            </p:cNvPr>
            <p:cNvSpPr/>
            <p:nvPr/>
          </p:nvSpPr>
          <p:spPr>
            <a:xfrm rot="2700000" flipH="1" flipV="1">
              <a:off x="805737" y="2299780"/>
              <a:ext cx="2851318" cy="2851317"/>
            </a:xfrm>
            <a:prstGeom prst="arc">
              <a:avLst>
                <a:gd name="adj1" fmla="val 4087372"/>
                <a:gd name="adj2" fmla="val 12352512"/>
              </a:avLst>
            </a:prstGeom>
            <a:ln w="12700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Arc 47">
              <a:extLst>
                <a:ext uri="{FF2B5EF4-FFF2-40B4-BE49-F238E27FC236}">
                  <a16:creationId xmlns:a16="http://schemas.microsoft.com/office/drawing/2014/main" id="{6A400881-DE5D-489A-A4A0-ABCA550011A4}"/>
                </a:ext>
              </a:extLst>
            </p:cNvPr>
            <p:cNvSpPr/>
            <p:nvPr/>
          </p:nvSpPr>
          <p:spPr>
            <a:xfrm rot="18900000" flipV="1">
              <a:off x="4208838" y="2736845"/>
              <a:ext cx="1941592" cy="1941591"/>
            </a:xfrm>
            <a:prstGeom prst="arc">
              <a:avLst>
                <a:gd name="adj1" fmla="val 13645212"/>
                <a:gd name="adj2" fmla="val 2561877"/>
              </a:avLst>
            </a:prstGeom>
            <a:ln w="12700">
              <a:solidFill>
                <a:schemeClr val="accent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1" name="Group 21">
            <a:extLst>
              <a:ext uri="{FF2B5EF4-FFF2-40B4-BE49-F238E27FC236}">
                <a16:creationId xmlns:a16="http://schemas.microsoft.com/office/drawing/2014/main" id="{4D94E343-76EA-4144-ACD7-A623BAF3A9F9}"/>
              </a:ext>
            </a:extLst>
          </p:cNvPr>
          <p:cNvGrpSpPr/>
          <p:nvPr/>
        </p:nvGrpSpPr>
        <p:grpSpPr>
          <a:xfrm>
            <a:off x="940788" y="5284773"/>
            <a:ext cx="2066660" cy="751430"/>
            <a:chOff x="575693" y="4105536"/>
            <a:chExt cx="1625933" cy="75143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819DFD0-9AFE-4660-BE02-193934131E14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ru-RU" altLang="ko-KR" sz="1200" dirty="0"/>
                <a:t>Программное обеспечение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9A63E7B-5839-4589-B02A-0EC6359E47AE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ru-RU" altLang="ko-KR" sz="1400" b="1" dirty="0">
                  <a:cs typeface="Arial" pitchFamily="34" charset="0"/>
                </a:rPr>
                <a:t>СОДЭК 8.2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50" name="Group 30">
            <a:extLst>
              <a:ext uri="{FF2B5EF4-FFF2-40B4-BE49-F238E27FC236}">
                <a16:creationId xmlns:a16="http://schemas.microsoft.com/office/drawing/2014/main" id="{94765048-0147-424A-A801-B17C84A4A63B}"/>
              </a:ext>
            </a:extLst>
          </p:cNvPr>
          <p:cNvGrpSpPr/>
          <p:nvPr/>
        </p:nvGrpSpPr>
        <p:grpSpPr>
          <a:xfrm>
            <a:off x="10257515" y="3227137"/>
            <a:ext cx="1606516" cy="626275"/>
            <a:chOff x="575693" y="4105536"/>
            <a:chExt cx="1625933" cy="56676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C8C04F-F151-4A2E-9A92-262EF4FAF313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ru-RU" altLang="ko-KR" sz="1200" dirty="0"/>
                <a:t>Хроматограф</a:t>
              </a:r>
              <a:endParaRPr lang="ko-KR" altLang="en-US" sz="1200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78381A5-B528-4B7E-8070-F92CC6A5CD0C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2785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 err="1">
                  <a:cs typeface="Arial" pitchFamily="34" charset="0"/>
                </a:rPr>
                <a:t>Encal</a:t>
              </a:r>
              <a:r>
                <a:rPr lang="en-US" altLang="ko-KR" sz="1400" b="1" dirty="0">
                  <a:cs typeface="Arial" pitchFamily="34" charset="0"/>
                </a:rPr>
                <a:t> 3000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53" name="Group 33">
            <a:extLst>
              <a:ext uri="{FF2B5EF4-FFF2-40B4-BE49-F238E27FC236}">
                <a16:creationId xmlns:a16="http://schemas.microsoft.com/office/drawing/2014/main" id="{9603D16D-9BAB-4EC7-8B6F-BC129099E045}"/>
              </a:ext>
            </a:extLst>
          </p:cNvPr>
          <p:cNvGrpSpPr/>
          <p:nvPr/>
        </p:nvGrpSpPr>
        <p:grpSpPr>
          <a:xfrm>
            <a:off x="9230724" y="705483"/>
            <a:ext cx="2160622" cy="751430"/>
            <a:chOff x="575693" y="4105536"/>
            <a:chExt cx="1625933" cy="75143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8886D51-1B21-41AF-93F8-22BB299E0FD9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ru-RU" altLang="ko-KR" sz="1200" dirty="0"/>
                <a:t>Ультразвуковой </a:t>
              </a:r>
            </a:p>
            <a:p>
              <a:pPr lvl="0">
                <a:defRPr/>
              </a:pPr>
              <a:r>
                <a:rPr lang="ru-RU" altLang="ko-KR" sz="1200" dirty="0"/>
                <a:t>расходомер</a:t>
              </a:r>
              <a:endParaRPr lang="ko-KR" altLang="en-US" sz="1200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7BCE2BD-A1F6-4013-B05E-CFB01D1A009A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 err="1">
                  <a:cs typeface="Arial" pitchFamily="34" charset="0"/>
                </a:rPr>
                <a:t>Q.Sonic</a:t>
              </a:r>
              <a:r>
                <a:rPr lang="en-US" altLang="ko-KR" sz="1400" b="1" dirty="0">
                  <a:cs typeface="Arial" pitchFamily="34" charset="0"/>
                </a:rPr>
                <a:t> max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56" name="Group 36">
            <a:extLst>
              <a:ext uri="{FF2B5EF4-FFF2-40B4-BE49-F238E27FC236}">
                <a16:creationId xmlns:a16="http://schemas.microsoft.com/office/drawing/2014/main" id="{A8D4C301-8A89-4213-A248-607CB0067FF5}"/>
              </a:ext>
            </a:extLst>
          </p:cNvPr>
          <p:cNvGrpSpPr/>
          <p:nvPr/>
        </p:nvGrpSpPr>
        <p:grpSpPr>
          <a:xfrm>
            <a:off x="9087149" y="5471035"/>
            <a:ext cx="2160622" cy="751430"/>
            <a:chOff x="575693" y="4105536"/>
            <a:chExt cx="1625933" cy="75143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0D902D2-B011-4ECA-9F0A-24618F5AA8D6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ru-RU" altLang="ko-KR" sz="1200" dirty="0"/>
                <a:t>Датчики давления</a:t>
              </a:r>
              <a:r>
                <a:rPr lang="en-US" altLang="ko-KR" sz="1200" dirty="0"/>
                <a:t> </a:t>
              </a:r>
              <a:r>
                <a:rPr lang="ru-RU" altLang="ko-KR" sz="1200" dirty="0"/>
                <a:t>и температуры</a:t>
              </a:r>
              <a:endParaRPr lang="ko-KR" altLang="en-US" sz="12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4573DC8-F509-467C-A6BE-9B4737021B68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 err="1">
                  <a:cs typeface="Arial" pitchFamily="34" charset="0"/>
                </a:rPr>
                <a:t>SmartLine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pic>
        <p:nvPicPr>
          <p:cNvPr id="92" name="Picture 4">
            <a:extLst>
              <a:ext uri="{FF2B5EF4-FFF2-40B4-BE49-F238E27FC236}">
                <a16:creationId xmlns:a16="http://schemas.microsoft.com/office/drawing/2014/main" id="{B232D500-B3B1-469C-8C5C-80B4AFC49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074" y="5205210"/>
            <a:ext cx="1255962" cy="113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ircle: Hollow 7">
            <a:extLst>
              <a:ext uri="{FF2B5EF4-FFF2-40B4-BE49-F238E27FC236}">
                <a16:creationId xmlns:a16="http://schemas.microsoft.com/office/drawing/2014/main" id="{4389603E-159B-4D97-BF4E-0A690A3CDC72}"/>
              </a:ext>
            </a:extLst>
          </p:cNvPr>
          <p:cNvSpPr/>
          <p:nvPr/>
        </p:nvSpPr>
        <p:spPr>
          <a:xfrm>
            <a:off x="7584875" y="5045810"/>
            <a:ext cx="1365709" cy="1365709"/>
          </a:xfrm>
          <a:prstGeom prst="donut">
            <a:avLst>
              <a:gd name="adj" fmla="val 4958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93" name="Circle: Hollow 92">
            <a:extLst>
              <a:ext uri="{FF2B5EF4-FFF2-40B4-BE49-F238E27FC236}">
                <a16:creationId xmlns:a16="http://schemas.microsoft.com/office/drawing/2014/main" id="{173EE476-4831-4741-A529-0CFC04EBE823}"/>
              </a:ext>
            </a:extLst>
          </p:cNvPr>
          <p:cNvSpPr/>
          <p:nvPr/>
        </p:nvSpPr>
        <p:spPr>
          <a:xfrm>
            <a:off x="8420389" y="2627823"/>
            <a:ext cx="1710079" cy="1710079"/>
          </a:xfrm>
          <a:prstGeom prst="donut">
            <a:avLst>
              <a:gd name="adj" fmla="val 4958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95" name="Circle: Hollow 94">
            <a:extLst>
              <a:ext uri="{FF2B5EF4-FFF2-40B4-BE49-F238E27FC236}">
                <a16:creationId xmlns:a16="http://schemas.microsoft.com/office/drawing/2014/main" id="{54E2C14B-E7A3-4349-8AF5-1093C50C1867}"/>
              </a:ext>
            </a:extLst>
          </p:cNvPr>
          <p:cNvSpPr/>
          <p:nvPr/>
        </p:nvSpPr>
        <p:spPr>
          <a:xfrm>
            <a:off x="7153590" y="374620"/>
            <a:ext cx="1903229" cy="1903229"/>
          </a:xfrm>
          <a:prstGeom prst="donut">
            <a:avLst>
              <a:gd name="adj" fmla="val 4958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97" name="Circle: Hollow 96">
            <a:extLst>
              <a:ext uri="{FF2B5EF4-FFF2-40B4-BE49-F238E27FC236}">
                <a16:creationId xmlns:a16="http://schemas.microsoft.com/office/drawing/2014/main" id="{095524C7-00F3-4577-8DC9-3F3064185229}"/>
              </a:ext>
            </a:extLst>
          </p:cNvPr>
          <p:cNvSpPr/>
          <p:nvPr/>
        </p:nvSpPr>
        <p:spPr>
          <a:xfrm>
            <a:off x="4891108" y="2512832"/>
            <a:ext cx="2075861" cy="2075861"/>
          </a:xfrm>
          <a:prstGeom prst="donut">
            <a:avLst>
              <a:gd name="adj" fmla="val 4958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82945" name="Circle: Hollow 82944">
            <a:extLst>
              <a:ext uri="{FF2B5EF4-FFF2-40B4-BE49-F238E27FC236}">
                <a16:creationId xmlns:a16="http://schemas.microsoft.com/office/drawing/2014/main" id="{FC370E87-792D-48E8-8B05-88962072A10F}"/>
              </a:ext>
            </a:extLst>
          </p:cNvPr>
          <p:cNvSpPr/>
          <p:nvPr/>
        </p:nvSpPr>
        <p:spPr>
          <a:xfrm>
            <a:off x="902768" y="2098384"/>
            <a:ext cx="2978657" cy="2978657"/>
          </a:xfrm>
          <a:prstGeom prst="donut">
            <a:avLst>
              <a:gd name="adj" fmla="val 5826"/>
            </a:avLst>
          </a:prstGeom>
          <a:solidFill>
            <a:srgbClr val="DE2E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grpSp>
        <p:nvGrpSpPr>
          <p:cNvPr id="104" name="Group 33">
            <a:extLst>
              <a:ext uri="{FF2B5EF4-FFF2-40B4-BE49-F238E27FC236}">
                <a16:creationId xmlns:a16="http://schemas.microsoft.com/office/drawing/2014/main" id="{C43C717D-01C9-4B54-9E61-C056CC1FF250}"/>
              </a:ext>
            </a:extLst>
          </p:cNvPr>
          <p:cNvGrpSpPr/>
          <p:nvPr/>
        </p:nvGrpSpPr>
        <p:grpSpPr>
          <a:xfrm>
            <a:off x="4857452" y="4899064"/>
            <a:ext cx="2160622" cy="751430"/>
            <a:chOff x="575693" y="4105536"/>
            <a:chExt cx="1625933" cy="751430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4D01EFC-AA83-48BA-A786-F52070441768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ru-RU" altLang="ko-KR" sz="1200" dirty="0"/>
                <a:t>Вычислитель </a:t>
              </a:r>
            </a:p>
            <a:p>
              <a:pPr lvl="0">
                <a:defRPr/>
              </a:pPr>
              <a:r>
                <a:rPr lang="ru-RU" altLang="ko-KR" sz="1200" dirty="0"/>
                <a:t>расхода газа</a:t>
              </a:r>
              <a:endParaRPr lang="ko-KR" altLang="en-US" sz="1100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C031CD8-4071-44BA-AC9A-413AF8EBC3F7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 err="1">
                  <a:cs typeface="Arial" pitchFamily="34" charset="0"/>
                </a:rPr>
                <a:t>en</a:t>
              </a:r>
              <a:r>
                <a:rPr lang="ru-RU" altLang="ko-KR" sz="1400" b="1" dirty="0">
                  <a:cs typeface="Arial" pitchFamily="34" charset="0"/>
                </a:rPr>
                <a:t>С</a:t>
              </a:r>
              <a:r>
                <a:rPr lang="en-US" altLang="ko-KR" sz="1400" b="1" dirty="0">
                  <a:cs typeface="Arial" pitchFamily="34" charset="0"/>
                </a:rPr>
                <a:t>ore FC1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pic>
        <p:nvPicPr>
          <p:cNvPr id="108" name="Picture 107">
            <a:extLst>
              <a:ext uri="{FF2B5EF4-FFF2-40B4-BE49-F238E27FC236}">
                <a16:creationId xmlns:a16="http://schemas.microsoft.com/office/drawing/2014/main" id="{EE75EBF4-1458-4689-8086-ABBE37C605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844" y="2713281"/>
            <a:ext cx="1992802" cy="1947034"/>
          </a:xfrm>
          <a:prstGeom prst="rect">
            <a:avLst/>
          </a:prstGeom>
        </p:spPr>
      </p:pic>
      <p:pic>
        <p:nvPicPr>
          <p:cNvPr id="82949" name="Picture 82948">
            <a:extLst>
              <a:ext uri="{FF2B5EF4-FFF2-40B4-BE49-F238E27FC236}">
                <a16:creationId xmlns:a16="http://schemas.microsoft.com/office/drawing/2014/main" id="{984A8AD9-5D3A-4F76-805A-1F08211FDA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1611" y="2777236"/>
            <a:ext cx="1933268" cy="136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14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84B1F8-B0BF-4847-9E98-2DA5CF8C5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609" y="1840390"/>
            <a:ext cx="2644465" cy="372120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D4DA72E-471A-4CF4-A2FF-20F0DA6F17DC}"/>
              </a:ext>
            </a:extLst>
          </p:cNvPr>
          <p:cNvSpPr/>
          <p:nvPr/>
        </p:nvSpPr>
        <p:spPr>
          <a:xfrm>
            <a:off x="376016" y="1582474"/>
            <a:ext cx="6142314" cy="4664074"/>
          </a:xfrm>
          <a:prstGeom prst="roundRect">
            <a:avLst>
              <a:gd name="adj" fmla="val 4458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A24D3B1-442C-4080-AF41-6AEBB74778F5}"/>
              </a:ext>
            </a:extLst>
          </p:cNvPr>
          <p:cNvSpPr/>
          <p:nvPr/>
        </p:nvSpPr>
        <p:spPr>
          <a:xfrm>
            <a:off x="455085" y="3977267"/>
            <a:ext cx="5949372" cy="2147315"/>
          </a:xfrm>
          <a:prstGeom prst="roundRect">
            <a:avLst>
              <a:gd name="adj" fmla="val 867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55F8405-8DC0-4496-9F4A-A1A433D972B6}"/>
              </a:ext>
            </a:extLst>
          </p:cNvPr>
          <p:cNvSpPr/>
          <p:nvPr/>
        </p:nvSpPr>
        <p:spPr>
          <a:xfrm>
            <a:off x="455085" y="1696298"/>
            <a:ext cx="5949372" cy="2205108"/>
          </a:xfrm>
          <a:prstGeom prst="roundRect">
            <a:avLst>
              <a:gd name="adj" fmla="val 9791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Корректоры объёма газа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: 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ТС210, ТС215, ТС220, ЕК260, ЕК270, ЕК280, ЕК290</a:t>
            </a:r>
          </a:p>
          <a:p>
            <a:pPr algn="ctr"/>
            <a:endParaRPr lang="ru-R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A371FB1-EE97-431F-8EF1-B97E02FE1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Содэк</a:t>
            </a:r>
            <a:r>
              <a:rPr lang="ru-RU" dirty="0"/>
              <a:t> 8.2. поддержка приборов учёта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444FE3-01CC-4235-9C21-DA34F3612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166" y="2465893"/>
            <a:ext cx="1200143" cy="11860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2C5644-8848-4FBD-9544-8E7EA3BFA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088" y="2378481"/>
            <a:ext cx="1662759" cy="13710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77DE61-4162-437F-BA6E-A33EC834A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6780" y="4793159"/>
            <a:ext cx="1108932" cy="10107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8C635D8-F5FA-4F7F-8745-88EC9A2036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676" y="4807503"/>
            <a:ext cx="1045927" cy="9438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038C72-41F7-452C-BB75-96D0C33D16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5285" y="2409784"/>
            <a:ext cx="1483801" cy="136556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3A1AF8C-B889-472B-B371-BBD6EE8A8763}"/>
              </a:ext>
            </a:extLst>
          </p:cNvPr>
          <p:cNvSpPr txBox="1"/>
          <p:nvPr/>
        </p:nvSpPr>
        <p:spPr>
          <a:xfrm>
            <a:off x="534763" y="4052396"/>
            <a:ext cx="1351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Вычислители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en</a:t>
            </a:r>
            <a:r>
              <a:rPr lang="ru-RU" sz="1400" b="1" dirty="0"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С</a:t>
            </a:r>
            <a:r>
              <a:rPr lang="en-US" sz="1400" b="1" dirty="0"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ore FC1 </a:t>
            </a:r>
            <a:endParaRPr lang="ru-RU" sz="1400" b="1" dirty="0"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9AD1E3-7FB8-4882-A39C-6C2CD3412633}"/>
              </a:ext>
            </a:extLst>
          </p:cNvPr>
          <p:cNvSpPr txBox="1"/>
          <p:nvPr/>
        </p:nvSpPr>
        <p:spPr>
          <a:xfrm>
            <a:off x="1708443" y="4050444"/>
            <a:ext cx="1594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Расходомеры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Q</a:t>
            </a:r>
            <a:r>
              <a:rPr lang="ru-RU" sz="1400" b="1" dirty="0"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.</a:t>
            </a:r>
            <a:r>
              <a:rPr lang="en-US" sz="1400" b="1" dirty="0"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Soni</a:t>
            </a:r>
            <a:r>
              <a:rPr lang="ru-RU" sz="1400" b="1" dirty="0"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с</a:t>
            </a:r>
            <a:r>
              <a:rPr lang="en-US" sz="1400" b="1" dirty="0"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 </a:t>
            </a:r>
            <a:endParaRPr lang="ru-RU" sz="1400" b="1" dirty="0"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F577721-8149-437F-A171-7E31822CD0A4}"/>
              </a:ext>
            </a:extLst>
          </p:cNvPr>
          <p:cNvSpPr/>
          <p:nvPr/>
        </p:nvSpPr>
        <p:spPr>
          <a:xfrm>
            <a:off x="6428735" y="2560860"/>
            <a:ext cx="2573692" cy="2205108"/>
          </a:xfrm>
          <a:prstGeom prst="rightArrow">
            <a:avLst>
              <a:gd name="adj1" fmla="val 67970"/>
              <a:gd name="adj2" fmla="val 33021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A8E5BC-14B0-43B1-8A37-9B35F801398C}"/>
              </a:ext>
            </a:extLst>
          </p:cNvPr>
          <p:cNvSpPr txBox="1"/>
          <p:nvPr/>
        </p:nvSpPr>
        <p:spPr>
          <a:xfrm>
            <a:off x="6487028" y="2959440"/>
            <a:ext cx="22671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Протоколы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передачи данных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LIS200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MMS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MODBUS</a:t>
            </a:r>
            <a:endParaRPr lang="ru-RU" b="1" dirty="0"/>
          </a:p>
        </p:txBody>
      </p:sp>
      <p:sp>
        <p:nvSpPr>
          <p:cNvPr id="23" name="Номер слайда 3">
            <a:extLst>
              <a:ext uri="{FF2B5EF4-FFF2-40B4-BE49-F238E27FC236}">
                <a16:creationId xmlns:a16="http://schemas.microsoft.com/office/drawing/2014/main" id="{A370660F-7233-402B-9340-923F673D3598}"/>
              </a:ext>
            </a:extLst>
          </p:cNvPr>
          <p:cNvSpPr txBox="1">
            <a:spLocks/>
          </p:cNvSpPr>
          <p:nvPr/>
        </p:nvSpPr>
        <p:spPr>
          <a:xfrm>
            <a:off x="10606618" y="6305551"/>
            <a:ext cx="975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1" i="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F1B089-6A91-424A-B594-63031FA04CC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07C2D5-EA08-41E1-B6FC-5771BF14242C}"/>
              </a:ext>
            </a:extLst>
          </p:cNvPr>
          <p:cNvSpPr txBox="1"/>
          <p:nvPr/>
        </p:nvSpPr>
        <p:spPr>
          <a:xfrm>
            <a:off x="4555856" y="4059355"/>
            <a:ext cx="1838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Интеграция в</a:t>
            </a:r>
            <a:r>
              <a:rPr lang="en-US" sz="1400" dirty="0"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БД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BK-G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ETe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(Themis)</a:t>
            </a:r>
            <a:endParaRPr lang="ru-RU" sz="1400" b="1" dirty="0"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9231F1-C417-4F00-8F5F-C398780201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9861" y="4726702"/>
            <a:ext cx="1108932" cy="120280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F424E75-31D0-40F2-9FC0-A52B947FDADF}"/>
              </a:ext>
            </a:extLst>
          </p:cNvPr>
          <p:cNvSpPr txBox="1"/>
          <p:nvPr/>
        </p:nvSpPr>
        <p:spPr>
          <a:xfrm>
            <a:off x="3132106" y="4050444"/>
            <a:ext cx="1594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Хроматограф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enCal</a:t>
            </a:r>
            <a:r>
              <a:rPr lang="en-US" sz="1400" b="1" dirty="0"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 3000 </a:t>
            </a:r>
            <a:endParaRPr lang="ru-RU" sz="1400" b="1" dirty="0"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D56EE8-28E5-4129-A638-3E3750C89B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4599" y="4682061"/>
            <a:ext cx="1082808" cy="110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7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59A88-40BC-498F-A496-230917BC7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09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1F1475-8E38-444D-83CA-334DBE490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513522"/>
            <a:ext cx="11201401" cy="419100"/>
          </a:xfrm>
        </p:spPr>
        <p:txBody>
          <a:bodyPr/>
          <a:lstStyle/>
          <a:p>
            <a:r>
              <a:rPr lang="ru-RU" dirty="0"/>
              <a:t>Модули телеметрии </a:t>
            </a:r>
            <a:r>
              <a:rPr lang="ru-RU" dirty="0" err="1"/>
              <a:t>мтэк</a:t>
            </a:r>
            <a:r>
              <a:rPr lang="ru-RU" dirty="0"/>
              <a:t>. Назначение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7C7A9-0F23-4FE9-98B4-C7E037E1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67B2935-0F8E-F64B-8210-55425BB33483}"/>
              </a:ext>
            </a:extLst>
          </p:cNvPr>
          <p:cNvSpPr txBox="1"/>
          <p:nvPr/>
        </p:nvSpPr>
        <p:spPr>
          <a:xfrm>
            <a:off x="3784140" y="1472580"/>
            <a:ext cx="6801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cs typeface="Arial" pitchFamily="34" charset="0"/>
              </a:defRPr>
            </a:lvl1pPr>
          </a:lstStyle>
          <a:p>
            <a:r>
              <a:rPr lang="ru-RU" dirty="0"/>
              <a:t>Организация канала связи с корректором</a:t>
            </a:r>
            <a:r>
              <a:rPr lang="en-US" dirty="0"/>
              <a:t> </a:t>
            </a:r>
            <a:r>
              <a:rPr lang="ru-RU" dirty="0"/>
              <a:t>по проводным и беспроводным каналам </a:t>
            </a:r>
            <a:endParaRPr lang="en-A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DD384C-C360-F042-A713-0C504C0F109E}"/>
              </a:ext>
            </a:extLst>
          </p:cNvPr>
          <p:cNvSpPr txBox="1"/>
          <p:nvPr/>
        </p:nvSpPr>
        <p:spPr>
          <a:xfrm>
            <a:off x="3792771" y="2011423"/>
            <a:ext cx="6792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Arial"/>
                <a:cs typeface="Arial" pitchFamily="34" charset="0"/>
              </a:defRPr>
            </a:lvl1pPr>
          </a:lstStyle>
          <a:p>
            <a:r>
              <a:rPr lang="ru-RU" dirty="0"/>
              <a:t>через интерфейс RS-232/RS-485, а также, опционально, по каналам </a:t>
            </a:r>
            <a:r>
              <a:rPr lang="ru-RU" dirty="0" err="1"/>
              <a:t>Wi-Fi</a:t>
            </a:r>
            <a:r>
              <a:rPr lang="ru-RU" dirty="0"/>
              <a:t>, CSD, GPRS, </a:t>
            </a:r>
            <a:r>
              <a:rPr lang="en-US" dirty="0"/>
              <a:t>FTP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(</a:t>
            </a:r>
            <a:r>
              <a:rPr lang="ru-RU" dirty="0"/>
              <a:t>в зависимости от модуля расширения, который выбирается при заказе</a:t>
            </a:r>
            <a:r>
              <a:rPr lang="en-US" dirty="0"/>
              <a:t>)</a:t>
            </a:r>
            <a:r>
              <a:rPr lang="ru-RU" dirty="0"/>
              <a:t> </a:t>
            </a:r>
            <a:endParaRPr lang="en-US" dirty="0"/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E00B72-1F6C-0E42-9E74-5408E2667A5F}"/>
              </a:ext>
            </a:extLst>
          </p:cNvPr>
          <p:cNvSpPr txBox="1"/>
          <p:nvPr/>
        </p:nvSpPr>
        <p:spPr>
          <a:xfrm>
            <a:off x="3775509" y="3312816"/>
            <a:ext cx="7149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cs typeface="Arial" pitchFamily="34" charset="0"/>
              </a:defRPr>
            </a:lvl1pPr>
          </a:lstStyle>
          <a:p>
            <a:r>
              <a:rPr lang="ru-RU" dirty="0"/>
              <a:t>Внешнее питание корректора</a:t>
            </a:r>
            <a:endParaRPr lang="en-A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D1BC673-DD07-124B-8B34-A9B4BA414BE1}"/>
              </a:ext>
            </a:extLst>
          </p:cNvPr>
          <p:cNvSpPr txBox="1"/>
          <p:nvPr/>
        </p:nvSpPr>
        <p:spPr>
          <a:xfrm>
            <a:off x="3784140" y="3571414"/>
            <a:ext cx="6792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Arial"/>
                <a:cs typeface="Arial" pitchFamily="34" charset="0"/>
              </a:defRPr>
            </a:lvl1pPr>
          </a:lstStyle>
          <a:p>
            <a:r>
              <a:rPr lang="ru-RU" dirty="0"/>
              <a:t>питание корректора стабилизированным напряжением, а также коммуникационного порта корректора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C294CAC-3A56-EC4C-9EB6-50C57534D671}"/>
              </a:ext>
            </a:extLst>
          </p:cNvPr>
          <p:cNvSpPr txBox="1"/>
          <p:nvPr/>
        </p:nvSpPr>
        <p:spPr>
          <a:xfrm>
            <a:off x="3784140" y="4916880"/>
            <a:ext cx="7043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cs typeface="Arial" pitchFamily="34" charset="0"/>
              </a:defRPr>
            </a:lvl1pPr>
          </a:lstStyle>
          <a:p>
            <a:r>
              <a:rPr lang="ru-RU" dirty="0"/>
              <a:t>Барьер </a:t>
            </a:r>
            <a:r>
              <a:rPr lang="ru-RU" dirty="0" err="1"/>
              <a:t>искрозащиты</a:t>
            </a:r>
            <a:endParaRPr lang="en-AU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0609DA0-D3D3-FB4D-902F-DE43F33EAD43}"/>
              </a:ext>
            </a:extLst>
          </p:cNvPr>
          <p:cNvSpPr txBox="1"/>
          <p:nvPr/>
        </p:nvSpPr>
        <p:spPr>
          <a:xfrm>
            <a:off x="3792771" y="5175478"/>
            <a:ext cx="6792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Arial"/>
                <a:cs typeface="Arial" pitchFamily="34" charset="0"/>
              </a:defRPr>
            </a:lvl1pPr>
          </a:lstStyle>
          <a:p>
            <a:r>
              <a:rPr lang="ru-RU" dirty="0"/>
              <a:t>Работа с корректорами, расположенными во взрывоопасной зоне</a:t>
            </a:r>
            <a:endParaRPr lang="en-AU" dirty="0"/>
          </a:p>
          <a:p>
            <a:endParaRPr lang="en-US" dirty="0"/>
          </a:p>
        </p:txBody>
      </p:sp>
      <p:sp>
        <p:nvSpPr>
          <p:cNvPr id="38" name="Chevron 37">
            <a:extLst>
              <a:ext uri="{FF2B5EF4-FFF2-40B4-BE49-F238E27FC236}">
                <a16:creationId xmlns:a16="http://schemas.microsoft.com/office/drawing/2014/main" id="{49165CE9-F34F-844D-B8C1-A004CA31BD1D}"/>
              </a:ext>
            </a:extLst>
          </p:cNvPr>
          <p:cNvSpPr/>
          <p:nvPr/>
        </p:nvSpPr>
        <p:spPr>
          <a:xfrm>
            <a:off x="1560139" y="1597061"/>
            <a:ext cx="2029829" cy="1058020"/>
          </a:xfrm>
          <a:prstGeom prst="chevron">
            <a:avLst>
              <a:gd name="adj" fmla="val 270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Chevron 43">
            <a:extLst>
              <a:ext uri="{FF2B5EF4-FFF2-40B4-BE49-F238E27FC236}">
                <a16:creationId xmlns:a16="http://schemas.microsoft.com/office/drawing/2014/main" id="{0969D2F0-AFC8-A148-B172-90746F57FDEA}"/>
              </a:ext>
            </a:extLst>
          </p:cNvPr>
          <p:cNvSpPr/>
          <p:nvPr/>
        </p:nvSpPr>
        <p:spPr>
          <a:xfrm>
            <a:off x="1581840" y="3220331"/>
            <a:ext cx="2029827" cy="1058019"/>
          </a:xfrm>
          <a:prstGeom prst="chevron">
            <a:avLst>
              <a:gd name="adj" fmla="val 270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Chevron 48">
            <a:extLst>
              <a:ext uri="{FF2B5EF4-FFF2-40B4-BE49-F238E27FC236}">
                <a16:creationId xmlns:a16="http://schemas.microsoft.com/office/drawing/2014/main" id="{6EB5DD27-DE40-3D47-8E6C-1BEC7F112F8E}"/>
              </a:ext>
            </a:extLst>
          </p:cNvPr>
          <p:cNvSpPr/>
          <p:nvPr/>
        </p:nvSpPr>
        <p:spPr>
          <a:xfrm>
            <a:off x="1549289" y="4843600"/>
            <a:ext cx="2051528" cy="1069331"/>
          </a:xfrm>
          <a:prstGeom prst="chevron">
            <a:avLst>
              <a:gd name="adj" fmla="val 27026"/>
            </a:avLst>
          </a:prstGeom>
          <a:solidFill>
            <a:srgbClr val="45A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88A381D-7B03-4FD2-9536-A163944E53DB}"/>
              </a:ext>
            </a:extLst>
          </p:cNvPr>
          <p:cNvSpPr/>
          <p:nvPr/>
        </p:nvSpPr>
        <p:spPr>
          <a:xfrm>
            <a:off x="248016" y="6480163"/>
            <a:ext cx="10230678" cy="237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pic>
        <p:nvPicPr>
          <p:cNvPr id="18" name="Graphic 17" descr="Transfer">
            <a:extLst>
              <a:ext uri="{FF2B5EF4-FFF2-40B4-BE49-F238E27FC236}">
                <a16:creationId xmlns:a16="http://schemas.microsoft.com/office/drawing/2014/main" id="{582AB97C-81CA-4816-80B2-1170DA162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50708" y="1765329"/>
            <a:ext cx="716746" cy="716746"/>
          </a:xfrm>
          <a:prstGeom prst="rect">
            <a:avLst/>
          </a:prstGeom>
        </p:spPr>
      </p:pic>
      <p:pic>
        <p:nvPicPr>
          <p:cNvPr id="22" name="Graphic 21" descr="High voltage">
            <a:extLst>
              <a:ext uri="{FF2B5EF4-FFF2-40B4-BE49-F238E27FC236}">
                <a16:creationId xmlns:a16="http://schemas.microsoft.com/office/drawing/2014/main" id="{5C982273-5678-4503-AA0E-361DE5AD9B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30508" y="4995166"/>
            <a:ext cx="775032" cy="775032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0E8864FA-AEB8-4669-8E0B-5D646FB26C7F}"/>
              </a:ext>
            </a:extLst>
          </p:cNvPr>
          <p:cNvGrpSpPr/>
          <p:nvPr/>
        </p:nvGrpSpPr>
        <p:grpSpPr>
          <a:xfrm>
            <a:off x="2151064" y="3496133"/>
            <a:ext cx="816390" cy="607913"/>
            <a:chOff x="2260072" y="3953747"/>
            <a:chExt cx="804611" cy="559257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7EF9B32C-6A8D-41EC-A1F3-466196E93CED}"/>
                </a:ext>
              </a:extLst>
            </p:cNvPr>
            <p:cNvSpPr/>
            <p:nvPr/>
          </p:nvSpPr>
          <p:spPr>
            <a:xfrm>
              <a:off x="2519589" y="3971360"/>
              <a:ext cx="345646" cy="3935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>
                <a:solidFill>
                  <a:schemeClr val="tx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D63598F-C6CB-44CD-B734-1AB1BEE3D90B}"/>
                </a:ext>
              </a:extLst>
            </p:cNvPr>
            <p:cNvSpPr/>
            <p:nvPr/>
          </p:nvSpPr>
          <p:spPr>
            <a:xfrm>
              <a:off x="2708413" y="3970577"/>
              <a:ext cx="156821" cy="394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>
                <a:solidFill>
                  <a:schemeClr val="tx1"/>
                </a:solidFill>
              </a:endParaRP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97E5EC96-DB3D-452D-BAE0-798DBDC60444}"/>
                </a:ext>
              </a:extLst>
            </p:cNvPr>
            <p:cNvSpPr/>
            <p:nvPr/>
          </p:nvSpPr>
          <p:spPr>
            <a:xfrm>
              <a:off x="2831792" y="3953747"/>
              <a:ext cx="45719" cy="42653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>
                <a:solidFill>
                  <a:schemeClr val="tx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F29345E-DBE7-4133-BB9F-6BC0A0C5408E}"/>
                </a:ext>
              </a:extLst>
            </p:cNvPr>
            <p:cNvSpPr/>
            <p:nvPr/>
          </p:nvSpPr>
          <p:spPr>
            <a:xfrm>
              <a:off x="2851605" y="4035379"/>
              <a:ext cx="213078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326D450-7A6E-4B56-9ABE-334BA579F621}"/>
                </a:ext>
              </a:extLst>
            </p:cNvPr>
            <p:cNvSpPr/>
            <p:nvPr/>
          </p:nvSpPr>
          <p:spPr>
            <a:xfrm>
              <a:off x="2869467" y="4252659"/>
              <a:ext cx="195216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>
                <a:solidFill>
                  <a:schemeClr val="tx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9D8D77B-33C9-4C78-9140-FED84AC22647}"/>
                </a:ext>
              </a:extLst>
            </p:cNvPr>
            <p:cNvSpPr/>
            <p:nvPr/>
          </p:nvSpPr>
          <p:spPr>
            <a:xfrm>
              <a:off x="2260072" y="4131456"/>
              <a:ext cx="269873" cy="381548"/>
            </a:xfrm>
            <a:custGeom>
              <a:avLst/>
              <a:gdLst>
                <a:gd name="connsiteX0" fmla="*/ 246184 w 269873"/>
                <a:gd name="connsiteY0" fmla="*/ 0 h 381548"/>
                <a:gd name="connsiteX1" fmla="*/ 246184 w 269873"/>
                <a:gd name="connsiteY1" fmla="*/ 361740 h 381548"/>
                <a:gd name="connsiteX2" fmla="*/ 0 w 269873"/>
                <a:gd name="connsiteY2" fmla="*/ 331595 h 38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9873" h="381548">
                  <a:moveTo>
                    <a:pt x="246184" y="0"/>
                  </a:moveTo>
                  <a:cubicBezTo>
                    <a:pt x="266699" y="153237"/>
                    <a:pt x="287215" y="306474"/>
                    <a:pt x="246184" y="361740"/>
                  </a:cubicBezTo>
                  <a:cubicBezTo>
                    <a:pt x="205153" y="417006"/>
                    <a:pt x="56103" y="339968"/>
                    <a:pt x="0" y="33159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587A5469-697C-47AE-83D5-BD8A7F0C0CEC}"/>
                </a:ext>
              </a:extLst>
            </p:cNvPr>
            <p:cNvSpPr/>
            <p:nvPr/>
          </p:nvSpPr>
          <p:spPr>
            <a:xfrm>
              <a:off x="2358598" y="4167015"/>
              <a:ext cx="415410" cy="345989"/>
            </a:xfrm>
            <a:prstGeom prst="arc">
              <a:avLst>
                <a:gd name="adj1" fmla="val 10838976"/>
                <a:gd name="adj2" fmla="val 16069372"/>
              </a:avLst>
            </a:prstGeom>
            <a:ln w="793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749363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6A45E9-C1E9-4BC0-8A2E-7A6E50DD9F75}"/>
              </a:ext>
            </a:extLst>
          </p:cNvPr>
          <p:cNvSpPr/>
          <p:nvPr/>
        </p:nvSpPr>
        <p:spPr>
          <a:xfrm>
            <a:off x="238539" y="6480164"/>
            <a:ext cx="10230678" cy="237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D6BF70-A1BD-4E23-9000-ECBDA76E4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МТЭК. основные характеристики</a:t>
            </a: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7F68E-55BA-4452-AFEB-E1FE961FA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4EC18-1D2B-4535-B738-0E53AFE26620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70707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C2D583A-8D1D-48DB-9AEF-7A96A666C9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190397"/>
              </p:ext>
            </p:extLst>
          </p:nvPr>
        </p:nvGraphicFramePr>
        <p:xfrm>
          <a:off x="495297" y="1384005"/>
          <a:ext cx="10704457" cy="375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6877">
                  <a:extLst>
                    <a:ext uri="{9D8B030D-6E8A-4147-A177-3AD203B41FA5}">
                      <a16:colId xmlns:a16="http://schemas.microsoft.com/office/drawing/2014/main" val="2198406883"/>
                    </a:ext>
                  </a:extLst>
                </a:gridCol>
                <a:gridCol w="3138606">
                  <a:extLst>
                    <a:ext uri="{9D8B030D-6E8A-4147-A177-3AD203B41FA5}">
                      <a16:colId xmlns:a16="http://schemas.microsoft.com/office/drawing/2014/main" val="1740173175"/>
                    </a:ext>
                  </a:extLst>
                </a:gridCol>
                <a:gridCol w="2428974">
                  <a:extLst>
                    <a:ext uri="{9D8B030D-6E8A-4147-A177-3AD203B41FA5}">
                      <a16:colId xmlns:a16="http://schemas.microsoft.com/office/drawing/2014/main" val="2730379034"/>
                    </a:ext>
                  </a:extLst>
                </a:gridCol>
              </a:tblGrid>
              <a:tr h="38590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МТЭК-02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106847" marR="106847" marT="53423" marB="53423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202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МТЭК-03</a:t>
                      </a:r>
                      <a:endParaRPr lang="ru-RU" sz="1600" dirty="0"/>
                    </a:p>
                  </a:txBody>
                  <a:tcPr marL="106847" marR="106847" marT="53423" marB="53423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20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871833"/>
                  </a:ext>
                </a:extLst>
              </a:tr>
              <a:tr h="4962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Маркировка взрывозащиты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06847" marR="106847" marT="53423" marB="53423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[Ex 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ib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Gb] IIB</a:t>
                      </a:r>
                      <a:r>
                        <a:rPr lang="ru-RU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установка во </a:t>
                      </a:r>
                      <a:r>
                        <a:rPr lang="ru-RU" sz="16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взрыво</a:t>
                      </a:r>
                      <a:r>
                        <a:rPr lang="ru-RU" sz="16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</a:t>
                      </a:r>
                      <a:r>
                        <a:rPr lang="ru-RU" sz="16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опасной</a:t>
                      </a:r>
                      <a:r>
                        <a:rPr lang="ru-RU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зоне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106847" marR="106847" marT="53423" marB="53423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6981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Входное сетевое напряжение питания</a:t>
                      </a:r>
                    </a:p>
                  </a:txBody>
                  <a:tcPr marL="106847" marR="106847" marT="53423" marB="53423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altLang="ko-KR" sz="1600" dirty="0">
                          <a:solidFill>
                            <a:schemeClr val="tx1"/>
                          </a:solidFill>
                        </a:rPr>
                        <a:t>220  В (85 – 264 В)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06847" marR="106847" marT="53423" marB="53423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78482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Тип подключаемых корректоров</a:t>
                      </a:r>
                    </a:p>
                  </a:txBody>
                  <a:tcPr marL="106847" marR="106847" marT="53423" marB="53423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ЕК260, ЕК270, ЕК280, ЕК290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06847" marR="106847" marT="53423" marB="53423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ТС220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06847" marR="106847" marT="53423" marB="53423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4307806"/>
                  </a:ext>
                </a:extLst>
              </a:tr>
              <a:tr h="1329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Интерфейс для подключения внешних устройств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106847" marR="106847" marT="53423" marB="53423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RS-232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RS-485</a:t>
                      </a:r>
                    </a:p>
                  </a:txBody>
                  <a:tcPr marL="106847" marR="106847" marT="53423" marB="53423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685153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Количество опциональных интерфейсов</a:t>
                      </a:r>
                    </a:p>
                  </a:txBody>
                  <a:tcPr marL="106847" marR="106847" marT="53423" marB="53423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06847" marR="106847" marT="53423" marB="53423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06847" marR="106847" marT="53423" marB="53423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42924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Опциональные интерфейсы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06847" marR="106847" marT="53423" marB="53423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Модуль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RS-232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RS-485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Модем 3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G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CSD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TCP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IP, FTP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Модуль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Wi-Fi</a:t>
                      </a:r>
                    </a:p>
                  </a:txBody>
                  <a:tcPr marL="106847" marR="106847" marT="53423" marB="53423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84548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175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FE980-B524-41AC-B4D3-441985A5D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Модули расширения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6C9C9-4187-43CE-A190-52B2AB60B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Модем 3</a:t>
            </a:r>
            <a:r>
              <a:rPr lang="en-US" dirty="0"/>
              <a:t>G</a:t>
            </a:r>
            <a:endParaRPr lang="ru-RU" dirty="0"/>
          </a:p>
          <a:p>
            <a:r>
              <a:rPr lang="ru-RU" b="0" dirty="0"/>
              <a:t>режим передачи данных по каналам CSD, GPRS, </a:t>
            </a:r>
            <a:r>
              <a:rPr lang="en-US" b="0" dirty="0">
                <a:solidFill>
                  <a:srgbClr val="00B050"/>
                </a:solidFill>
              </a:rPr>
              <a:t>FTP</a:t>
            </a:r>
            <a:endParaRPr lang="ru-RU" dirty="0">
              <a:solidFill>
                <a:srgbClr val="00B050"/>
              </a:solidFill>
            </a:endParaRPr>
          </a:p>
          <a:p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DC614-1137-43D1-B72A-3F07E57E1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495601-B502-4032-B6C7-96498ED0BB8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ru-RU" dirty="0"/>
              <a:t>Порт </a:t>
            </a:r>
            <a:r>
              <a:rPr lang="en-US" dirty="0"/>
              <a:t>RS-232</a:t>
            </a:r>
            <a:r>
              <a:rPr lang="ru-RU" dirty="0"/>
              <a:t>/</a:t>
            </a:r>
            <a:r>
              <a:rPr lang="en-US" dirty="0"/>
              <a:t>RS-485</a:t>
            </a:r>
          </a:p>
          <a:p>
            <a:r>
              <a:rPr lang="ru-RU" b="0" dirty="0"/>
              <a:t>Подключение дополнительного коммуникационного оборудования или ПК</a:t>
            </a:r>
            <a:endParaRPr lang="ru-R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3E399-DAD7-49E3-833C-8D6EDCB15C20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Wi-Fi</a:t>
            </a:r>
            <a:endParaRPr lang="ru-RU" dirty="0"/>
          </a:p>
          <a:p>
            <a:r>
              <a:rPr lang="ru-RU" b="0" dirty="0"/>
              <a:t>точка доступа - сквозной канал для обмена данными с корректором</a:t>
            </a:r>
          </a:p>
        </p:txBody>
      </p:sp>
      <p:pic>
        <p:nvPicPr>
          <p:cNvPr id="13" name="Picture Placeholder 12" descr="A circuit board&#10;&#10;Description automatically generated">
            <a:extLst>
              <a:ext uri="{FF2B5EF4-FFF2-40B4-BE49-F238E27FC236}">
                <a16:creationId xmlns:a16="http://schemas.microsoft.com/office/drawing/2014/main" id="{BBFBBD3A-DADC-4AE7-BD9F-B16468BEB5E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300" y="1409700"/>
            <a:ext cx="3429000" cy="2247900"/>
          </a:xfrm>
        </p:spPr>
      </p:pic>
      <p:pic>
        <p:nvPicPr>
          <p:cNvPr id="15" name="Picture Placeholder 14" descr="A circuit board&#10;&#10;Description automatically generated">
            <a:extLst>
              <a:ext uri="{FF2B5EF4-FFF2-40B4-BE49-F238E27FC236}">
                <a16:creationId xmlns:a16="http://schemas.microsoft.com/office/drawing/2014/main" id="{DB0AB1FB-EE7E-4189-8E17-A618F460A73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1534" y="1409700"/>
            <a:ext cx="3429000" cy="2247900"/>
          </a:xfr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12C5158-5946-4248-B4E6-6303E84C8A08}"/>
              </a:ext>
            </a:extLst>
          </p:cNvPr>
          <p:cNvSpPr/>
          <p:nvPr/>
        </p:nvSpPr>
        <p:spPr>
          <a:xfrm>
            <a:off x="238539" y="6480164"/>
            <a:ext cx="10230678" cy="237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pic>
        <p:nvPicPr>
          <p:cNvPr id="16" name="Picture Placeholder 15" descr="A circuit board&#10;&#10;Description automatically generated">
            <a:extLst>
              <a:ext uri="{FF2B5EF4-FFF2-40B4-BE49-F238E27FC236}">
                <a16:creationId xmlns:a16="http://schemas.microsoft.com/office/drawing/2014/main" id="{FF483C8F-2323-4C81-B74C-A2FC54769BB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7700" y="1409700"/>
            <a:ext cx="3429000" cy="2247900"/>
          </a:xfrm>
        </p:spPr>
      </p:pic>
    </p:spTree>
    <p:extLst>
      <p:ext uri="{BB962C8B-B14F-4D97-AF65-F5344CB8AC3E}">
        <p14:creationId xmlns:p14="http://schemas.microsoft.com/office/powerpoint/2010/main" val="400700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A049ABA-433C-4B99-ACA9-F0941818257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6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A049ABA-433C-4B99-ACA9-F094181825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702C506-EC46-4EDB-8ED8-6422B72D87D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3200" dirty="0" err="1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026BF-AF86-449B-92E9-2911C16FC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Программа «параметризация </a:t>
            </a:r>
            <a:r>
              <a:rPr lang="ru-RU" dirty="0" err="1"/>
              <a:t>мтэк</a:t>
            </a:r>
            <a:r>
              <a:rPr lang="ru-RU" dirty="0"/>
              <a:t>»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387EB5C-CE08-4875-AEDD-223A01724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Clr>
                <a:srgbClr val="DC202E"/>
              </a:buClr>
            </a:pPr>
            <a:r>
              <a:rPr lang="ru-RU" dirty="0">
                <a:solidFill>
                  <a:prstClr val="black"/>
                </a:solidFill>
              </a:rPr>
              <a:t>Входит в состав ПО «СОДЭК» </a:t>
            </a:r>
            <a:r>
              <a:rPr lang="ru-RU" dirty="0" err="1">
                <a:solidFill>
                  <a:prstClr val="black"/>
                </a:solidFill>
              </a:rPr>
              <a:t>верс</a:t>
            </a:r>
            <a:r>
              <a:rPr lang="ru-RU" dirty="0">
                <a:solidFill>
                  <a:prstClr val="black"/>
                </a:solidFill>
              </a:rPr>
              <a:t>. 8;</a:t>
            </a:r>
          </a:p>
          <a:p>
            <a:pPr lvl="2">
              <a:buClr>
                <a:srgbClr val="DC202E"/>
              </a:buClr>
            </a:pPr>
            <a:r>
              <a:rPr lang="ru-RU" dirty="0">
                <a:solidFill>
                  <a:prstClr val="black"/>
                </a:solidFill>
              </a:rPr>
              <a:t>Позволяет выполнить настройку:</a:t>
            </a:r>
          </a:p>
          <a:p>
            <a:pPr lvl="3">
              <a:buClr>
                <a:srgbClr val="DC202E"/>
              </a:buClr>
            </a:pPr>
            <a:r>
              <a:rPr lang="ru-RU" dirty="0">
                <a:solidFill>
                  <a:prstClr val="black"/>
                </a:solidFill>
              </a:rPr>
              <a:t>интерфейса МТЭК для подключения корректора;</a:t>
            </a:r>
          </a:p>
          <a:p>
            <a:pPr lvl="3">
              <a:buClr>
                <a:srgbClr val="DC202E"/>
              </a:buClr>
            </a:pPr>
            <a:r>
              <a:rPr lang="ru-RU" dirty="0">
                <a:solidFill>
                  <a:prstClr val="black"/>
                </a:solidFill>
              </a:rPr>
              <a:t>проводного интерфейса МТЭК (СОМ);</a:t>
            </a:r>
          </a:p>
          <a:p>
            <a:pPr lvl="3">
              <a:buClr>
                <a:srgbClr val="DC202E"/>
              </a:buClr>
            </a:pPr>
            <a:r>
              <a:rPr lang="ru-RU" dirty="0">
                <a:solidFill>
                  <a:prstClr val="black"/>
                </a:solidFill>
              </a:rPr>
              <a:t>дополнительных модулей передачи данных.</a:t>
            </a:r>
          </a:p>
          <a:p>
            <a:pPr marL="0" lvl="1" indent="0">
              <a:buClr>
                <a:srgbClr val="DC202E"/>
              </a:buClr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669CBF8-D4B3-4274-AEDE-8FA1A43C2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7EAD98-F64B-4E9F-8DB8-152332519D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600" y="1409700"/>
            <a:ext cx="5428422" cy="335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6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A049ABA-433C-4B99-ACA9-F0941818257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9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A049ABA-433C-4B99-ACA9-F094181825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702C506-EC46-4EDB-8ED8-6422B72D87D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3200" dirty="0" err="1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026BF-AF86-449B-92E9-2911C16FC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Модем 3</a:t>
            </a:r>
            <a:r>
              <a:rPr lang="en-US" dirty="0"/>
              <a:t>g. </a:t>
            </a:r>
            <a:r>
              <a:rPr lang="ru-RU" dirty="0"/>
              <a:t>Режимы передачи данных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387EB5C-CE08-4875-AEDD-223A01724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rgbClr val="DC202E"/>
              </a:buClr>
            </a:pPr>
            <a:r>
              <a:rPr lang="en-US" sz="2000" dirty="0">
                <a:solidFill>
                  <a:prstClr val="black"/>
                </a:solidFill>
              </a:rPr>
              <a:t>2 </a:t>
            </a:r>
            <a:r>
              <a:rPr lang="ru-RU" sz="2000" dirty="0">
                <a:solidFill>
                  <a:prstClr val="black"/>
                </a:solidFill>
              </a:rPr>
              <a:t>режима работы модема:</a:t>
            </a:r>
          </a:p>
          <a:p>
            <a:pPr lvl="2">
              <a:buClr>
                <a:srgbClr val="DC202E"/>
              </a:buClr>
            </a:pPr>
            <a:r>
              <a:rPr lang="en-US" dirty="0">
                <a:solidFill>
                  <a:prstClr val="black"/>
                </a:solidFill>
              </a:rPr>
              <a:t>Modem (GSM)</a:t>
            </a:r>
            <a:r>
              <a:rPr lang="ru-RU" dirty="0">
                <a:solidFill>
                  <a:prstClr val="black"/>
                </a:solidFill>
              </a:rPr>
              <a:t>: </a:t>
            </a:r>
            <a:r>
              <a:rPr lang="en-US" dirty="0">
                <a:solidFill>
                  <a:prstClr val="black"/>
                </a:solidFill>
              </a:rPr>
              <a:t>CSD</a:t>
            </a:r>
            <a:r>
              <a:rPr lang="ru-RU" dirty="0">
                <a:solidFill>
                  <a:prstClr val="black"/>
                </a:solidFill>
              </a:rPr>
              <a:t> (</a:t>
            </a:r>
            <a:r>
              <a:rPr lang="en-US" dirty="0">
                <a:solidFill>
                  <a:prstClr val="black"/>
                </a:solidFill>
              </a:rPr>
              <a:t>GSM</a:t>
            </a:r>
            <a:r>
              <a:rPr lang="ru-RU" dirty="0">
                <a:solidFill>
                  <a:prstClr val="black"/>
                </a:solidFill>
              </a:rPr>
              <a:t>)</a:t>
            </a:r>
            <a:r>
              <a:rPr lang="en-US" dirty="0">
                <a:solidFill>
                  <a:prstClr val="black"/>
                </a:solidFill>
              </a:rPr>
              <a:t> + </a:t>
            </a:r>
            <a:r>
              <a:rPr lang="en-US" dirty="0">
                <a:solidFill>
                  <a:srgbClr val="00B050"/>
                </a:solidFill>
              </a:rPr>
              <a:t>FTP</a:t>
            </a:r>
            <a:r>
              <a:rPr lang="ru-RU" dirty="0">
                <a:solidFill>
                  <a:prstClr val="black"/>
                </a:solidFill>
              </a:rPr>
              <a:t>;</a:t>
            </a:r>
          </a:p>
          <a:p>
            <a:pPr lvl="2">
              <a:buClr>
                <a:srgbClr val="DC202E"/>
              </a:buClr>
            </a:pPr>
            <a:r>
              <a:rPr lang="en-US" dirty="0">
                <a:solidFill>
                  <a:prstClr val="black"/>
                </a:solidFill>
              </a:rPr>
              <a:t>Modem (GPRS)</a:t>
            </a:r>
            <a:r>
              <a:rPr lang="ru-RU" dirty="0">
                <a:solidFill>
                  <a:prstClr val="black"/>
                </a:solidFill>
              </a:rPr>
              <a:t>: </a:t>
            </a:r>
            <a:r>
              <a:rPr lang="en-US" dirty="0">
                <a:solidFill>
                  <a:prstClr val="black"/>
                </a:solidFill>
              </a:rPr>
              <a:t>TCP</a:t>
            </a:r>
            <a:r>
              <a:rPr lang="ru-RU" dirty="0">
                <a:solidFill>
                  <a:prstClr val="black"/>
                </a:solidFill>
              </a:rPr>
              <a:t>/</a:t>
            </a:r>
            <a:r>
              <a:rPr lang="en-US" dirty="0">
                <a:solidFill>
                  <a:prstClr val="black"/>
                </a:solidFill>
              </a:rPr>
              <a:t>IP + </a:t>
            </a:r>
            <a:r>
              <a:rPr lang="en-US" dirty="0">
                <a:solidFill>
                  <a:srgbClr val="00B050"/>
                </a:solidFill>
              </a:rPr>
              <a:t>FTP</a:t>
            </a:r>
            <a:r>
              <a:rPr lang="ru-RU" dirty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  <a:p>
            <a:pPr lvl="1"/>
            <a:r>
              <a:rPr lang="ru-RU" sz="2000" dirty="0"/>
              <a:t>Передача данных на </a:t>
            </a:r>
            <a:r>
              <a:rPr lang="en-US" sz="2000" dirty="0"/>
              <a:t>FTP-</a:t>
            </a:r>
            <a:r>
              <a:rPr lang="ru-RU" sz="2000" dirty="0"/>
              <a:t>сервер</a:t>
            </a:r>
            <a:r>
              <a:rPr lang="en-US" sz="2000" dirty="0"/>
              <a:t> – </a:t>
            </a:r>
            <a:r>
              <a:rPr lang="ru-RU" sz="2000" dirty="0"/>
              <a:t>автоматически, в соответствии с настроенным расписанием;</a:t>
            </a:r>
          </a:p>
          <a:p>
            <a:pPr lvl="1"/>
            <a:r>
              <a:rPr lang="ru-RU" sz="2000" dirty="0"/>
              <a:t>Возможность обмена по </a:t>
            </a:r>
            <a:r>
              <a:rPr lang="en-US" sz="2000" dirty="0"/>
              <a:t>GSM </a:t>
            </a:r>
            <a:r>
              <a:rPr lang="ru-RU" sz="2000" dirty="0"/>
              <a:t>или </a:t>
            </a:r>
            <a:r>
              <a:rPr lang="en-US" sz="2000" dirty="0"/>
              <a:t>TCP</a:t>
            </a:r>
            <a:r>
              <a:rPr lang="ru-RU" sz="2000" dirty="0"/>
              <a:t>/</a:t>
            </a:r>
            <a:r>
              <a:rPr lang="en-US" sz="2000" dirty="0"/>
              <a:t>IP – </a:t>
            </a:r>
            <a:r>
              <a:rPr lang="ru-RU" sz="2000" dirty="0"/>
              <a:t>круглосуточно;</a:t>
            </a:r>
          </a:p>
          <a:p>
            <a:pPr lvl="1"/>
            <a:r>
              <a:rPr lang="ru-RU" sz="2000" dirty="0">
                <a:solidFill>
                  <a:prstClr val="black"/>
                </a:solidFill>
              </a:rPr>
              <a:t>Настройка с помощью ПО «Параметризация МТЭК» (входит в состав ПО «СОДЭК» 8</a:t>
            </a:r>
            <a:r>
              <a:rPr lang="en-US" sz="2000" dirty="0">
                <a:solidFill>
                  <a:prstClr val="black"/>
                </a:solidFill>
              </a:rPr>
              <a:t>.2</a:t>
            </a:r>
            <a:r>
              <a:rPr lang="ru-RU" sz="2000" dirty="0">
                <a:solidFill>
                  <a:prstClr val="black"/>
                </a:solidFill>
              </a:rPr>
              <a:t>)</a:t>
            </a:r>
          </a:p>
          <a:p>
            <a:pPr lvl="1"/>
            <a:endParaRPr lang="ru-RU" sz="2000" dirty="0"/>
          </a:p>
          <a:p>
            <a:pPr lvl="2">
              <a:buClr>
                <a:srgbClr val="DC202E"/>
              </a:buClr>
            </a:pPr>
            <a:endParaRPr lang="ru-RU" dirty="0">
              <a:solidFill>
                <a:prstClr val="black"/>
              </a:solidFill>
            </a:endParaRPr>
          </a:p>
          <a:p>
            <a:pPr marL="0" lvl="1" indent="0">
              <a:buClr>
                <a:srgbClr val="DC202E"/>
              </a:buClr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669CBF8-D4B3-4274-AEDE-8FA1A43C2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7626A6D-00D5-465F-A7C9-E47793FAC00E}"/>
              </a:ext>
            </a:extLst>
          </p:cNvPr>
          <p:cNvSpPr/>
          <p:nvPr/>
        </p:nvSpPr>
        <p:spPr>
          <a:xfrm>
            <a:off x="9276734" y="2594488"/>
            <a:ext cx="1798075" cy="104406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pic>
        <p:nvPicPr>
          <p:cNvPr id="11" name="Picture Placeholder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F9EBFA5-A38C-4678-9B61-FAB37020B83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1" b="11071"/>
          <a:stretch>
            <a:fillRect/>
          </a:stretch>
        </p:blipFill>
        <p:spPr/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06555C3A-5534-42FD-9548-18EFA38F0289}"/>
              </a:ext>
            </a:extLst>
          </p:cNvPr>
          <p:cNvSpPr/>
          <p:nvPr/>
        </p:nvSpPr>
        <p:spPr>
          <a:xfrm>
            <a:off x="9276734" y="2800350"/>
            <a:ext cx="1798074" cy="8382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46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CFAAA7A8-93CF-4B6F-A2E2-4FB7B355B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Передачи данных по </a:t>
            </a:r>
            <a:r>
              <a:rPr lang="en-US" dirty="0"/>
              <a:t>ftp</a:t>
            </a:r>
            <a:endParaRPr lang="ru-RU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4D1DA40C-B71A-4E1E-AC49-35FBC2254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5372100" cy="4135693"/>
          </a:xfrm>
        </p:spPr>
        <p:txBody>
          <a:bodyPr/>
          <a:lstStyle/>
          <a:p>
            <a:pPr lvl="1"/>
            <a:r>
              <a:rPr lang="ru-RU" sz="2000" dirty="0"/>
              <a:t>Настроить </a:t>
            </a:r>
            <a:r>
              <a:rPr lang="en-US" sz="2000" dirty="0"/>
              <a:t>FTP-</a:t>
            </a:r>
            <a:r>
              <a:rPr lang="ru-RU" sz="2000" dirty="0"/>
              <a:t>сервер (пример: с помощью бесплатного ПО </a:t>
            </a:r>
            <a:r>
              <a:rPr lang="en-US" sz="2000" dirty="0"/>
              <a:t>FileZilla</a:t>
            </a:r>
            <a:r>
              <a:rPr lang="ru-RU" sz="2000" dirty="0"/>
              <a:t>);</a:t>
            </a:r>
          </a:p>
          <a:p>
            <a:pPr lvl="1"/>
            <a:r>
              <a:rPr lang="ru-RU" sz="2000" dirty="0"/>
              <a:t>Указать в МТЭК (с помощью ПО «Параметризация МТЭК»):</a:t>
            </a:r>
          </a:p>
          <a:p>
            <a:pPr lvl="2"/>
            <a:r>
              <a:rPr lang="ru-RU" sz="1800" dirty="0"/>
              <a:t>Настройки мобильного оператора для выхода в интернет;</a:t>
            </a:r>
          </a:p>
          <a:p>
            <a:pPr lvl="2"/>
            <a:r>
              <a:rPr lang="ru-RU" sz="1800" dirty="0"/>
              <a:t>Данные сервера;</a:t>
            </a:r>
          </a:p>
          <a:p>
            <a:pPr lvl="2"/>
            <a:r>
              <a:rPr lang="ru-RU" sz="1800" dirty="0"/>
              <a:t>Настройки передачи архива при старте:</a:t>
            </a:r>
          </a:p>
          <a:p>
            <a:pPr lvl="3"/>
            <a:r>
              <a:rPr lang="ru-RU" sz="1600" dirty="0"/>
              <a:t>Код потребителя;</a:t>
            </a:r>
          </a:p>
          <a:p>
            <a:pPr lvl="3"/>
            <a:r>
              <a:rPr lang="ru-RU" sz="1600" dirty="0"/>
              <a:t>Глубина архива при первой передаче.</a:t>
            </a:r>
            <a:endParaRPr lang="ru-RU" sz="1800" dirty="0"/>
          </a:p>
          <a:p>
            <a:pPr lvl="2"/>
            <a:r>
              <a:rPr lang="ru-RU" sz="1800" dirty="0"/>
              <a:t>Цикл передачи данных (ежечасно, ежедневно, еженедельно, ежемесячно)</a:t>
            </a:r>
            <a:endParaRPr lang="ru-RU" sz="1600" dirty="0"/>
          </a:p>
          <a:p>
            <a:pPr marL="0" lvl="1" indent="0">
              <a:buNone/>
            </a:pPr>
            <a:endParaRPr lang="ru-RU" dirty="0"/>
          </a:p>
          <a:p>
            <a:pPr lvl="1"/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1B2EE8-3130-4D08-9413-9DF33B07D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6</a:t>
            </a:fld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E31BB40-02FF-4F65-A969-418E6C98B5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/>
              <a:t>Сервер сбора данных должен иметь статический </a:t>
            </a:r>
            <a:r>
              <a:rPr lang="en-US" dirty="0"/>
              <a:t>IP-</a:t>
            </a:r>
            <a:r>
              <a:rPr lang="ru-RU" dirty="0"/>
              <a:t>адрес</a:t>
            </a:r>
          </a:p>
        </p:txBody>
      </p:sp>
      <p:pic>
        <p:nvPicPr>
          <p:cNvPr id="20" name="Picture Placeholder 1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8178D5F-6846-476B-8A34-16EAFBA9DD5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837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38">
            <a:extLst>
              <a:ext uri="{FF2B5EF4-FFF2-40B4-BE49-F238E27FC236}">
                <a16:creationId xmlns:a16="http://schemas.microsoft.com/office/drawing/2014/main" id="{734F95AF-CBF9-4C9C-843A-7751A03CFE0A}"/>
              </a:ext>
            </a:extLst>
          </p:cNvPr>
          <p:cNvSpPr/>
          <p:nvPr/>
        </p:nvSpPr>
        <p:spPr>
          <a:xfrm>
            <a:off x="6812858" y="1104098"/>
            <a:ext cx="1500473" cy="1500473"/>
          </a:xfrm>
          <a:prstGeom prst="ellipse">
            <a:avLst/>
          </a:prstGeom>
          <a:solidFill>
            <a:srgbClr val="7EB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7864898-6D26-4950-A3A0-A17C50610F15}"/>
              </a:ext>
            </a:extLst>
          </p:cNvPr>
          <p:cNvSpPr/>
          <p:nvPr/>
        </p:nvSpPr>
        <p:spPr>
          <a:xfrm>
            <a:off x="1886574" y="1099824"/>
            <a:ext cx="1500473" cy="1500473"/>
          </a:xfrm>
          <a:prstGeom prst="ellipse">
            <a:avLst/>
          </a:prstGeom>
          <a:solidFill>
            <a:srgbClr val="7EB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D6BF70-A1BD-4E23-9000-ECBDA76E4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/>
              <a:t>Сравнение времени передачи данных</a:t>
            </a: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7F68E-55BA-4452-AFEB-E1FE961FA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4EC18-1D2B-4535-B738-0E53AFE26620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70707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F6DB7B3-A46D-498C-88C8-D67256669D5D}"/>
              </a:ext>
            </a:extLst>
          </p:cNvPr>
          <p:cNvSpPr/>
          <p:nvPr/>
        </p:nvSpPr>
        <p:spPr>
          <a:xfrm>
            <a:off x="1097131" y="2828532"/>
            <a:ext cx="9891401" cy="25712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58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4" name="Chart 53">
            <a:extLst>
              <a:ext uri="{FF2B5EF4-FFF2-40B4-BE49-F238E27FC236}">
                <a16:creationId xmlns:a16="http://schemas.microsoft.com/office/drawing/2014/main" id="{3EB0A719-8244-4FC8-A95E-184282B5C2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421751"/>
              </p:ext>
            </p:extLst>
          </p:nvPr>
        </p:nvGraphicFramePr>
        <p:xfrm>
          <a:off x="3333774" y="2726570"/>
          <a:ext cx="7445065" cy="2754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5" name="TextBox 170">
            <a:extLst>
              <a:ext uri="{FF2B5EF4-FFF2-40B4-BE49-F238E27FC236}">
                <a16:creationId xmlns:a16="http://schemas.microsoft.com/office/drawing/2014/main" id="{27DC256F-7E6F-46AB-8146-970A3CCFEFEB}"/>
              </a:ext>
            </a:extLst>
          </p:cNvPr>
          <p:cNvSpPr txBox="1"/>
          <p:nvPr/>
        </p:nvSpPr>
        <p:spPr>
          <a:xfrm>
            <a:off x="1353775" y="4285035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Модуль 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WiFi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56" name="TextBox 171">
            <a:extLst>
              <a:ext uri="{FF2B5EF4-FFF2-40B4-BE49-F238E27FC236}">
                <a16:creationId xmlns:a16="http://schemas.microsoft.com/office/drawing/2014/main" id="{E61319DD-B004-4B0D-B9BF-CEE1E7DC4BFF}"/>
              </a:ext>
            </a:extLst>
          </p:cNvPr>
          <p:cNvSpPr txBox="1"/>
          <p:nvPr/>
        </p:nvSpPr>
        <p:spPr>
          <a:xfrm>
            <a:off x="1353775" y="4646817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GSM (CSD)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57" name="TextBox 172">
            <a:extLst>
              <a:ext uri="{FF2B5EF4-FFF2-40B4-BE49-F238E27FC236}">
                <a16:creationId xmlns:a16="http://schemas.microsoft.com/office/drawing/2014/main" id="{0DFC1163-2C7C-4569-9E24-6199B89ECA91}"/>
              </a:ext>
            </a:extLst>
          </p:cNvPr>
          <p:cNvSpPr txBox="1"/>
          <p:nvPr/>
        </p:nvSpPr>
        <p:spPr>
          <a:xfrm>
            <a:off x="1353775" y="4985380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GPRS (TCP/IP)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58" name="TextBox 173">
            <a:extLst>
              <a:ext uri="{FF2B5EF4-FFF2-40B4-BE49-F238E27FC236}">
                <a16:creationId xmlns:a16="http://schemas.microsoft.com/office/drawing/2014/main" id="{A9C36332-AC1D-4095-AEB5-B86A8818A5C5}"/>
              </a:ext>
            </a:extLst>
          </p:cNvPr>
          <p:cNvSpPr txBox="1"/>
          <p:nvPr/>
        </p:nvSpPr>
        <p:spPr>
          <a:xfrm>
            <a:off x="1353775" y="3597351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КА-О</a:t>
            </a:r>
            <a:r>
              <a:rPr lang="ru-RU" altLang="ko-KR" sz="1400" b="1" dirty="0">
                <a:solidFill>
                  <a:prstClr val="black"/>
                </a:solidFill>
                <a:latin typeface="Arial"/>
                <a:cs typeface="Arial" pitchFamily="34" charset="0"/>
              </a:rPr>
              <a:t>/</a:t>
            </a:r>
            <a:r>
              <a:rPr lang="en-US" altLang="ko-KR" sz="1400" b="1" dirty="0">
                <a:solidFill>
                  <a:prstClr val="black"/>
                </a:solidFill>
                <a:latin typeface="Arial"/>
                <a:cs typeface="Arial" pitchFamily="34" charset="0"/>
              </a:rPr>
              <a:t>USB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59" name="TextBox 174">
            <a:extLst>
              <a:ext uri="{FF2B5EF4-FFF2-40B4-BE49-F238E27FC236}">
                <a16:creationId xmlns:a16="http://schemas.microsoft.com/office/drawing/2014/main" id="{403BF085-EBB8-45DD-8119-7013CD9A98F2}"/>
              </a:ext>
            </a:extLst>
          </p:cNvPr>
          <p:cNvSpPr txBox="1"/>
          <p:nvPr/>
        </p:nvSpPr>
        <p:spPr>
          <a:xfrm>
            <a:off x="1353775" y="3222332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dirty="0">
                <a:solidFill>
                  <a:prstClr val="black"/>
                </a:solidFill>
                <a:latin typeface="Arial"/>
                <a:cs typeface="Arial" pitchFamily="34" charset="0"/>
              </a:rPr>
              <a:t>RS-232 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0" name="TextBox 175">
            <a:extLst>
              <a:ext uri="{FF2B5EF4-FFF2-40B4-BE49-F238E27FC236}">
                <a16:creationId xmlns:a16="http://schemas.microsoft.com/office/drawing/2014/main" id="{406CC76A-A6F3-4C42-B2E3-2069AC1DD267}"/>
              </a:ext>
            </a:extLst>
          </p:cNvPr>
          <p:cNvSpPr txBox="1"/>
          <p:nvPr/>
        </p:nvSpPr>
        <p:spPr>
          <a:xfrm>
            <a:off x="1533831" y="2864883"/>
            <a:ext cx="179994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RS-232 (</a:t>
            </a:r>
            <a:r>
              <a:rPr kumimoji="0" lang="ru-RU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модуль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)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2" name="TextBox 177">
            <a:extLst>
              <a:ext uri="{FF2B5EF4-FFF2-40B4-BE49-F238E27FC236}">
                <a16:creationId xmlns:a16="http://schemas.microsoft.com/office/drawing/2014/main" id="{8C6D754C-79CB-4695-910F-C4B69EA59F39}"/>
              </a:ext>
            </a:extLst>
          </p:cNvPr>
          <p:cNvSpPr txBox="1"/>
          <p:nvPr/>
        </p:nvSpPr>
        <p:spPr>
          <a:xfrm>
            <a:off x="1097131" y="5461335"/>
            <a:ext cx="10102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altLang="ko-KR" sz="1400" dirty="0">
                <a:solidFill>
                  <a:prstClr val="black"/>
                </a:solidFill>
                <a:cs typeface="Arial" pitchFamily="34" charset="0"/>
              </a:rPr>
              <a:t>На примере считывания полного архива корректора ТС220 (около 2400 записей) с помощью ПО «СОДЭК» </a:t>
            </a:r>
            <a:r>
              <a:rPr lang="ru-RU" altLang="ko-KR" sz="1400" dirty="0" err="1">
                <a:solidFill>
                  <a:prstClr val="black"/>
                </a:solidFill>
                <a:cs typeface="Arial" pitchFamily="34" charset="0"/>
              </a:rPr>
              <a:t>верс</a:t>
            </a:r>
            <a:r>
              <a:rPr lang="ru-RU" altLang="ko-KR" sz="1400" dirty="0">
                <a:solidFill>
                  <a:prstClr val="black"/>
                </a:solidFill>
                <a:cs typeface="Arial" pitchFamily="34" charset="0"/>
              </a:rPr>
              <a:t>. 8.2 с одинаковыми настройками таймаутов и скорости передачи данных</a:t>
            </a:r>
            <a:endParaRPr lang="en-US" altLang="ko-KR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3" name="TextBox 14">
            <a:extLst>
              <a:ext uri="{FF2B5EF4-FFF2-40B4-BE49-F238E27FC236}">
                <a16:creationId xmlns:a16="http://schemas.microsoft.com/office/drawing/2014/main" id="{5A695074-49E2-4A5B-BEF4-8EFEEE0B1A5E}"/>
              </a:ext>
            </a:extLst>
          </p:cNvPr>
          <p:cNvSpPr txBox="1"/>
          <p:nvPr/>
        </p:nvSpPr>
        <p:spPr>
          <a:xfrm>
            <a:off x="3433024" y="2928644"/>
            <a:ext cx="683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8 мин.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4" name="TextBox 179">
            <a:extLst>
              <a:ext uri="{FF2B5EF4-FFF2-40B4-BE49-F238E27FC236}">
                <a16:creationId xmlns:a16="http://schemas.microsoft.com/office/drawing/2014/main" id="{80AA14E1-D773-4F85-A383-FD2F6B076CD0}"/>
              </a:ext>
            </a:extLst>
          </p:cNvPr>
          <p:cNvSpPr txBox="1"/>
          <p:nvPr/>
        </p:nvSpPr>
        <p:spPr>
          <a:xfrm>
            <a:off x="3335566" y="3270230"/>
            <a:ext cx="935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8 мин.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5" name="TextBox 14">
            <a:extLst>
              <a:ext uri="{FF2B5EF4-FFF2-40B4-BE49-F238E27FC236}">
                <a16:creationId xmlns:a16="http://schemas.microsoft.com/office/drawing/2014/main" id="{E552E3E8-2A8E-49AF-B12C-4C17D3DFBD74}"/>
              </a:ext>
            </a:extLst>
          </p:cNvPr>
          <p:cNvSpPr txBox="1"/>
          <p:nvPr/>
        </p:nvSpPr>
        <p:spPr>
          <a:xfrm>
            <a:off x="3387048" y="3612099"/>
            <a:ext cx="93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10 мин.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6" name="TextBox 14">
            <a:extLst>
              <a:ext uri="{FF2B5EF4-FFF2-40B4-BE49-F238E27FC236}">
                <a16:creationId xmlns:a16="http://schemas.microsoft.com/office/drawing/2014/main" id="{C4AC9D50-A9A6-45F6-90A8-0B07294B06E3}"/>
              </a:ext>
            </a:extLst>
          </p:cNvPr>
          <p:cNvSpPr txBox="1"/>
          <p:nvPr/>
        </p:nvSpPr>
        <p:spPr>
          <a:xfrm>
            <a:off x="4048954" y="4312181"/>
            <a:ext cx="935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ko-KR" sz="1200" b="1" dirty="0">
                <a:solidFill>
                  <a:sysClr val="window" lastClr="FFFFFF"/>
                </a:solidFill>
                <a:latin typeface="Arial"/>
                <a:cs typeface="Arial" pitchFamily="34" charset="0"/>
              </a:rPr>
              <a:t>19</a:t>
            </a:r>
            <a:r>
              <a:rPr kumimoji="0" lang="ru-RU" altLang="ko-KR" sz="1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мин.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7" name="TextBox 14">
            <a:extLst>
              <a:ext uri="{FF2B5EF4-FFF2-40B4-BE49-F238E27FC236}">
                <a16:creationId xmlns:a16="http://schemas.microsoft.com/office/drawing/2014/main" id="{0FEB4BBB-6E31-46A9-87B2-1A644E21246C}"/>
              </a:ext>
            </a:extLst>
          </p:cNvPr>
          <p:cNvSpPr txBox="1"/>
          <p:nvPr/>
        </p:nvSpPr>
        <p:spPr>
          <a:xfrm>
            <a:off x="7098248" y="4678859"/>
            <a:ext cx="734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ko-KR" sz="1200" b="1" dirty="0">
                <a:solidFill>
                  <a:sysClr val="window" lastClr="FFFFFF"/>
                </a:solidFill>
                <a:latin typeface="Arial"/>
                <a:cs typeface="Arial" pitchFamily="34" charset="0"/>
              </a:rPr>
              <a:t>60 мин.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8" name="TextBox 14">
            <a:extLst>
              <a:ext uri="{FF2B5EF4-FFF2-40B4-BE49-F238E27FC236}">
                <a16:creationId xmlns:a16="http://schemas.microsoft.com/office/drawing/2014/main" id="{360B2563-44ED-4459-AC73-D1239205C577}"/>
              </a:ext>
            </a:extLst>
          </p:cNvPr>
          <p:cNvSpPr txBox="1"/>
          <p:nvPr/>
        </p:nvSpPr>
        <p:spPr>
          <a:xfrm>
            <a:off x="9614513" y="5001960"/>
            <a:ext cx="734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96 мин.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36" name="TextBox 2222">
            <a:extLst>
              <a:ext uri="{FF2B5EF4-FFF2-40B4-BE49-F238E27FC236}">
                <a16:creationId xmlns:a16="http://schemas.microsoft.com/office/drawing/2014/main" id="{5921E94B-CACD-4B27-8614-8BEA5DCE0C1D}"/>
              </a:ext>
            </a:extLst>
          </p:cNvPr>
          <p:cNvSpPr txBox="1"/>
          <p:nvPr/>
        </p:nvSpPr>
        <p:spPr>
          <a:xfrm>
            <a:off x="1718188" y="1302475"/>
            <a:ext cx="1795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16</a:t>
            </a: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%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37" name="TextBox 2222">
            <a:extLst>
              <a:ext uri="{FF2B5EF4-FFF2-40B4-BE49-F238E27FC236}">
                <a16:creationId xmlns:a16="http://schemas.microsoft.com/office/drawing/2014/main" id="{0055859F-A0B4-4E0B-AD0C-CC8D2619F3AA}"/>
              </a:ext>
            </a:extLst>
          </p:cNvPr>
          <p:cNvSpPr txBox="1"/>
          <p:nvPr/>
        </p:nvSpPr>
        <p:spPr>
          <a:xfrm>
            <a:off x="6665147" y="1303592"/>
            <a:ext cx="1795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ko-KR" sz="6000" b="1" dirty="0">
                <a:latin typeface="Arial"/>
                <a:cs typeface="Arial" pitchFamily="34" charset="0"/>
              </a:rPr>
              <a:t>11</a:t>
            </a: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%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38" name="TextBox 2223">
            <a:extLst>
              <a:ext uri="{FF2B5EF4-FFF2-40B4-BE49-F238E27FC236}">
                <a16:creationId xmlns:a16="http://schemas.microsoft.com/office/drawing/2014/main" id="{F7A5C7E9-B42A-4DB6-B34E-AAC7F80C3263}"/>
              </a:ext>
            </a:extLst>
          </p:cNvPr>
          <p:cNvSpPr txBox="1"/>
          <p:nvPr/>
        </p:nvSpPr>
        <p:spPr>
          <a:xfrm>
            <a:off x="3546765" y="1321715"/>
            <a:ext cx="1980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prstClr val="black"/>
                </a:solidFill>
                <a:latin typeface="Arial"/>
              </a:rPr>
              <a:t>Экономия времени на считывание данных по </a:t>
            </a:r>
            <a:r>
              <a:rPr lang="en-US" sz="1200" dirty="0">
                <a:solidFill>
                  <a:prstClr val="black"/>
                </a:solidFill>
                <a:latin typeface="Arial"/>
              </a:rPr>
              <a:t>CSD-</a:t>
            </a:r>
            <a:r>
              <a:rPr lang="ru-RU" sz="1200" dirty="0">
                <a:solidFill>
                  <a:prstClr val="black"/>
                </a:solidFill>
                <a:latin typeface="Arial"/>
              </a:rPr>
              <a:t>каналу с помощью модуля МТЭК-03 по сравнению с БПЭК-03/Т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extBox 2223">
            <a:extLst>
              <a:ext uri="{FF2B5EF4-FFF2-40B4-BE49-F238E27FC236}">
                <a16:creationId xmlns:a16="http://schemas.microsoft.com/office/drawing/2014/main" id="{56211DC7-9ED5-4DDB-9890-5223ACB05649}"/>
              </a:ext>
            </a:extLst>
          </p:cNvPr>
          <p:cNvSpPr txBox="1"/>
          <p:nvPr/>
        </p:nvSpPr>
        <p:spPr>
          <a:xfrm>
            <a:off x="8608755" y="1375513"/>
            <a:ext cx="1980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prstClr val="black"/>
                </a:solidFill>
                <a:latin typeface="Arial"/>
              </a:rPr>
              <a:t>Экономия времени на считывание данных по </a:t>
            </a:r>
            <a:r>
              <a:rPr lang="en-US" sz="1200" dirty="0">
                <a:solidFill>
                  <a:prstClr val="black"/>
                </a:solidFill>
                <a:latin typeface="Arial"/>
              </a:rPr>
              <a:t>RS</a:t>
            </a:r>
            <a:r>
              <a:rPr lang="ru-RU" sz="1200" dirty="0">
                <a:solidFill>
                  <a:prstClr val="black"/>
                </a:solidFill>
                <a:latin typeface="Arial"/>
              </a:rPr>
              <a:t>-232 с помощью модуля МТЭК-03 по сравнению с БПЭК-03/Т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389528C-5C3B-4B1B-BE7A-4BC9AD42F835}"/>
              </a:ext>
            </a:extLst>
          </p:cNvPr>
          <p:cNvSpPr/>
          <p:nvPr/>
        </p:nvSpPr>
        <p:spPr>
          <a:xfrm>
            <a:off x="9367232" y="2983157"/>
            <a:ext cx="180000" cy="180000"/>
          </a:xfrm>
          <a:prstGeom prst="rect">
            <a:avLst/>
          </a:prstGeom>
          <a:solidFill>
            <a:srgbClr val="EE31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45" name="TextBox 343">
            <a:extLst>
              <a:ext uri="{FF2B5EF4-FFF2-40B4-BE49-F238E27FC236}">
                <a16:creationId xmlns:a16="http://schemas.microsoft.com/office/drawing/2014/main" id="{A802C3D4-3DA7-4A19-BA6C-0770D4C34FF6}"/>
              </a:ext>
            </a:extLst>
          </p:cNvPr>
          <p:cNvSpPr txBox="1"/>
          <p:nvPr/>
        </p:nvSpPr>
        <p:spPr>
          <a:xfrm>
            <a:off x="9515700" y="2943126"/>
            <a:ext cx="1309349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ko-KR" sz="1100" dirty="0">
                <a:solidFill>
                  <a:prstClr val="black"/>
                </a:solidFill>
                <a:latin typeface="Arial"/>
                <a:cs typeface="Arial" pitchFamily="34" charset="0"/>
              </a:rPr>
              <a:t>МТЭК</a:t>
            </a:r>
            <a:r>
              <a:rPr kumimoji="0" lang="ru-RU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-03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16C15CC-5467-4501-85AA-19EC24610BB9}"/>
              </a:ext>
            </a:extLst>
          </p:cNvPr>
          <p:cNvSpPr/>
          <p:nvPr/>
        </p:nvSpPr>
        <p:spPr>
          <a:xfrm>
            <a:off x="9367232" y="3281520"/>
            <a:ext cx="180000" cy="180000"/>
          </a:xfrm>
          <a:prstGeom prst="rect">
            <a:avLst/>
          </a:prstGeom>
          <a:solidFill>
            <a:srgbClr val="4040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47" name="TextBox 345">
            <a:extLst>
              <a:ext uri="{FF2B5EF4-FFF2-40B4-BE49-F238E27FC236}">
                <a16:creationId xmlns:a16="http://schemas.microsoft.com/office/drawing/2014/main" id="{AB3ECD24-84D4-48FF-979A-327F7B40A212}"/>
              </a:ext>
            </a:extLst>
          </p:cNvPr>
          <p:cNvSpPr txBox="1"/>
          <p:nvPr/>
        </p:nvSpPr>
        <p:spPr>
          <a:xfrm>
            <a:off x="9515700" y="3257499"/>
            <a:ext cx="1309349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БПЭК-03/Т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9" name="TextBox 173">
            <a:extLst>
              <a:ext uri="{FF2B5EF4-FFF2-40B4-BE49-F238E27FC236}">
                <a16:creationId xmlns:a16="http://schemas.microsoft.com/office/drawing/2014/main" id="{5E78DF7D-9299-42D5-A63C-2D602455E832}"/>
              </a:ext>
            </a:extLst>
          </p:cNvPr>
          <p:cNvSpPr txBox="1"/>
          <p:nvPr/>
        </p:nvSpPr>
        <p:spPr>
          <a:xfrm>
            <a:off x="1346834" y="3914121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FTP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32" name="TextBox 14">
            <a:extLst>
              <a:ext uri="{FF2B5EF4-FFF2-40B4-BE49-F238E27FC236}">
                <a16:creationId xmlns:a16="http://schemas.microsoft.com/office/drawing/2014/main" id="{5F10B3E5-12EB-4BBE-BF7D-63E7B9DAC111}"/>
              </a:ext>
            </a:extLst>
          </p:cNvPr>
          <p:cNvSpPr txBox="1"/>
          <p:nvPr/>
        </p:nvSpPr>
        <p:spPr>
          <a:xfrm>
            <a:off x="3433024" y="3955271"/>
            <a:ext cx="93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1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1</a:t>
            </a:r>
            <a:r>
              <a:rPr kumimoji="0" lang="ru-RU" altLang="ko-KR" sz="1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мин.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006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D89C6-C8C6-4825-A8C6-102D55AEB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преимущества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35B33C-383A-4191-A193-0C86C64CF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299" y="6480164"/>
            <a:ext cx="5600702" cy="23761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IT HUE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24328-5EAF-4B1B-AEBE-F5515676D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4EC18-1D2B-4535-B738-0E53AFE26620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70707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D88B53D-AC02-4D6A-A98D-110C9BF0C75D}"/>
              </a:ext>
            </a:extLst>
          </p:cNvPr>
          <p:cNvGrpSpPr/>
          <p:nvPr/>
        </p:nvGrpSpPr>
        <p:grpSpPr>
          <a:xfrm>
            <a:off x="0" y="2079731"/>
            <a:ext cx="3670852" cy="2439260"/>
            <a:chOff x="-537028" y="992930"/>
            <a:chExt cx="5318762" cy="3115879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75EBC1D3-69E8-439E-A844-B4D305409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537028" y="992930"/>
              <a:ext cx="5318762" cy="3115879"/>
            </a:xfrm>
            <a:custGeom>
              <a:avLst/>
              <a:gdLst>
                <a:gd name="connsiteX0" fmla="*/ 0 w 5318762"/>
                <a:gd name="connsiteY0" fmla="*/ 0 h 3115879"/>
                <a:gd name="connsiteX1" fmla="*/ 5318762 w 5318762"/>
                <a:gd name="connsiteY1" fmla="*/ 0 h 3115879"/>
                <a:gd name="connsiteX2" fmla="*/ 5318762 w 5318762"/>
                <a:gd name="connsiteY2" fmla="*/ 3115879 h 3115879"/>
                <a:gd name="connsiteX3" fmla="*/ 0 w 5318762"/>
                <a:gd name="connsiteY3" fmla="*/ 3115879 h 3115879"/>
                <a:gd name="connsiteX4" fmla="*/ 0 w 5318762"/>
                <a:gd name="connsiteY4" fmla="*/ 2250062 h 3115879"/>
                <a:gd name="connsiteX5" fmla="*/ 1250153 w 5318762"/>
                <a:gd name="connsiteY5" fmla="*/ 2250062 h 3115879"/>
                <a:gd name="connsiteX6" fmla="*/ 1250153 w 5318762"/>
                <a:gd name="connsiteY6" fmla="*/ 628598 h 3115879"/>
                <a:gd name="connsiteX7" fmla="*/ 0 w 5318762"/>
                <a:gd name="connsiteY7" fmla="*/ 628598 h 3115879"/>
                <a:gd name="connsiteX8" fmla="*/ 0 w 5318762"/>
                <a:gd name="connsiteY8" fmla="*/ 0 h 311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8762" h="3115879">
                  <a:moveTo>
                    <a:pt x="0" y="0"/>
                  </a:moveTo>
                  <a:lnTo>
                    <a:pt x="5318762" y="0"/>
                  </a:lnTo>
                  <a:lnTo>
                    <a:pt x="5318762" y="3115879"/>
                  </a:lnTo>
                  <a:lnTo>
                    <a:pt x="0" y="3115879"/>
                  </a:lnTo>
                  <a:lnTo>
                    <a:pt x="0" y="2250062"/>
                  </a:lnTo>
                  <a:lnTo>
                    <a:pt x="1250153" y="2250062"/>
                  </a:lnTo>
                  <a:lnTo>
                    <a:pt x="1250153" y="628598"/>
                  </a:lnTo>
                  <a:lnTo>
                    <a:pt x="0" y="628598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72D0CE5-1E26-4B14-B683-B1B8054E5D19}"/>
                </a:ext>
              </a:extLst>
            </p:cNvPr>
            <p:cNvSpPr/>
            <p:nvPr/>
          </p:nvSpPr>
          <p:spPr>
            <a:xfrm>
              <a:off x="536628" y="1412030"/>
              <a:ext cx="560327" cy="1084913"/>
            </a:xfrm>
            <a:custGeom>
              <a:avLst/>
              <a:gdLst>
                <a:gd name="connsiteX0" fmla="*/ 3642393 w 4630845"/>
                <a:gd name="connsiteY0" fmla="*/ 5218502 h 8966308"/>
                <a:gd name="connsiteX1" fmla="*/ 3655990 w 4630845"/>
                <a:gd name="connsiteY1" fmla="*/ 5218502 h 8966308"/>
                <a:gd name="connsiteX2" fmla="*/ 3649191 w 4630845"/>
                <a:gd name="connsiteY2" fmla="*/ 5219875 h 8966308"/>
                <a:gd name="connsiteX3" fmla="*/ 2337179 w 4630845"/>
                <a:gd name="connsiteY3" fmla="*/ 398852 h 8966308"/>
                <a:gd name="connsiteX4" fmla="*/ 3073703 w 4630845"/>
                <a:gd name="connsiteY4" fmla="*/ 1135376 h 8966308"/>
                <a:gd name="connsiteX5" fmla="*/ 2337179 w 4630845"/>
                <a:gd name="connsiteY5" fmla="*/ 1871900 h 8966308"/>
                <a:gd name="connsiteX6" fmla="*/ 1600655 w 4630845"/>
                <a:gd name="connsiteY6" fmla="*/ 1135376 h 8966308"/>
                <a:gd name="connsiteX7" fmla="*/ 2337179 w 4630845"/>
                <a:gd name="connsiteY7" fmla="*/ 398852 h 8966308"/>
                <a:gd name="connsiteX8" fmla="*/ 4351375 w 4630845"/>
                <a:gd name="connsiteY8" fmla="*/ 1529 h 8966308"/>
                <a:gd name="connsiteX9" fmla="*/ 4469115 w 4630845"/>
                <a:gd name="connsiteY9" fmla="*/ 38013 h 8966308"/>
                <a:gd name="connsiteX10" fmla="*/ 4592832 w 4630845"/>
                <a:gd name="connsiteY10" fmla="*/ 459204 h 8966308"/>
                <a:gd name="connsiteX11" fmla="*/ 3226740 w 4630845"/>
                <a:gd name="connsiteY11" fmla="*/ 2961583 h 8966308"/>
                <a:gd name="connsiteX12" fmla="*/ 3225794 w 4630845"/>
                <a:gd name="connsiteY12" fmla="*/ 8573276 h 8966308"/>
                <a:gd name="connsiteX13" fmla="*/ 2832761 w 4630845"/>
                <a:gd name="connsiteY13" fmla="*/ 8966308 h 8966308"/>
                <a:gd name="connsiteX14" fmla="*/ 2439728 w 4630845"/>
                <a:gd name="connsiteY14" fmla="*/ 8573276 h 8966308"/>
                <a:gd name="connsiteX15" fmla="*/ 2439728 w 4630845"/>
                <a:gd name="connsiteY15" fmla="*/ 5432025 h 8966308"/>
                <a:gd name="connsiteX16" fmla="*/ 2203911 w 4630845"/>
                <a:gd name="connsiteY16" fmla="*/ 5432025 h 8966308"/>
                <a:gd name="connsiteX17" fmla="*/ 2203911 w 4630845"/>
                <a:gd name="connsiteY17" fmla="*/ 8573273 h 8966308"/>
                <a:gd name="connsiteX18" fmla="*/ 1810878 w 4630845"/>
                <a:gd name="connsiteY18" fmla="*/ 8966306 h 8966308"/>
                <a:gd name="connsiteX19" fmla="*/ 1417845 w 4630845"/>
                <a:gd name="connsiteY19" fmla="*/ 8573273 h 8966308"/>
                <a:gd name="connsiteX20" fmla="*/ 1435023 w 4630845"/>
                <a:gd name="connsiteY20" fmla="*/ 3411292 h 8966308"/>
                <a:gd name="connsiteX21" fmla="*/ 1434887 w 4630845"/>
                <a:gd name="connsiteY21" fmla="*/ 3004413 h 8966308"/>
                <a:gd name="connsiteX22" fmla="*/ 1429185 w 4630845"/>
                <a:gd name="connsiteY22" fmla="*/ 3007526 h 8966308"/>
                <a:gd name="connsiteX23" fmla="*/ 38013 w 4630845"/>
                <a:gd name="connsiteY23" fmla="*/ 459204 h 8966308"/>
                <a:gd name="connsiteX24" fmla="*/ 161729 w 4630845"/>
                <a:gd name="connsiteY24" fmla="*/ 38013 h 8966308"/>
                <a:gd name="connsiteX25" fmla="*/ 279469 w 4630845"/>
                <a:gd name="connsiteY25" fmla="*/ 1529 h 8966308"/>
                <a:gd name="connsiteX26" fmla="*/ 582920 w 4630845"/>
                <a:gd name="connsiteY26" fmla="*/ 161730 h 8966308"/>
                <a:gd name="connsiteX27" fmla="*/ 1607281 w 4630845"/>
                <a:gd name="connsiteY27" fmla="*/ 2038135 h 8966308"/>
                <a:gd name="connsiteX28" fmla="*/ 3023563 w 4630845"/>
                <a:gd name="connsiteY28" fmla="*/ 2038135 h 8966308"/>
                <a:gd name="connsiteX29" fmla="*/ 4047924 w 4630845"/>
                <a:gd name="connsiteY29" fmla="*/ 161729 h 8966308"/>
                <a:gd name="connsiteX30" fmla="*/ 4351375 w 4630845"/>
                <a:gd name="connsiteY30" fmla="*/ 1529 h 896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630845" h="8966308">
                  <a:moveTo>
                    <a:pt x="3642393" y="5218502"/>
                  </a:moveTo>
                  <a:lnTo>
                    <a:pt x="3655990" y="5218502"/>
                  </a:lnTo>
                  <a:lnTo>
                    <a:pt x="3649191" y="5219875"/>
                  </a:lnTo>
                  <a:close/>
                  <a:moveTo>
                    <a:pt x="2337179" y="398852"/>
                  </a:moveTo>
                  <a:cubicBezTo>
                    <a:pt x="2743951" y="398852"/>
                    <a:pt x="3073703" y="728605"/>
                    <a:pt x="3073703" y="1135376"/>
                  </a:cubicBezTo>
                  <a:cubicBezTo>
                    <a:pt x="3073703" y="1542147"/>
                    <a:pt x="2743951" y="1871900"/>
                    <a:pt x="2337179" y="1871900"/>
                  </a:cubicBezTo>
                  <a:cubicBezTo>
                    <a:pt x="1930408" y="1871900"/>
                    <a:pt x="1600655" y="1542147"/>
                    <a:pt x="1600655" y="1135376"/>
                  </a:cubicBezTo>
                  <a:cubicBezTo>
                    <a:pt x="1600655" y="728605"/>
                    <a:pt x="1930408" y="398852"/>
                    <a:pt x="2337179" y="398852"/>
                  </a:cubicBezTo>
                  <a:close/>
                  <a:moveTo>
                    <a:pt x="4351375" y="1529"/>
                  </a:moveTo>
                  <a:cubicBezTo>
                    <a:pt x="4391498" y="5536"/>
                    <a:pt x="4431497" y="17477"/>
                    <a:pt x="4469115" y="38013"/>
                  </a:cubicBezTo>
                  <a:cubicBezTo>
                    <a:pt x="4619587" y="120158"/>
                    <a:pt x="4674977" y="308732"/>
                    <a:pt x="4592832" y="459204"/>
                  </a:cubicBezTo>
                  <a:lnTo>
                    <a:pt x="3226740" y="2961583"/>
                  </a:lnTo>
                  <a:lnTo>
                    <a:pt x="3225794" y="8573276"/>
                  </a:lnTo>
                  <a:cubicBezTo>
                    <a:pt x="3225794" y="8790341"/>
                    <a:pt x="3049827" y="8966308"/>
                    <a:pt x="2832761" y="8966308"/>
                  </a:cubicBezTo>
                  <a:cubicBezTo>
                    <a:pt x="2615696" y="8966308"/>
                    <a:pt x="2439728" y="8790341"/>
                    <a:pt x="2439728" y="8573276"/>
                  </a:cubicBezTo>
                  <a:lnTo>
                    <a:pt x="2439728" y="5432025"/>
                  </a:lnTo>
                  <a:lnTo>
                    <a:pt x="2203911" y="5432025"/>
                  </a:lnTo>
                  <a:lnTo>
                    <a:pt x="2203911" y="8573273"/>
                  </a:lnTo>
                  <a:cubicBezTo>
                    <a:pt x="2203911" y="8790339"/>
                    <a:pt x="2027943" y="8966306"/>
                    <a:pt x="1810878" y="8966306"/>
                  </a:cubicBezTo>
                  <a:cubicBezTo>
                    <a:pt x="1593812" y="8966306"/>
                    <a:pt x="1417845" y="8790339"/>
                    <a:pt x="1417845" y="8573273"/>
                  </a:cubicBezTo>
                  <a:cubicBezTo>
                    <a:pt x="1425222" y="7700108"/>
                    <a:pt x="1434775" y="5148354"/>
                    <a:pt x="1435023" y="3411292"/>
                  </a:cubicBezTo>
                  <a:lnTo>
                    <a:pt x="1434887" y="3004413"/>
                  </a:lnTo>
                  <a:lnTo>
                    <a:pt x="1429185" y="3007526"/>
                  </a:lnTo>
                  <a:lnTo>
                    <a:pt x="38013" y="459204"/>
                  </a:lnTo>
                  <a:cubicBezTo>
                    <a:pt x="-44132" y="308732"/>
                    <a:pt x="11257" y="120158"/>
                    <a:pt x="161729" y="38013"/>
                  </a:cubicBezTo>
                  <a:cubicBezTo>
                    <a:pt x="199347" y="17477"/>
                    <a:pt x="239347" y="5536"/>
                    <a:pt x="279469" y="1529"/>
                  </a:cubicBezTo>
                  <a:cubicBezTo>
                    <a:pt x="399836" y="-10495"/>
                    <a:pt x="521311" y="48876"/>
                    <a:pt x="582920" y="161730"/>
                  </a:cubicBezTo>
                  <a:lnTo>
                    <a:pt x="1607281" y="2038135"/>
                  </a:lnTo>
                  <a:lnTo>
                    <a:pt x="3023563" y="2038135"/>
                  </a:lnTo>
                  <a:lnTo>
                    <a:pt x="4047924" y="161729"/>
                  </a:lnTo>
                  <a:cubicBezTo>
                    <a:pt x="4109533" y="48876"/>
                    <a:pt x="4231008" y="-10495"/>
                    <a:pt x="4351375" y="15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6D9DF45-B2C6-449A-A92B-154B20064610}"/>
              </a:ext>
            </a:extLst>
          </p:cNvPr>
          <p:cNvSpPr txBox="1"/>
          <p:nvPr/>
        </p:nvSpPr>
        <p:spPr>
          <a:xfrm>
            <a:off x="4136347" y="1732096"/>
            <a:ext cx="7063408" cy="4478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marR="0" lvl="0" indent="-225425" algn="l" defTabSz="91428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Модульная конструкция.</a:t>
            </a:r>
          </a:p>
          <a:p>
            <a:pPr marL="225425" marR="0" lvl="0" indent="-225425" algn="l" defTabSz="91428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Поддержка технологии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Wi-Fi</a:t>
            </a:r>
            <a:r>
              <a:rPr kumimoji="0" lang="es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. </a:t>
            </a:r>
          </a:p>
          <a:p>
            <a:pPr marL="225425" marR="0" lvl="0" indent="-225425" algn="l" defTabSz="91428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Поддержка технологии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GPRS (TCP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/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IP)</a:t>
            </a:r>
            <a:r>
              <a:rPr kumimoji="0" lang="es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.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marL="225425" marR="0" lvl="0" indent="-225425" algn="l" defTabSz="91428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Расширенное количество внешних интерфейсов передачи данных (до 3-х для МТЭК-02).</a:t>
            </a:r>
            <a:endParaRPr kumimoji="0" lang="es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marL="225425" marR="0" lvl="0" indent="-225425" algn="l" defTabSz="91428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Считывание архива за меньшее время</a:t>
            </a:r>
            <a:r>
              <a:rPr kumimoji="0" lang="es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. </a:t>
            </a:r>
          </a:p>
          <a:p>
            <a:pPr marL="225425" marR="0" lvl="0" indent="-225425" algn="l" defTabSz="91428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Полная совместимость с корректорами производства ООО «ЭЛЬСТЕР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Газэлектроника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»</a:t>
            </a:r>
            <a:r>
              <a:rPr kumimoji="0" lang="es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marL="225425" marR="0" lvl="0" indent="-225425" algn="l" defTabSz="91428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Удобство подключения кабелей за счёт разборных клеммных колодок и увеличенного шага контактов.</a:t>
            </a:r>
          </a:p>
          <a:p>
            <a:pPr marL="225425" marR="0" lvl="0" indent="-225425" algn="l" defTabSz="91428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Обновление ПО без дополнительного оборудования (не требуются специальный программатор)</a:t>
            </a:r>
            <a:endParaRPr kumimoji="0" lang="es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0141DB-D11E-42FD-AC67-81040DCC91A8}"/>
              </a:ext>
            </a:extLst>
          </p:cNvPr>
          <p:cNvSpPr/>
          <p:nvPr/>
        </p:nvSpPr>
        <p:spPr>
          <a:xfrm>
            <a:off x="238539" y="6480164"/>
            <a:ext cx="10230678" cy="237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8516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iBD_zRtehxq3.nt2gDA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1ZsHZybwBHB3NFGab2x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ATsvZagsqOEq_nR6Pj8W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ATsvZagsqOEq_nR6Pj8W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nLk4GKOP9sp5oC.qa7h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i0RIqnIpWd6O6m024ge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83vKPsfg2x2WCeucD36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E5zQajOvoTWXTllZwrsg"/>
</p:tagLst>
</file>

<file path=ppt/theme/theme1.xml><?xml version="1.0" encoding="utf-8"?>
<a:theme xmlns:a="http://schemas.openxmlformats.org/drawingml/2006/main" name="Honeywell 2019">
  <a:themeElements>
    <a:clrScheme name="Honeywell 2019">
      <a:dk1>
        <a:sysClr val="windowText" lastClr="000000"/>
      </a:dk1>
      <a:lt1>
        <a:sysClr val="window" lastClr="FFFFFF"/>
      </a:lt1>
      <a:dk2>
        <a:srgbClr val="404040"/>
      </a:dk2>
      <a:lt2>
        <a:srgbClr val="E0E0E0"/>
      </a:lt2>
      <a:accent1>
        <a:srgbClr val="DC202E"/>
      </a:accent1>
      <a:accent2>
        <a:srgbClr val="404040"/>
      </a:accent2>
      <a:accent3>
        <a:srgbClr val="707070"/>
      </a:accent3>
      <a:accent4>
        <a:srgbClr val="A0A0A0"/>
      </a:accent4>
      <a:accent5>
        <a:srgbClr val="C0C0C0"/>
      </a:accent5>
      <a:accent6>
        <a:srgbClr val="E0E0E0"/>
      </a:accent6>
      <a:hlink>
        <a:srgbClr val="000000"/>
      </a:hlink>
      <a:folHlink>
        <a:srgbClr val="000000"/>
      </a:folHlink>
    </a:clrScheme>
    <a:fontScheme name="Honeywel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oneywell PPT Template 16x9_2019 pptx (1)" id="{C13D7188-A151-414D-8989-4BEEEFF1DC5C}" vid="{71BD2F07-B865-488E-B5DA-A4FB8B5D2041}"/>
    </a:ext>
  </a:extLst>
</a:theme>
</file>

<file path=ppt/theme/theme2.xml><?xml version="1.0" encoding="utf-8"?>
<a:theme xmlns:a="http://schemas.openxmlformats.org/drawingml/2006/main" name="Office Theme">
  <a:themeElements>
    <a:clrScheme name="Honeywell">
      <a:dk1>
        <a:sysClr val="windowText" lastClr="000000"/>
      </a:dk1>
      <a:lt1>
        <a:sysClr val="window" lastClr="FFFFFF"/>
      </a:lt1>
      <a:dk2>
        <a:srgbClr val="404040"/>
      </a:dk2>
      <a:lt2>
        <a:srgbClr val="E0E0E0"/>
      </a:lt2>
      <a:accent1>
        <a:srgbClr val="DC202E"/>
      </a:accent1>
      <a:accent2>
        <a:srgbClr val="404040"/>
      </a:accent2>
      <a:accent3>
        <a:srgbClr val="707070"/>
      </a:accent3>
      <a:accent4>
        <a:srgbClr val="A0A0A0"/>
      </a:accent4>
      <a:accent5>
        <a:srgbClr val="C0C0C0"/>
      </a:accent5>
      <a:accent6>
        <a:srgbClr val="E0E0E0"/>
      </a:accent6>
      <a:hlink>
        <a:srgbClr val="000000"/>
      </a:hlink>
      <a:folHlink>
        <a:srgbClr val="000000"/>
      </a:folHlink>
    </a:clrScheme>
    <a:fontScheme name="Honeywel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oneywell">
      <a:dk1>
        <a:sysClr val="windowText" lastClr="000000"/>
      </a:dk1>
      <a:lt1>
        <a:sysClr val="window" lastClr="FFFFFF"/>
      </a:lt1>
      <a:dk2>
        <a:srgbClr val="404040"/>
      </a:dk2>
      <a:lt2>
        <a:srgbClr val="E0E0E0"/>
      </a:lt2>
      <a:accent1>
        <a:srgbClr val="DC202E"/>
      </a:accent1>
      <a:accent2>
        <a:srgbClr val="404040"/>
      </a:accent2>
      <a:accent3>
        <a:srgbClr val="707070"/>
      </a:accent3>
      <a:accent4>
        <a:srgbClr val="A0A0A0"/>
      </a:accent4>
      <a:accent5>
        <a:srgbClr val="C0C0C0"/>
      </a:accent5>
      <a:accent6>
        <a:srgbClr val="E0E0E0"/>
      </a:accent6>
      <a:hlink>
        <a:srgbClr val="000000"/>
      </a:hlink>
      <a:folHlink>
        <a:srgbClr val="000000"/>
      </a:folHlink>
    </a:clrScheme>
    <a:fontScheme name="Honeywel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llppt-Diagram-Theme-Color-01">
    <a:dk1>
      <a:srgbClr val="000000"/>
    </a:dk1>
    <a:lt1>
      <a:sysClr val="window" lastClr="FFFFFF"/>
    </a:lt1>
    <a:dk2>
      <a:srgbClr val="1F497D"/>
    </a:dk2>
    <a:lt2>
      <a:srgbClr val="EEECE1"/>
    </a:lt2>
    <a:accent1>
      <a:srgbClr val="0680C3"/>
    </a:accent1>
    <a:accent2>
      <a:srgbClr val="07A398"/>
    </a:accent2>
    <a:accent3>
      <a:srgbClr val="90C221"/>
    </a:accent3>
    <a:accent4>
      <a:srgbClr val="FBA200"/>
    </a:accent4>
    <a:accent5>
      <a:srgbClr val="E62601"/>
    </a:accent5>
    <a:accent6>
      <a:srgbClr val="57687C"/>
    </a:accent6>
    <a:hlink>
      <a:srgbClr val="FFFFFF"/>
    </a:hlink>
    <a:folHlink>
      <a:srgbClr val="FFFFFF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EC6FAA45FE3A4C9647D3D6D95BEB65" ma:contentTypeVersion="0" ma:contentTypeDescription="Create a new document." ma:contentTypeScope="" ma:versionID="f50dd918f371a90a098e94b9cdae42f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67f23df59c4ed7f2a14ea40fa96768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A96D48-C214-4F88-BF4C-52E319A5EF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8308AD-929C-4AF1-934C-AD13F105D72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7F10D1F-4415-4CA6-B11C-020A510DEA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3217</TotalTime>
  <Words>1098</Words>
  <Application>Microsoft Office PowerPoint</Application>
  <PresentationFormat>Widescreen</PresentationFormat>
  <Paragraphs>216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Calibri</vt:lpstr>
      <vt:lpstr>VAG Rounded Std Thin</vt:lpstr>
      <vt:lpstr>Verdana</vt:lpstr>
      <vt:lpstr>Wingdings</vt:lpstr>
      <vt:lpstr>Honeywell 2019</vt:lpstr>
      <vt:lpstr>think-cell Slide</vt:lpstr>
      <vt:lpstr>Модули телеметрии «мтэк», программное обеспечение «СОДЭК». Новые возможности</vt:lpstr>
      <vt:lpstr>Модули телеметрии мтэк. Назначение</vt:lpstr>
      <vt:lpstr>МТЭК. основные характеристики</vt:lpstr>
      <vt:lpstr>Модули расширения</vt:lpstr>
      <vt:lpstr>Программа «параметризация мтэк»</vt:lpstr>
      <vt:lpstr>Модем 3g. Режимы передачи данных</vt:lpstr>
      <vt:lpstr>настройка Передачи данных по ftp</vt:lpstr>
      <vt:lpstr>Сравнение времени передачи данных</vt:lpstr>
      <vt:lpstr>Основные преимущества</vt:lpstr>
      <vt:lpstr>Обновление МТЭК в эксплуатации</vt:lpstr>
      <vt:lpstr>Мтэк. этапы развития</vt:lpstr>
      <vt:lpstr>содэк 8.2. редакции</vt:lpstr>
      <vt:lpstr>СОДЭК 8.2. редакции Стандарт+ и Экстра</vt:lpstr>
      <vt:lpstr>СОДЭК 8.2</vt:lpstr>
      <vt:lpstr>Система Сбора данных</vt:lpstr>
      <vt:lpstr>Содэк 8.2. поддержка приборов учёта</vt:lpstr>
      <vt:lpstr>Спасибо за внимание</vt:lpstr>
    </vt:vector>
  </TitlesOfParts>
  <Company>Interpublic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Honeywell  PowerPoint template 2019</dc:title>
  <dc:creator>Akif.Ahmad@Honeywell.com</dc:creator>
  <cp:lastModifiedBy>Gusev, Dmitrii</cp:lastModifiedBy>
  <cp:revision>270</cp:revision>
  <dcterms:created xsi:type="dcterms:W3CDTF">2019-07-18T16:20:17Z</dcterms:created>
  <dcterms:modified xsi:type="dcterms:W3CDTF">2021-06-15T10:33:11Z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0x010100B5EC6FAA45FE3A4C9647D3D6D95BEB65</vt:lpwstr>
  </property>
  <property fmtid="{D5CDD505-2E9C-101B-9397-08002B2CF9AE}" pid="3" name="MSIP_Label_d546e5e1-5d42-4630-bacd-c69bfdcbd5e8_Enabled">
    <vt:lpwstr>true</vt:lpwstr>
  </property>
  <property fmtid="{D5CDD505-2E9C-101B-9397-08002B2CF9AE}" pid="4" name="MSIP_Label_d546e5e1-5d42-4630-bacd-c69bfdcbd5e8_SetDate">
    <vt:lpwstr>2021-06-15T10:33:11Z</vt:lpwstr>
  </property>
  <property fmtid="{D5CDD505-2E9C-101B-9397-08002B2CF9AE}" pid="5" name="MSIP_Label_d546e5e1-5d42-4630-bacd-c69bfdcbd5e8_Method">
    <vt:lpwstr>Standard</vt:lpwstr>
  </property>
  <property fmtid="{D5CDD505-2E9C-101B-9397-08002B2CF9AE}" pid="6" name="MSIP_Label_d546e5e1-5d42-4630-bacd-c69bfdcbd5e8_Name">
    <vt:lpwstr>d546e5e1-5d42-4630-bacd-c69bfdcbd5e8</vt:lpwstr>
  </property>
  <property fmtid="{D5CDD505-2E9C-101B-9397-08002B2CF9AE}" pid="7" name="MSIP_Label_d546e5e1-5d42-4630-bacd-c69bfdcbd5e8_SiteId">
    <vt:lpwstr>96ece526-9c7d-48b0-8daf-8b93c90a5d18</vt:lpwstr>
  </property>
  <property fmtid="{D5CDD505-2E9C-101B-9397-08002B2CF9AE}" pid="8" name="MSIP_Label_d546e5e1-5d42-4630-bacd-c69bfdcbd5e8_ActionId">
    <vt:lpwstr>2a60af53-8ee2-489f-9b87-3bbadef88421</vt:lpwstr>
  </property>
  <property fmtid="{D5CDD505-2E9C-101B-9397-08002B2CF9AE}" pid="9" name="MSIP_Label_d546e5e1-5d42-4630-bacd-c69bfdcbd5e8_ContentBits">
    <vt:lpwstr>0</vt:lpwstr>
  </property>
  <property fmtid="{D5CDD505-2E9C-101B-9397-08002B2CF9AE}" pid="10" name="SmartTag">
    <vt:lpwstr>4</vt:lpwstr>
  </property>
</Properties>
</file>