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727" r:id="rId1"/>
    <p:sldMasterId id="2147483779" r:id="rId2"/>
    <p:sldMasterId id="2147483782" r:id="rId3"/>
    <p:sldMasterId id="2147483785" r:id="rId4"/>
    <p:sldMasterId id="2147483764" r:id="rId5"/>
    <p:sldMasterId id="2147483770" r:id="rId6"/>
    <p:sldMasterId id="2147483790" r:id="rId7"/>
  </p:sldMasterIdLst>
  <p:notesMasterIdLst>
    <p:notesMasterId r:id="rId23"/>
  </p:notesMasterIdLst>
  <p:handoutMasterIdLst>
    <p:handoutMasterId r:id="rId24"/>
  </p:handoutMasterIdLst>
  <p:sldIdLst>
    <p:sldId id="549" r:id="rId8"/>
    <p:sldId id="340" r:id="rId9"/>
    <p:sldId id="330" r:id="rId10"/>
    <p:sldId id="366" r:id="rId11"/>
    <p:sldId id="363" r:id="rId12"/>
    <p:sldId id="328" r:id="rId13"/>
    <p:sldId id="316" r:id="rId14"/>
    <p:sldId id="341" r:id="rId15"/>
    <p:sldId id="541" r:id="rId16"/>
    <p:sldId id="546" r:id="rId17"/>
    <p:sldId id="547" r:id="rId18"/>
    <p:sldId id="526" r:id="rId19"/>
    <p:sldId id="548" r:id="rId20"/>
    <p:sldId id="540" r:id="rId21"/>
    <p:sldId id="550" r:id="rId22"/>
  </p:sldIdLst>
  <p:sldSz cx="9144000" cy="5715000" type="screen16x10"/>
  <p:notesSz cx="6797675" cy="9926638"/>
  <p:embeddedFontLst>
    <p:embeddedFont>
      <p:font typeface="Segoe UI" panose="020B0502040204020203" pitchFamily="34" charset="0"/>
      <p:regular r:id="rId25"/>
      <p:bold r:id="rId26"/>
      <p:italic r:id="rId27"/>
      <p:boldItalic r:id="rId28"/>
    </p:embeddedFont>
    <p:embeddedFont>
      <p:font typeface="Comfortaa" panose="020B060402020202020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missioner Medium" charset="0"/>
      <p:regular r:id="rId35"/>
    </p:embeddedFont>
    <p:embeddedFont>
      <p:font typeface="Arial Narrow" panose="020B0606020202030204" pitchFamily="34" charset="0"/>
      <p:regular r:id="rId36"/>
      <p:bold r:id="rId37"/>
      <p:italic r:id="rId38"/>
      <p:boldItalic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145" userDrawn="1">
          <p15:clr>
            <a:srgbClr val="A4A3A4"/>
          </p15:clr>
        </p15:guide>
        <p15:guide id="4" pos="5628" userDrawn="1">
          <p15:clr>
            <a:srgbClr val="A4A3A4"/>
          </p15:clr>
        </p15:guide>
        <p15:guide id="7" pos="5057" userDrawn="1">
          <p15:clr>
            <a:srgbClr val="A4A3A4"/>
          </p15:clr>
        </p15:guide>
        <p15:guide id="8" orient="horz" pos="671" userDrawn="1">
          <p15:clr>
            <a:srgbClr val="A4A3A4"/>
          </p15:clr>
        </p15:guide>
        <p15:guide id="10" orient="horz" pos="427" userDrawn="1">
          <p15:clr>
            <a:srgbClr val="A4A3A4"/>
          </p15:clr>
        </p15:guide>
        <p15:guide id="12" orient="horz" pos="3201" userDrawn="1">
          <p15:clr>
            <a:srgbClr val="A4A3A4"/>
          </p15:clr>
        </p15:guide>
        <p15:guide id="13" orient="horz" pos="1940" userDrawn="1">
          <p15:clr>
            <a:srgbClr val="A4A3A4"/>
          </p15:clr>
        </p15:guide>
        <p15:guide id="15" pos="1878" userDrawn="1">
          <p15:clr>
            <a:srgbClr val="A4A3A4"/>
          </p15:clr>
        </p15:guide>
        <p15:guide id="16" pos="2015" userDrawn="1">
          <p15:clr>
            <a:srgbClr val="A4A3A4"/>
          </p15:clr>
        </p15:guide>
        <p15:guide id="17" userDrawn="1">
          <p15:clr>
            <a:srgbClr val="A4A3A4"/>
          </p15:clr>
        </p15:guide>
        <p15:guide id="18" pos="3751" userDrawn="1">
          <p15:clr>
            <a:srgbClr val="A4A3A4"/>
          </p15:clr>
        </p15:guide>
        <p15:guide id="19" pos="3891" userDrawn="1">
          <p15:clr>
            <a:srgbClr val="A4A3A4"/>
          </p15:clr>
        </p15:guide>
        <p15:guide id="20" pos="1073" userDrawn="1">
          <p15:clr>
            <a:srgbClr val="A4A3A4"/>
          </p15:clr>
        </p15:guide>
        <p15:guide id="21" orient="horz" pos="349" userDrawn="1">
          <p15:clr>
            <a:srgbClr val="A4A3A4"/>
          </p15:clr>
        </p15:guide>
        <p15:guide id="22" orient="horz" pos="3221" userDrawn="1">
          <p15:clr>
            <a:srgbClr val="A4A3A4"/>
          </p15:clr>
        </p15:guide>
        <p15:guide id="23" orient="horz" pos="1566" userDrawn="1">
          <p15:clr>
            <a:srgbClr val="A4A3A4"/>
          </p15:clr>
        </p15:guide>
        <p15:guide id="24" orient="horz" pos="686" userDrawn="1">
          <p15:clr>
            <a:srgbClr val="A4A3A4"/>
          </p15:clr>
        </p15:guide>
        <p15:guide id="25" orient="horz" pos="478" userDrawn="1">
          <p15:clr>
            <a:srgbClr val="A4A3A4"/>
          </p15:clr>
        </p15:guide>
        <p15:guide id="26" orient="horz" pos="1451" userDrawn="1">
          <p15:clr>
            <a:srgbClr val="A4A3A4"/>
          </p15:clr>
        </p15:guide>
        <p15:guide id="27" orient="horz" pos="2332" userDrawn="1">
          <p15:clr>
            <a:srgbClr val="A4A3A4"/>
          </p15:clr>
        </p15:guide>
        <p15:guide id="28" orient="horz" pos="2450" userDrawn="1">
          <p15:clr>
            <a:srgbClr val="A4A3A4"/>
          </p15:clr>
        </p15:guide>
        <p15:guide id="29" pos="107" userDrawn="1">
          <p15:clr>
            <a:srgbClr val="A4A3A4"/>
          </p15:clr>
        </p15:guide>
        <p15:guide id="30" pos="5656" userDrawn="1">
          <p15:clr>
            <a:srgbClr val="A4A3A4"/>
          </p15:clr>
        </p15:guide>
        <p15:guide id="31" pos="1888" userDrawn="1">
          <p15:clr>
            <a:srgbClr val="A4A3A4"/>
          </p15:clr>
        </p15:guide>
        <p15:guide id="32" pos="1991" userDrawn="1">
          <p15:clr>
            <a:srgbClr val="A4A3A4"/>
          </p15:clr>
        </p15:guide>
        <p15:guide id="33" pos="3775" userDrawn="1">
          <p15:clr>
            <a:srgbClr val="A4A3A4"/>
          </p15:clr>
        </p15:guide>
        <p15:guide id="34" pos="3879" userDrawn="1">
          <p15:clr>
            <a:srgbClr val="A4A3A4"/>
          </p15:clr>
        </p15:guide>
        <p15:guide id="35" pos="10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амитова Вероника Сергеевна" initials="ХВС" lastIdx="50" clrIdx="0">
    <p:extLst>
      <p:ext uri="{19B8F6BF-5375-455C-9EA6-DF929625EA0E}">
        <p15:presenceInfo xmlns:p15="http://schemas.microsoft.com/office/powerpoint/2012/main" userId="S-1-5-21-1482413943-3601787538-3953516872-13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698"/>
    <a:srgbClr val="003366"/>
    <a:srgbClr val="004082"/>
    <a:srgbClr val="005DA1"/>
    <a:srgbClr val="0079BC"/>
    <a:srgbClr val="0079BA"/>
    <a:srgbClr val="007ABC"/>
    <a:srgbClr val="0085CF"/>
    <a:srgbClr val="0061B2"/>
    <a:srgbClr val="009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30" autoAdjust="0"/>
    <p:restoredTop sz="93582" autoAdjust="0"/>
  </p:normalViewPr>
  <p:slideViewPr>
    <p:cSldViewPr snapToGrid="0" showGuides="1">
      <p:cViewPr varScale="1">
        <p:scale>
          <a:sx n="116" d="100"/>
          <a:sy n="116" d="100"/>
        </p:scale>
        <p:origin x="264" y="96"/>
      </p:cViewPr>
      <p:guideLst>
        <p:guide pos="145"/>
        <p:guide pos="5628"/>
        <p:guide pos="5057"/>
        <p:guide orient="horz" pos="671"/>
        <p:guide orient="horz" pos="427"/>
        <p:guide orient="horz" pos="3201"/>
        <p:guide orient="horz" pos="1940"/>
        <p:guide pos="1878"/>
        <p:guide pos="2015"/>
        <p:guide/>
        <p:guide pos="3751"/>
        <p:guide pos="3891"/>
        <p:guide pos="1073"/>
        <p:guide orient="horz" pos="349"/>
        <p:guide orient="horz" pos="3221"/>
        <p:guide orient="horz" pos="1566"/>
        <p:guide orient="horz" pos="686"/>
        <p:guide orient="horz" pos="478"/>
        <p:guide orient="horz" pos="1451"/>
        <p:guide orient="horz" pos="2332"/>
        <p:guide orient="horz" pos="2450"/>
        <p:guide pos="107"/>
        <p:guide pos="5656"/>
        <p:guide pos="1888"/>
        <p:guide pos="1991"/>
        <p:guide pos="3775"/>
        <p:guide pos="3879"/>
        <p:guide pos="10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-3630" y="-102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6T14:30:17.975" idx="33">
    <p:pos x="3262" y="3417"/>
    <p:text>см. комментарий на слайде 1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6T14:33:37.526" idx="38">
    <p:pos x="2205" y="815"/>
    <p:text>Необходимо использовать шрифт Arial Narrow</p:text>
    <p:extLst>
      <p:ext uri="{C676402C-5697-4E1C-873F-D02D1690AC5C}">
        <p15:threadingInfo xmlns:p15="http://schemas.microsoft.com/office/powerpoint/2012/main" timeZoneBias="-180"/>
      </p:ext>
    </p:extLst>
  </p:cm>
  <p:cm authorId="1" dt="2022-08-26T14:34:21.633" idx="39">
    <p:pos x="2856" y="3417"/>
    <p:text>см. комментарий на слайде 1.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6T14:40:17.931" idx="45">
    <p:pos x="1462" y="87"/>
    <p:text>Заключительный слайд также регламентирован ТКФС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EB4071-1458-42D7-8CF3-36D17E212093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>
        <a:scene3d>
          <a:camera prst="orthographicFront"/>
          <a:lightRig rig="harsh" dir="t"/>
        </a:scene3d>
      </dgm:spPr>
      <dgm:t>
        <a:bodyPr/>
        <a:lstStyle/>
        <a:p>
          <a:endParaRPr lang="ru-RU"/>
        </a:p>
      </dgm:t>
    </dgm:pt>
    <dgm:pt modelId="{4F9D48B2-DCF0-4405-9FB9-050C6B722F50}" type="pres">
      <dgm:prSet presAssocID="{0EEB4071-1458-42D7-8CF3-36D17E21209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3F99C3-19AC-4FBF-B0D1-F021858DD138}" type="pres">
      <dgm:prSet presAssocID="{0EEB4071-1458-42D7-8CF3-36D17E212093}" presName="radial" presStyleCnt="0">
        <dgm:presLayoutVars>
          <dgm:animLvl val="ctr"/>
        </dgm:presLayoutVars>
      </dgm:prSet>
      <dgm:spPr>
        <a:sp3d>
          <a:bevelT/>
          <a:bevelB w="152400" h="50800" prst="softRound"/>
        </a:sp3d>
      </dgm:spPr>
    </dgm:pt>
  </dgm:ptLst>
  <dgm:cxnLst>
    <dgm:cxn modelId="{456E9182-9CFF-40E0-B51A-ED08DC0E394B}" type="presOf" srcId="{0EEB4071-1458-42D7-8CF3-36D17E212093}" destId="{4F9D48B2-DCF0-4405-9FB9-050C6B722F50}" srcOrd="0" destOrd="0" presId="urn:microsoft.com/office/officeart/2005/8/layout/radial3"/>
    <dgm:cxn modelId="{06B09DA5-9729-4E72-A53A-012699EC9060}" type="presParOf" srcId="{4F9D48B2-DCF0-4405-9FB9-050C6B722F50}" destId="{8F3F99C3-19AC-4FBF-B0D1-F021858DD138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B4071-1458-42D7-8CF3-36D17E212093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>
        <a:scene3d>
          <a:camera prst="orthographicFront"/>
          <a:lightRig rig="harsh" dir="t"/>
        </a:scene3d>
      </dgm:spPr>
      <dgm:t>
        <a:bodyPr/>
        <a:lstStyle/>
        <a:p>
          <a:endParaRPr lang="ru-RU"/>
        </a:p>
      </dgm:t>
    </dgm:pt>
    <dgm:pt modelId="{4F9D48B2-DCF0-4405-9FB9-050C6B722F50}" type="pres">
      <dgm:prSet presAssocID="{0EEB4071-1458-42D7-8CF3-36D17E21209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3F99C3-19AC-4FBF-B0D1-F021858DD138}" type="pres">
      <dgm:prSet presAssocID="{0EEB4071-1458-42D7-8CF3-36D17E212093}" presName="radial" presStyleCnt="0">
        <dgm:presLayoutVars>
          <dgm:animLvl val="ctr"/>
        </dgm:presLayoutVars>
      </dgm:prSet>
      <dgm:spPr>
        <a:sp3d>
          <a:bevelT/>
          <a:bevelB w="152400" h="50800" prst="softRound"/>
        </a:sp3d>
      </dgm:spPr>
    </dgm:pt>
  </dgm:ptLst>
  <dgm:cxnLst>
    <dgm:cxn modelId="{456E9182-9CFF-40E0-B51A-ED08DC0E394B}" type="presOf" srcId="{0EEB4071-1458-42D7-8CF3-36D17E212093}" destId="{4F9D48B2-DCF0-4405-9FB9-050C6B722F50}" srcOrd="0" destOrd="0" presId="urn:microsoft.com/office/officeart/2005/8/layout/radial3"/>
    <dgm:cxn modelId="{06B09DA5-9729-4E72-A53A-012699EC9060}" type="presParOf" srcId="{4F9D48B2-DCF0-4405-9FB9-050C6B722F50}" destId="{8F3F99C3-19AC-4FBF-B0D1-F021858DD138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E431C-8C36-4D7E-B9EF-A81810C5439C}" type="datetimeFigureOut">
              <a:rPr lang="ru-RU" smtClean="0"/>
              <a:pPr/>
              <a:t>26.08.2022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F8D38-B759-4F71-8C75-97855087A8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6269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0C1DF-F1E7-4F55-A84B-C146222D7CE7}" type="datetimeFigureOut">
              <a:rPr lang="ru-RU" smtClean="0"/>
              <a:pPr/>
              <a:t>26.08.2022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185DB-A00E-4AF3-B661-15E02588102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8438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19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702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85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6921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475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</a:pPr>
            <a:endParaRPr lang="ru-RU" alt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1965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90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99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365531"/>
            <a:ext cx="7321550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153989" y="1016000"/>
            <a:ext cx="8816975" cy="4106333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1012121"/>
            <a:ext cx="8828087" cy="129151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6" name="Содержимое 7"/>
          <p:cNvSpPr>
            <a:spLocks noGrp="1"/>
          </p:cNvSpPr>
          <p:nvPr>
            <p:ph sz="quarter" idx="17"/>
          </p:nvPr>
        </p:nvSpPr>
        <p:spPr>
          <a:xfrm>
            <a:off x="1549667" y="2417010"/>
            <a:ext cx="7429100" cy="2691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2" y="1012121"/>
            <a:ext cx="2664000" cy="410139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1016000"/>
            <a:ext cx="5823502" cy="4106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3"/>
          </p:nvPr>
        </p:nvSpPr>
        <p:spPr>
          <a:xfrm>
            <a:off x="152401" y="1014218"/>
            <a:ext cx="2687053" cy="4106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2"/>
          </p:nvPr>
        </p:nvSpPr>
        <p:spPr>
          <a:xfrm>
            <a:off x="153989" y="1016000"/>
            <a:ext cx="8816975" cy="4106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1" y="1012435"/>
            <a:ext cx="2841057" cy="410633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54" y="1012435"/>
            <a:ext cx="2841057" cy="4106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1012435"/>
            <a:ext cx="2841057" cy="4106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6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1016000"/>
            <a:ext cx="5823502" cy="4106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152401" y="1014218"/>
            <a:ext cx="2841057" cy="4106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1012121"/>
            <a:ext cx="8828087" cy="129151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6" name="Содержимое 7"/>
          <p:cNvSpPr>
            <a:spLocks noGrp="1"/>
          </p:cNvSpPr>
          <p:nvPr>
            <p:ph sz="quarter" idx="17"/>
          </p:nvPr>
        </p:nvSpPr>
        <p:spPr>
          <a:xfrm>
            <a:off x="154005" y="2417010"/>
            <a:ext cx="8824763" cy="2691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399728"/>
            <a:ext cx="7321550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1600" y="1088321"/>
            <a:ext cx="7321550" cy="4025194"/>
          </a:xfrm>
        </p:spPr>
        <p:txBody>
          <a:bodyPr/>
          <a:lstStyle/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45074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1600" y="1088321"/>
            <a:ext cx="7321550" cy="4025194"/>
          </a:xfrm>
        </p:spPr>
        <p:txBody>
          <a:bodyPr/>
          <a:lstStyle/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365531"/>
            <a:ext cx="7321550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1" y="1012435"/>
            <a:ext cx="2841057" cy="410633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54" y="1012435"/>
            <a:ext cx="2841057" cy="410633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1012435"/>
            <a:ext cx="2841057" cy="410633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2" y="84667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1" y="5411697"/>
            <a:ext cx="7321550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16894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2" y="84667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1" y="5411697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153990" y="1016000"/>
            <a:ext cx="8816975" cy="4106333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7253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2" y="84667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1" y="5365531"/>
            <a:ext cx="7321550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153990" y="1016000"/>
            <a:ext cx="8816975" cy="4106333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48691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1" y="5365531"/>
            <a:ext cx="7321550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2" y="84667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2" y="1012435"/>
            <a:ext cx="2841057" cy="410633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55" y="1012435"/>
            <a:ext cx="2841057" cy="410633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1012435"/>
            <a:ext cx="2841057" cy="410633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1293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2" y="84667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1" y="5365531"/>
            <a:ext cx="7321550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1016000"/>
            <a:ext cx="5823502" cy="410633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3"/>
          </p:nvPr>
        </p:nvSpPr>
        <p:spPr>
          <a:xfrm>
            <a:off x="152402" y="1014218"/>
            <a:ext cx="2841057" cy="410633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4954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5" y="1012122"/>
            <a:ext cx="8828087" cy="129151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2" y="84667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1" y="5365531"/>
            <a:ext cx="7321550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7"/>
          </p:nvPr>
        </p:nvSpPr>
        <p:spPr>
          <a:xfrm>
            <a:off x="154006" y="2417010"/>
            <a:ext cx="8824763" cy="269106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44871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2" y="84667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1" y="5411697"/>
            <a:ext cx="7321550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8372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365531"/>
            <a:ext cx="7321550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1016000"/>
            <a:ext cx="5823502" cy="410633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3"/>
          </p:nvPr>
        </p:nvSpPr>
        <p:spPr>
          <a:xfrm>
            <a:off x="152401" y="1014218"/>
            <a:ext cx="2841057" cy="410633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1012121"/>
            <a:ext cx="8828087" cy="129151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365531"/>
            <a:ext cx="7321550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7"/>
          </p:nvPr>
        </p:nvSpPr>
        <p:spPr>
          <a:xfrm>
            <a:off x="154005" y="2417010"/>
            <a:ext cx="8824763" cy="269106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04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1012121"/>
            <a:ext cx="8828087" cy="129151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1012121"/>
            <a:ext cx="8828087" cy="129151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7" name="Содержимое 7"/>
          <p:cNvSpPr>
            <a:spLocks noGrp="1"/>
          </p:cNvSpPr>
          <p:nvPr>
            <p:ph sz="quarter" idx="17"/>
          </p:nvPr>
        </p:nvSpPr>
        <p:spPr>
          <a:xfrm>
            <a:off x="154005" y="2417010"/>
            <a:ext cx="8824763" cy="2691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5411697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1012121"/>
            <a:ext cx="8828087" cy="129151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" y="5315000"/>
            <a:ext cx="9143999" cy="40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1"/>
            <a:ext cx="9144000" cy="88547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3" y="1"/>
            <a:ext cx="1376361" cy="88547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5315000"/>
            <a:ext cx="1380337" cy="40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5411697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5301772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5302251"/>
            <a:ext cx="0" cy="41275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91646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9076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000" y="120000"/>
            <a:ext cx="1062000" cy="634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1" r:id="rId3"/>
    <p:sldLayoutId id="2147483730" r:id="rId4"/>
    <p:sldLayoutId id="2147483743" r:id="rId5"/>
    <p:sldLayoutId id="2147483797" r:id="rId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" y="2303640"/>
            <a:ext cx="9143999" cy="341136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1"/>
            <a:ext cx="9144000" cy="88547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5315000"/>
            <a:ext cx="1380337" cy="40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5411697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4" y="1012121"/>
            <a:ext cx="8828087" cy="12915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5301772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5302251"/>
            <a:ext cx="0" cy="41275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9076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0" y="1"/>
            <a:ext cx="9144000" cy="88547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auto">
          <a:xfrm>
            <a:off x="3" y="1"/>
            <a:ext cx="1376361" cy="88547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24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91646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000" y="120000"/>
            <a:ext cx="1062000" cy="634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386162" y="2310111"/>
            <a:ext cx="7753075" cy="341136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5315000"/>
            <a:ext cx="1380337" cy="40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5411697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4" y="1012121"/>
            <a:ext cx="8828087" cy="12915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5301772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57150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9076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24" name="Rectangle 8"/>
          <p:cNvSpPr>
            <a:spLocks noChangeArrowheads="1"/>
          </p:cNvSpPr>
          <p:nvPr userDrawn="1"/>
        </p:nvSpPr>
        <p:spPr bwMode="auto">
          <a:xfrm>
            <a:off x="0" y="1"/>
            <a:ext cx="9144000" cy="88547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25" name="Rectangle 7"/>
          <p:cNvSpPr>
            <a:spLocks noChangeArrowheads="1"/>
          </p:cNvSpPr>
          <p:nvPr userDrawn="1"/>
        </p:nvSpPr>
        <p:spPr bwMode="auto">
          <a:xfrm>
            <a:off x="3" y="1"/>
            <a:ext cx="1376361" cy="88547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27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91646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000" y="120000"/>
            <a:ext cx="1062000" cy="634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2997201" y="1"/>
            <a:ext cx="6146799" cy="5715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1301751" y="5307543"/>
            <a:ext cx="7842249" cy="407457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1"/>
            <a:ext cx="9144000" cy="88547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3" y="1"/>
            <a:ext cx="1376361" cy="88547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5315000"/>
            <a:ext cx="1375200" cy="40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5411697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4" y="1012121"/>
            <a:ext cx="2665539" cy="41013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5301772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9076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24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91646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000" y="120000"/>
            <a:ext cx="1062000" cy="634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" y="0"/>
            <a:ext cx="9143999" cy="5715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88547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5315000"/>
            <a:ext cx="1374513" cy="40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4" y="1012120"/>
            <a:ext cx="8828087" cy="4125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5301772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5302251"/>
            <a:ext cx="0" cy="41275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6688" y="5411697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9076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0" y="1"/>
            <a:ext cx="9144000" cy="88547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9" name="Rectangle 7"/>
          <p:cNvSpPr>
            <a:spLocks noChangeArrowheads="1"/>
          </p:cNvSpPr>
          <p:nvPr userDrawn="1"/>
        </p:nvSpPr>
        <p:spPr bwMode="auto">
          <a:xfrm>
            <a:off x="3" y="1"/>
            <a:ext cx="1376361" cy="88547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23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91646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000" y="120000"/>
            <a:ext cx="1062000" cy="634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96" r:id="rId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" y="0"/>
            <a:ext cx="9143999" cy="5715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88547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2" y="5315000"/>
            <a:ext cx="9144001" cy="40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1601" y="1088321"/>
            <a:ext cx="7418013" cy="40251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5301772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9076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13" name="Rectangle 8"/>
          <p:cNvSpPr>
            <a:spLocks noChangeArrowheads="1"/>
          </p:cNvSpPr>
          <p:nvPr userDrawn="1"/>
        </p:nvSpPr>
        <p:spPr bwMode="auto">
          <a:xfrm>
            <a:off x="0" y="1"/>
            <a:ext cx="9144000" cy="88547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auto">
          <a:xfrm>
            <a:off x="3" y="1"/>
            <a:ext cx="1376361" cy="88547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21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91646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4000" y="120000"/>
            <a:ext cx="1062000" cy="634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88" r:id="rId2"/>
    <p:sldLayoutId id="2147483789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b="1" kern="1200" baseline="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2" y="5315000"/>
            <a:ext cx="9143999" cy="40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2"/>
            <a:ext cx="9144000" cy="88547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3" y="2"/>
            <a:ext cx="1376361" cy="88547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1800" dirty="0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5315000"/>
            <a:ext cx="1380337" cy="40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378" rtl="0" eaLnBrk="1" latinLnBrk="0" hangingPunct="1"/>
            <a:endParaRPr lang="ru-RU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9" y="5411699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602" y="84667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5301772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5302252"/>
            <a:ext cx="0" cy="41275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371600" y="1"/>
            <a:ext cx="0" cy="891646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9076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1800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4000" y="120001"/>
            <a:ext cx="1062000" cy="6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</p:sldLayoutIdLst>
  <p:hf sldNum="0" hdr="0" ftr="0" dt="0"/>
  <p:txStyles>
    <p:titleStyle>
      <a:lvl1pPr algn="l" defTabSz="914378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892" algn="l" defTabSz="914378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43" algn="l" defTabSz="914378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594" algn="l" defTabSz="914378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594" algn="l" defTabSz="914378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594" algn="l" defTabSz="914378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.emf"/><Relationship Id="rId7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comments" Target="../comments/comment1.xml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40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2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5" Type="http://schemas.openxmlformats.org/officeDocument/2006/relationships/image" Target="../media/image43.pn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emf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emf"/><Relationship Id="rId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ТАТАРСТАНСКИЙ НЕФТЕГАЗОХИМИЧЕСКИЙ ФОРУМ</a:t>
            </a:r>
            <a:r>
              <a:rPr lang="ru-RU" dirty="0" smtClean="0"/>
              <a:t>. </a:t>
            </a:r>
            <a:r>
              <a:rPr lang="ru-RU" dirty="0" smtClean="0"/>
              <a:t>31</a:t>
            </a:r>
            <a:r>
              <a:rPr lang="ru-RU" dirty="0" smtClean="0"/>
              <a:t> АВГУСТА – 2 СЕНТЯБРЯ </a:t>
            </a:r>
            <a:r>
              <a:rPr lang="ru-RU" dirty="0" smtClean="0"/>
              <a:t>2022 Г.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551601" y="1890272"/>
            <a:ext cx="7592399" cy="3223066"/>
          </a:xfrm>
        </p:spPr>
        <p:txBody>
          <a:bodyPr/>
          <a:lstStyle/>
          <a:p>
            <a:r>
              <a:rPr lang="ru-RU" sz="2000" b="1" dirty="0" smtClean="0">
                <a:cs typeface="Arial" panose="020B0604020202020204" pitchFamily="34" charset="0"/>
              </a:rPr>
              <a:t>«ИУСЦИФРА» — АЛЬТЕРНАТИВА ЗАРУБЕЖНЫМ </a:t>
            </a:r>
            <a:r>
              <a:rPr lang="ru-RU" sz="2000" b="1" dirty="0">
                <a:cs typeface="Arial" panose="020B0604020202020204" pitchFamily="34" charset="0"/>
              </a:rPr>
              <a:t>IT-СЕРВИСАМ </a:t>
            </a:r>
            <a:r>
              <a:rPr lang="ru-RU" sz="2000" b="1" dirty="0"/>
              <a:t>ПО </a:t>
            </a:r>
            <a:r>
              <a:rPr lang="ru-RU" sz="2000" b="1" dirty="0" smtClean="0"/>
              <a:t>РАЗРАБОТКЕ </a:t>
            </a:r>
            <a:r>
              <a:rPr lang="ru-RU" sz="2000" b="1" dirty="0" smtClean="0">
                <a:cs typeface="Arial" panose="020B0604020202020204" pitchFamily="34" charset="0"/>
              </a:rPr>
              <a:t>ПРОГРАММ ДЛЯ РЕШЕНИЯ ТЕХНОЛОГИЧЕСКИХ, ПРОИЗВОДСТВЕННЫХ, ДИСПЕТЧЕРСКИХ И ДРУГИХ ЗАДАЧ</a:t>
            </a:r>
          </a:p>
          <a:p>
            <a:endParaRPr lang="ru-RU" dirty="0" smtClean="0"/>
          </a:p>
          <a:p>
            <a:pPr>
              <a:spcBef>
                <a:spcPts val="0"/>
              </a:spcBef>
            </a:pPr>
            <a:r>
              <a:rPr lang="ru-RU" b="0" dirty="0" smtClean="0"/>
              <a:t>Карманова Анна Николаевна,</a:t>
            </a:r>
          </a:p>
          <a:p>
            <a:pPr>
              <a:spcBef>
                <a:spcPts val="0"/>
              </a:spcBef>
            </a:pPr>
            <a:r>
              <a:rPr lang="ru-RU" b="0" dirty="0"/>
              <a:t>Начальник </a:t>
            </a:r>
            <a:r>
              <a:rPr lang="ru-RU" b="0" dirty="0" smtClean="0"/>
              <a:t>отдела программного </a:t>
            </a:r>
            <a:r>
              <a:rPr lang="ru-RU" b="0" dirty="0"/>
              <a:t>обеспечения производственных систем</a:t>
            </a:r>
          </a:p>
          <a:p>
            <a:endParaRPr lang="ru-RU" b="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49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09A67C06-6502-4B36-BC10-2F71E3405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361"/>
            <a:ext cx="9144000" cy="1287043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458006" y="5075353"/>
            <a:ext cx="440188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50" dirty="0">
              <a:solidFill>
                <a:schemeClr val="bg1"/>
              </a:solidFill>
              <a:latin typeface="Commissioner Medium" pitchFamily="2" charset="0"/>
            </a:endParaRPr>
          </a:p>
        </p:txBody>
      </p: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569F9901-29A4-47F9-B41C-6FA35AA535FA}"/>
              </a:ext>
            </a:extLst>
          </p:cNvPr>
          <p:cNvGrpSpPr/>
          <p:nvPr/>
        </p:nvGrpSpPr>
        <p:grpSpPr>
          <a:xfrm>
            <a:off x="426714" y="1561074"/>
            <a:ext cx="1885572" cy="354460"/>
            <a:chOff x="426714" y="1192775"/>
            <a:chExt cx="1885572" cy="354460"/>
          </a:xfrm>
        </p:grpSpPr>
        <p:sp>
          <p:nvSpPr>
            <p:cNvPr id="134" name="Rectangle 43">
              <a:extLst>
                <a:ext uri="{FF2B5EF4-FFF2-40B4-BE49-F238E27FC236}">
                  <a16:creationId xmlns:a16="http://schemas.microsoft.com/office/drawing/2014/main" id="{E2230FD0-2B27-4217-8229-A3E5C0AFDE1E}"/>
                </a:ext>
              </a:extLst>
            </p:cNvPr>
            <p:cNvSpPr/>
            <p:nvPr/>
          </p:nvSpPr>
          <p:spPr>
            <a:xfrm flipH="1">
              <a:off x="636680" y="1200986"/>
              <a:ext cx="1675606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Сбор, хранение и обработка данных о потреблении газа от различных типов устройств и систем телеметрии.</a:t>
              </a:r>
            </a:p>
          </p:txBody>
        </p: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5F0DDA35-AB9E-4AF3-A1F7-0DFBB6DAC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E5BD9AC9-3277-40A3-B03F-77AFBB294C79}"/>
              </a:ext>
            </a:extLst>
          </p:cNvPr>
          <p:cNvSpPr/>
          <p:nvPr/>
        </p:nvSpPr>
        <p:spPr>
          <a:xfrm>
            <a:off x="432001" y="1129266"/>
            <a:ext cx="4794716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0">
              <a:lnSpc>
                <a:spcPts val="1200"/>
              </a:lnSpc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</a:rPr>
              <a:t>Единый пульт управления системами телеметрии промышленных потребителей </a:t>
            </a:r>
          </a:p>
          <a:p>
            <a:pPr lvl="0">
              <a:lnSpc>
                <a:spcPts val="1200"/>
              </a:lnSpc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</a:rPr>
              <a:t>и абонентов региональных компаний по реализации газа</a:t>
            </a:r>
          </a:p>
        </p:txBody>
      </p: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4CD3C704-80B0-4AF5-B245-ED77F635E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05" y="4630025"/>
            <a:ext cx="871959" cy="211850"/>
          </a:xfrm>
          <a:prstGeom prst="rect">
            <a:avLst/>
          </a:prstGeom>
        </p:spPr>
      </p:pic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A60658B3-8CED-4F4D-8010-7C5A23EA4F92}"/>
              </a:ext>
            </a:extLst>
          </p:cNvPr>
          <p:cNvGrpSpPr/>
          <p:nvPr/>
        </p:nvGrpSpPr>
        <p:grpSpPr>
          <a:xfrm>
            <a:off x="5056305" y="1405197"/>
            <a:ext cx="4643939" cy="3005077"/>
            <a:chOff x="3890175" y="688218"/>
            <a:chExt cx="5253825" cy="3399732"/>
          </a:xfrm>
        </p:grpSpPr>
        <p:grpSp>
          <p:nvGrpSpPr>
            <p:cNvPr id="152" name="Группа 151">
              <a:extLst>
                <a:ext uri="{FF2B5EF4-FFF2-40B4-BE49-F238E27FC236}">
                  <a16:creationId xmlns:a16="http://schemas.microsoft.com/office/drawing/2014/main" id="{0B685514-4DD0-45D4-A7D0-DB5D8D57DCAB}"/>
                </a:ext>
              </a:extLst>
            </p:cNvPr>
            <p:cNvGrpSpPr/>
            <p:nvPr/>
          </p:nvGrpSpPr>
          <p:grpSpPr>
            <a:xfrm>
              <a:off x="4076988" y="795929"/>
              <a:ext cx="4956622" cy="3143214"/>
              <a:chOff x="4076988" y="795929"/>
              <a:chExt cx="4956622" cy="3143214"/>
            </a:xfrm>
          </p:grpSpPr>
          <p:pic>
            <p:nvPicPr>
              <p:cNvPr id="154" name="Рисунок 153">
                <a:extLst>
                  <a:ext uri="{FF2B5EF4-FFF2-40B4-BE49-F238E27FC236}">
                    <a16:creationId xmlns:a16="http://schemas.microsoft.com/office/drawing/2014/main" id="{7C2ABF24-E483-4124-BF25-AE16944AF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44" t="18113" r="21146" b="6763"/>
              <a:stretch/>
            </p:blipFill>
            <p:spPr>
              <a:xfrm>
                <a:off x="4076988" y="2436617"/>
                <a:ext cx="2830484" cy="1502526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pic>
            <p:nvPicPr>
              <p:cNvPr id="155" name="Рисунок 154">
                <a:extLst>
                  <a:ext uri="{FF2B5EF4-FFF2-40B4-BE49-F238E27FC236}">
                    <a16:creationId xmlns:a16="http://schemas.microsoft.com/office/drawing/2014/main" id="{1E3800F7-F9A3-4556-9606-265BCEE668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03" t="3995" r="18007" b="38167"/>
              <a:stretch/>
            </p:blipFill>
            <p:spPr>
              <a:xfrm>
                <a:off x="6894881" y="2436236"/>
                <a:ext cx="2138729" cy="1502907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</p:pic>
          <p:pic>
            <p:nvPicPr>
              <p:cNvPr id="156" name="Рисунок 155">
                <a:extLst>
                  <a:ext uri="{FF2B5EF4-FFF2-40B4-BE49-F238E27FC236}">
                    <a16:creationId xmlns:a16="http://schemas.microsoft.com/office/drawing/2014/main" id="{65BBEFE5-2730-4DE1-A891-F81C2AC34B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07" t="12824" r="8554" b="11238"/>
              <a:stretch/>
            </p:blipFill>
            <p:spPr>
              <a:xfrm>
                <a:off x="4076988" y="803217"/>
                <a:ext cx="2817893" cy="1633019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pic>
            <p:nvPicPr>
              <p:cNvPr id="157" name="Рисунок 156">
                <a:extLst>
                  <a:ext uri="{FF2B5EF4-FFF2-40B4-BE49-F238E27FC236}">
                    <a16:creationId xmlns:a16="http://schemas.microsoft.com/office/drawing/2014/main" id="{D5BE7344-A337-47C1-B2D5-26BA4110C8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7" t="13139" r="5778" b="10174"/>
              <a:stretch/>
            </p:blipFill>
            <p:spPr>
              <a:xfrm>
                <a:off x="6047279" y="795929"/>
                <a:ext cx="2986331" cy="1639926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DE02E00F-F2EB-4327-83F4-A629C778A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175" y="688218"/>
              <a:ext cx="5253825" cy="339973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AB053C6-E6C3-4E1A-9B2B-432A71794F8B}"/>
              </a:ext>
            </a:extLst>
          </p:cNvPr>
          <p:cNvGrpSpPr/>
          <p:nvPr/>
        </p:nvGrpSpPr>
        <p:grpSpPr>
          <a:xfrm>
            <a:off x="436921" y="4246063"/>
            <a:ext cx="3453254" cy="761574"/>
            <a:chOff x="436921" y="4201613"/>
            <a:chExt cx="3453254" cy="761574"/>
          </a:xfrm>
        </p:grpSpPr>
        <p:sp>
          <p:nvSpPr>
            <p:cNvPr id="176" name="Прямоугольник 175">
              <a:extLst>
                <a:ext uri="{FF2B5EF4-FFF2-40B4-BE49-F238E27FC236}">
                  <a16:creationId xmlns:a16="http://schemas.microsoft.com/office/drawing/2014/main" id="{624FA479-74C7-43C2-87E8-5D728FB0D856}"/>
                </a:ext>
              </a:extLst>
            </p:cNvPr>
            <p:cNvSpPr/>
            <p:nvPr/>
          </p:nvSpPr>
          <p:spPr>
            <a:xfrm>
              <a:off x="436921" y="4471454"/>
              <a:ext cx="3453254" cy="228242"/>
            </a:xfrm>
            <a:prstGeom prst="rect">
              <a:avLst/>
            </a:prstGeom>
            <a:solidFill>
              <a:srgbClr val="11B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0" rIns="27000" bIns="0" rtlCol="0" anchor="ctr"/>
            <a:lstStyle/>
            <a:p>
              <a:r>
                <a:rPr lang="ru-RU" sz="75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 В стадии промышленной эксплуатации в ООО «Газпром межрегионгаз Вологда» </a:t>
              </a:r>
            </a:p>
          </p:txBody>
        </p:sp>
        <p:sp>
          <p:nvSpPr>
            <p:cNvPr id="177" name="Прямоугольник 176">
              <a:extLst>
                <a:ext uri="{FF2B5EF4-FFF2-40B4-BE49-F238E27FC236}">
                  <a16:creationId xmlns:a16="http://schemas.microsoft.com/office/drawing/2014/main" id="{81E44EA1-4A0D-404D-9CFA-57834A9E5C55}"/>
                </a:ext>
              </a:extLst>
            </p:cNvPr>
            <p:cNvSpPr/>
            <p:nvPr/>
          </p:nvSpPr>
          <p:spPr>
            <a:xfrm>
              <a:off x="436921" y="4734945"/>
              <a:ext cx="3453254" cy="228242"/>
            </a:xfrm>
            <a:prstGeom prst="rect">
              <a:avLst/>
            </a:prstGeom>
            <a:solidFill>
              <a:srgbClr val="6982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0" rIns="27000" bIns="0" rtlCol="0" anchor="ctr"/>
            <a:lstStyle/>
            <a:p>
              <a:r>
                <a:rPr lang="ru-RU" sz="75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 В стадии подготовки к опытной эксплуатации в ООО «Газпром межрегионгаз Тула»</a:t>
              </a:r>
            </a:p>
          </p:txBody>
        </p:sp>
        <p:sp>
          <p:nvSpPr>
            <p:cNvPr id="198" name="Прямоугольник 197">
              <a:extLst>
                <a:ext uri="{FF2B5EF4-FFF2-40B4-BE49-F238E27FC236}">
                  <a16:creationId xmlns:a16="http://schemas.microsoft.com/office/drawing/2014/main" id="{8C61771B-3DCE-49E6-AA19-A17AB39B00B0}"/>
                </a:ext>
              </a:extLst>
            </p:cNvPr>
            <p:cNvSpPr/>
            <p:nvPr/>
          </p:nvSpPr>
          <p:spPr>
            <a:xfrm>
              <a:off x="436921" y="4201613"/>
              <a:ext cx="3453254" cy="228242"/>
            </a:xfrm>
            <a:prstGeom prst="rect">
              <a:avLst/>
            </a:prstGeom>
            <a:solidFill>
              <a:srgbClr val="11B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0" rIns="27000" bIns="0" rtlCol="0" anchor="ctr"/>
            <a:lstStyle/>
            <a:p>
              <a:r>
                <a:rPr lang="ru-RU" sz="75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 В стадии промышленной эксплуатации в ООО «Газпром межрегионгаз Самара» </a:t>
              </a:r>
            </a:p>
          </p:txBody>
        </p:sp>
      </p:grpSp>
      <p:grpSp>
        <p:nvGrpSpPr>
          <p:cNvPr id="319" name="Группа 318">
            <a:extLst>
              <a:ext uri="{FF2B5EF4-FFF2-40B4-BE49-F238E27FC236}">
                <a16:creationId xmlns:a16="http://schemas.microsoft.com/office/drawing/2014/main" id="{6D508EC5-7D29-4DA9-95AF-E2BFD4F18F1A}"/>
              </a:ext>
            </a:extLst>
          </p:cNvPr>
          <p:cNvGrpSpPr/>
          <p:nvPr/>
        </p:nvGrpSpPr>
        <p:grpSpPr>
          <a:xfrm>
            <a:off x="426714" y="2013379"/>
            <a:ext cx="1885572" cy="354460"/>
            <a:chOff x="426714" y="1192775"/>
            <a:chExt cx="1885572" cy="354460"/>
          </a:xfrm>
        </p:grpSpPr>
        <p:sp>
          <p:nvSpPr>
            <p:cNvPr id="320" name="Rectangle 43">
              <a:extLst>
                <a:ext uri="{FF2B5EF4-FFF2-40B4-BE49-F238E27FC236}">
                  <a16:creationId xmlns:a16="http://schemas.microsoft.com/office/drawing/2014/main" id="{2FAFE732-2CB4-45DB-8BBA-DDD4D1BCA514}"/>
                </a:ext>
              </a:extLst>
            </p:cNvPr>
            <p:cNvSpPr/>
            <p:nvPr/>
          </p:nvSpPr>
          <p:spPr>
            <a:xfrm flipH="1">
              <a:off x="636680" y="1200986"/>
              <a:ext cx="1675606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Мониторинг режимов работы узлов измерений расхода газа и режимов газопотребления.</a:t>
              </a:r>
            </a:p>
          </p:txBody>
        </p:sp>
        <p:pic>
          <p:nvPicPr>
            <p:cNvPr id="321" name="Рисунок 320">
              <a:extLst>
                <a:ext uri="{FF2B5EF4-FFF2-40B4-BE49-F238E27FC236}">
                  <a16:creationId xmlns:a16="http://schemas.microsoft.com/office/drawing/2014/main" id="{3C693A69-F676-4689-943A-D0C3CEFB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A1B9752D-7ADB-4335-AA6C-170EA0DF2481}"/>
              </a:ext>
            </a:extLst>
          </p:cNvPr>
          <p:cNvGrpSpPr/>
          <p:nvPr/>
        </p:nvGrpSpPr>
        <p:grpSpPr>
          <a:xfrm>
            <a:off x="426714" y="2465684"/>
            <a:ext cx="1885572" cy="239043"/>
            <a:chOff x="426714" y="1192775"/>
            <a:chExt cx="1885572" cy="239043"/>
          </a:xfrm>
        </p:grpSpPr>
        <p:sp>
          <p:nvSpPr>
            <p:cNvPr id="323" name="Rectangle 43">
              <a:extLst>
                <a:ext uri="{FF2B5EF4-FFF2-40B4-BE49-F238E27FC236}">
                  <a16:creationId xmlns:a16="http://schemas.microsoft.com/office/drawing/2014/main" id="{C2E25C2F-938F-41F4-BA6C-434B999285F1}"/>
                </a:ext>
              </a:extLst>
            </p:cNvPr>
            <p:cNvSpPr/>
            <p:nvPr/>
          </p:nvSpPr>
          <p:spPr>
            <a:xfrm flipH="1">
              <a:off x="636680" y="1200986"/>
              <a:ext cx="1675606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Удаленное конфигурирование оборудования.</a:t>
              </a:r>
            </a:p>
          </p:txBody>
        </p:sp>
        <p:pic>
          <p:nvPicPr>
            <p:cNvPr id="324" name="Рисунок 323">
              <a:extLst>
                <a:ext uri="{FF2B5EF4-FFF2-40B4-BE49-F238E27FC236}">
                  <a16:creationId xmlns:a16="http://schemas.microsoft.com/office/drawing/2014/main" id="{F5D73CE2-862C-45DF-B59F-461A2DF1E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B5CD4403-38BF-4CE4-B369-0702B3302F23}"/>
              </a:ext>
            </a:extLst>
          </p:cNvPr>
          <p:cNvGrpSpPr/>
          <p:nvPr/>
        </p:nvGrpSpPr>
        <p:grpSpPr>
          <a:xfrm>
            <a:off x="426714" y="2802572"/>
            <a:ext cx="1885572" cy="585292"/>
            <a:chOff x="426714" y="1192775"/>
            <a:chExt cx="1885572" cy="585292"/>
          </a:xfrm>
        </p:grpSpPr>
        <p:sp>
          <p:nvSpPr>
            <p:cNvPr id="326" name="Rectangle 43">
              <a:extLst>
                <a:ext uri="{FF2B5EF4-FFF2-40B4-BE49-F238E27FC236}">
                  <a16:creationId xmlns:a16="http://schemas.microsoft.com/office/drawing/2014/main" id="{5D9301DD-DFC8-40A7-BFE3-94923DDF3B4B}"/>
                </a:ext>
              </a:extLst>
            </p:cNvPr>
            <p:cNvSpPr/>
            <p:nvPr/>
          </p:nvSpPr>
          <p:spPr>
            <a:xfrm flipH="1">
              <a:off x="636680" y="1200986"/>
              <a:ext cx="1675606" cy="57708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Интеграция с большинством внешних систем (контроллеры систем телеметрии УИРГ,  смарт счетчики абонентов), представленных</a:t>
              </a:r>
            </a:p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на рынке Российской Федерации.</a:t>
              </a:r>
            </a:p>
          </p:txBody>
        </p:sp>
        <p:pic>
          <p:nvPicPr>
            <p:cNvPr id="327" name="Рисунок 326">
              <a:extLst>
                <a:ext uri="{FF2B5EF4-FFF2-40B4-BE49-F238E27FC236}">
                  <a16:creationId xmlns:a16="http://schemas.microsoft.com/office/drawing/2014/main" id="{94E45B6E-0565-42F7-BDFA-FFCF11C29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28" name="Группа 327">
            <a:extLst>
              <a:ext uri="{FF2B5EF4-FFF2-40B4-BE49-F238E27FC236}">
                <a16:creationId xmlns:a16="http://schemas.microsoft.com/office/drawing/2014/main" id="{4362B1C3-BF36-45BC-8C4D-B5796D4CB657}"/>
              </a:ext>
            </a:extLst>
          </p:cNvPr>
          <p:cNvGrpSpPr/>
          <p:nvPr/>
        </p:nvGrpSpPr>
        <p:grpSpPr>
          <a:xfrm>
            <a:off x="426714" y="3485710"/>
            <a:ext cx="1885572" cy="354460"/>
            <a:chOff x="426714" y="1192775"/>
            <a:chExt cx="1885572" cy="354460"/>
          </a:xfrm>
        </p:grpSpPr>
        <p:sp>
          <p:nvSpPr>
            <p:cNvPr id="329" name="Rectangle 43">
              <a:extLst>
                <a:ext uri="{FF2B5EF4-FFF2-40B4-BE49-F238E27FC236}">
                  <a16:creationId xmlns:a16="http://schemas.microsoft.com/office/drawing/2014/main" id="{EFEA4FCE-B763-4FA3-BDBF-7073EC412225}"/>
                </a:ext>
              </a:extLst>
            </p:cNvPr>
            <p:cNvSpPr/>
            <p:nvPr/>
          </p:nvSpPr>
          <p:spPr>
            <a:xfrm flipH="1">
              <a:off x="636680" y="1200986"/>
              <a:ext cx="1675606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Обеспечение доступа к информации для всех участников процесса в режиме реального времени.</a:t>
              </a:r>
            </a:p>
          </p:txBody>
        </p:sp>
        <p:pic>
          <p:nvPicPr>
            <p:cNvPr id="330" name="Рисунок 329">
              <a:extLst>
                <a:ext uri="{FF2B5EF4-FFF2-40B4-BE49-F238E27FC236}">
                  <a16:creationId xmlns:a16="http://schemas.microsoft.com/office/drawing/2014/main" id="{927CC7A4-292B-46DD-AE2D-D18AACF89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31" name="Группа 330">
            <a:extLst>
              <a:ext uri="{FF2B5EF4-FFF2-40B4-BE49-F238E27FC236}">
                <a16:creationId xmlns:a16="http://schemas.microsoft.com/office/drawing/2014/main" id="{E92CB208-CCDC-420F-92B0-B532C76A4D42}"/>
              </a:ext>
            </a:extLst>
          </p:cNvPr>
          <p:cNvGrpSpPr/>
          <p:nvPr/>
        </p:nvGrpSpPr>
        <p:grpSpPr>
          <a:xfrm>
            <a:off x="2553964" y="1561074"/>
            <a:ext cx="2050698" cy="354460"/>
            <a:chOff x="426714" y="1192775"/>
            <a:chExt cx="2050698" cy="354460"/>
          </a:xfrm>
        </p:grpSpPr>
        <p:sp>
          <p:nvSpPr>
            <p:cNvPr id="332" name="Rectangle 43">
              <a:extLst>
                <a:ext uri="{FF2B5EF4-FFF2-40B4-BE49-F238E27FC236}">
                  <a16:creationId xmlns:a16="http://schemas.microsoft.com/office/drawing/2014/main" id="{9F240A4F-0E64-4A9E-B8B2-58B2E85D398F}"/>
                </a:ext>
              </a:extLst>
            </p:cNvPr>
            <p:cNvSpPr/>
            <p:nvPr/>
          </p:nvSpPr>
          <p:spPr>
            <a:xfrm flipH="1">
              <a:off x="636679" y="1200986"/>
              <a:ext cx="1840733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Формирование оперативной достоверной информации о реальном расходе газа потребителями.</a:t>
              </a:r>
            </a:p>
          </p:txBody>
        </p:sp>
        <p:pic>
          <p:nvPicPr>
            <p:cNvPr id="333" name="Рисунок 332">
              <a:extLst>
                <a:ext uri="{FF2B5EF4-FFF2-40B4-BE49-F238E27FC236}">
                  <a16:creationId xmlns:a16="http://schemas.microsoft.com/office/drawing/2014/main" id="{8C02FEAA-599A-4DD8-AEA0-AA19CED6A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34" name="Группа 333">
            <a:extLst>
              <a:ext uri="{FF2B5EF4-FFF2-40B4-BE49-F238E27FC236}">
                <a16:creationId xmlns:a16="http://schemas.microsoft.com/office/drawing/2014/main" id="{543621B7-1EE7-4141-96EB-4DAAB2997973}"/>
              </a:ext>
            </a:extLst>
          </p:cNvPr>
          <p:cNvGrpSpPr/>
          <p:nvPr/>
        </p:nvGrpSpPr>
        <p:grpSpPr>
          <a:xfrm>
            <a:off x="2553964" y="2011177"/>
            <a:ext cx="1885572" cy="144000"/>
            <a:chOff x="426714" y="1192775"/>
            <a:chExt cx="1885572" cy="144000"/>
          </a:xfrm>
        </p:grpSpPr>
        <p:sp>
          <p:nvSpPr>
            <p:cNvPr id="335" name="Rectangle 43">
              <a:extLst>
                <a:ext uri="{FF2B5EF4-FFF2-40B4-BE49-F238E27FC236}">
                  <a16:creationId xmlns:a16="http://schemas.microsoft.com/office/drawing/2014/main" id="{21AE6FE2-D3AA-4195-BD0E-B34EECC63B67}"/>
                </a:ext>
              </a:extLst>
            </p:cNvPr>
            <p:cNvSpPr/>
            <p:nvPr/>
          </p:nvSpPr>
          <p:spPr>
            <a:xfrm flipH="1">
              <a:off x="636680" y="1213686"/>
              <a:ext cx="1675606" cy="1154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Аналитическая отчетность.</a:t>
              </a:r>
            </a:p>
          </p:txBody>
        </p:sp>
        <p:pic>
          <p:nvPicPr>
            <p:cNvPr id="336" name="Рисунок 335">
              <a:extLst>
                <a:ext uri="{FF2B5EF4-FFF2-40B4-BE49-F238E27FC236}">
                  <a16:creationId xmlns:a16="http://schemas.microsoft.com/office/drawing/2014/main" id="{1AA90212-CE8A-431C-B390-5F2F5EFC4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38" name="Группа 337">
            <a:extLst>
              <a:ext uri="{FF2B5EF4-FFF2-40B4-BE49-F238E27FC236}">
                <a16:creationId xmlns:a16="http://schemas.microsoft.com/office/drawing/2014/main" id="{CA400855-7C14-4200-B1F6-E891A9E9317C}"/>
              </a:ext>
            </a:extLst>
          </p:cNvPr>
          <p:cNvGrpSpPr/>
          <p:nvPr/>
        </p:nvGrpSpPr>
        <p:grpSpPr>
          <a:xfrm>
            <a:off x="2553964" y="2250820"/>
            <a:ext cx="2050698" cy="354460"/>
            <a:chOff x="426714" y="1192775"/>
            <a:chExt cx="2050698" cy="354460"/>
          </a:xfrm>
        </p:grpSpPr>
        <p:sp>
          <p:nvSpPr>
            <p:cNvPr id="339" name="Rectangle 43">
              <a:extLst>
                <a:ext uri="{FF2B5EF4-FFF2-40B4-BE49-F238E27FC236}">
                  <a16:creationId xmlns:a16="http://schemas.microsoft.com/office/drawing/2014/main" id="{08E1B9AB-CEC0-49A7-B81C-FA5F2C748874}"/>
                </a:ext>
              </a:extLst>
            </p:cNvPr>
            <p:cNvSpPr/>
            <p:nvPr/>
          </p:nvSpPr>
          <p:spPr>
            <a:xfrm flipH="1">
              <a:off x="636680" y="1200986"/>
              <a:ext cx="1840732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Сокращение затрат на приобретение и сопровождение промежуточных систем пультов управления.</a:t>
              </a:r>
            </a:p>
          </p:txBody>
        </p:sp>
        <p:pic>
          <p:nvPicPr>
            <p:cNvPr id="340" name="Рисунок 339">
              <a:extLst>
                <a:ext uri="{FF2B5EF4-FFF2-40B4-BE49-F238E27FC236}">
                  <a16:creationId xmlns:a16="http://schemas.microsoft.com/office/drawing/2014/main" id="{39EE8F73-A545-421C-A4E6-E7823B47C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41" name="Группа 340">
            <a:extLst>
              <a:ext uri="{FF2B5EF4-FFF2-40B4-BE49-F238E27FC236}">
                <a16:creationId xmlns:a16="http://schemas.microsoft.com/office/drawing/2014/main" id="{A2F4BFBB-43AB-41A5-BB64-BD4FC5FA7E80}"/>
              </a:ext>
            </a:extLst>
          </p:cNvPr>
          <p:cNvGrpSpPr/>
          <p:nvPr/>
        </p:nvGrpSpPr>
        <p:grpSpPr>
          <a:xfrm>
            <a:off x="2553964" y="2700923"/>
            <a:ext cx="2249102" cy="354460"/>
            <a:chOff x="426714" y="1192775"/>
            <a:chExt cx="2249102" cy="354460"/>
          </a:xfrm>
        </p:grpSpPr>
        <p:sp>
          <p:nvSpPr>
            <p:cNvPr id="342" name="Rectangle 43">
              <a:extLst>
                <a:ext uri="{FF2B5EF4-FFF2-40B4-BE49-F238E27FC236}">
                  <a16:creationId xmlns:a16="http://schemas.microsoft.com/office/drawing/2014/main" id="{70A146F7-B767-4C1E-95BA-41AF05405BD4}"/>
                </a:ext>
              </a:extLst>
            </p:cNvPr>
            <p:cNvSpPr/>
            <p:nvPr/>
          </p:nvSpPr>
          <p:spPr>
            <a:xfrm flipH="1">
              <a:off x="636680" y="1200986"/>
              <a:ext cx="2039136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Оптимизация бизнес-процессов сбора данных по газопотреблению и планированию поставок газа потребителям всех категорий.</a:t>
              </a:r>
            </a:p>
          </p:txBody>
        </p:sp>
        <p:pic>
          <p:nvPicPr>
            <p:cNvPr id="343" name="Рисунок 342">
              <a:extLst>
                <a:ext uri="{FF2B5EF4-FFF2-40B4-BE49-F238E27FC236}">
                  <a16:creationId xmlns:a16="http://schemas.microsoft.com/office/drawing/2014/main" id="{03B9D529-2C05-41DA-8233-2CCCEF93D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44" name="Группа 343">
            <a:extLst>
              <a:ext uri="{FF2B5EF4-FFF2-40B4-BE49-F238E27FC236}">
                <a16:creationId xmlns:a16="http://schemas.microsoft.com/office/drawing/2014/main" id="{65473E4B-E7CE-4F49-A8C3-29D794D3457E}"/>
              </a:ext>
            </a:extLst>
          </p:cNvPr>
          <p:cNvGrpSpPr/>
          <p:nvPr/>
        </p:nvGrpSpPr>
        <p:grpSpPr>
          <a:xfrm>
            <a:off x="2553964" y="3151026"/>
            <a:ext cx="2249102" cy="239043"/>
            <a:chOff x="426714" y="1192775"/>
            <a:chExt cx="2249102" cy="239043"/>
          </a:xfrm>
        </p:grpSpPr>
        <p:sp>
          <p:nvSpPr>
            <p:cNvPr id="345" name="Rectangle 43">
              <a:extLst>
                <a:ext uri="{FF2B5EF4-FFF2-40B4-BE49-F238E27FC236}">
                  <a16:creationId xmlns:a16="http://schemas.microsoft.com/office/drawing/2014/main" id="{7245FA84-8C47-418E-BCC0-63161259E9C4}"/>
                </a:ext>
              </a:extLst>
            </p:cNvPr>
            <p:cNvSpPr/>
            <p:nvPr/>
          </p:nvSpPr>
          <p:spPr>
            <a:xfrm flipH="1">
              <a:off x="636680" y="1200986"/>
              <a:ext cx="2039136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Повышение безопасности пользования газом</a:t>
              </a:r>
            </a:p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в промышленности и в быту.</a:t>
              </a:r>
            </a:p>
          </p:txBody>
        </p:sp>
        <p:pic>
          <p:nvPicPr>
            <p:cNvPr id="346" name="Рисунок 345">
              <a:extLst>
                <a:ext uri="{FF2B5EF4-FFF2-40B4-BE49-F238E27FC236}">
                  <a16:creationId xmlns:a16="http://schemas.microsoft.com/office/drawing/2014/main" id="{C77C421B-2873-4FC5-8A38-BDEF8AA7C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47" name="Группа 346">
            <a:extLst>
              <a:ext uri="{FF2B5EF4-FFF2-40B4-BE49-F238E27FC236}">
                <a16:creationId xmlns:a16="http://schemas.microsoft.com/office/drawing/2014/main" id="{1635C7FC-C6C1-4A32-B72C-AADD82DA8A97}"/>
              </a:ext>
            </a:extLst>
          </p:cNvPr>
          <p:cNvGrpSpPr/>
          <p:nvPr/>
        </p:nvGrpSpPr>
        <p:grpSpPr>
          <a:xfrm>
            <a:off x="2553964" y="3485710"/>
            <a:ext cx="2414228" cy="354460"/>
            <a:chOff x="426714" y="1192775"/>
            <a:chExt cx="2414228" cy="354460"/>
          </a:xfrm>
        </p:grpSpPr>
        <p:sp>
          <p:nvSpPr>
            <p:cNvPr id="348" name="Rectangle 43">
              <a:extLst>
                <a:ext uri="{FF2B5EF4-FFF2-40B4-BE49-F238E27FC236}">
                  <a16:creationId xmlns:a16="http://schemas.microsoft.com/office/drawing/2014/main" id="{11636EB8-226D-4486-B2DF-113AC80BCE73}"/>
                </a:ext>
              </a:extLst>
            </p:cNvPr>
            <p:cNvSpPr/>
            <p:nvPr/>
          </p:nvSpPr>
          <p:spPr>
            <a:xfrm flipH="1">
              <a:off x="636679" y="1200986"/>
              <a:ext cx="2204263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Повышение эффективности диспетчерского управления поставками газа потребителям Российской Федерации.</a:t>
              </a:r>
            </a:p>
          </p:txBody>
        </p:sp>
        <p:pic>
          <p:nvPicPr>
            <p:cNvPr id="349" name="Рисунок 348">
              <a:extLst>
                <a:ext uri="{FF2B5EF4-FFF2-40B4-BE49-F238E27FC236}">
                  <a16:creationId xmlns:a16="http://schemas.microsoft.com/office/drawing/2014/main" id="{B9ACF59C-82C5-441F-87CC-103E24572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sp>
        <p:nvSpPr>
          <p:cNvPr id="350" name="Текст 5">
            <a:extLst>
              <a:ext uri="{FF2B5EF4-FFF2-40B4-BE49-F238E27FC236}">
                <a16:creationId xmlns:a16="http://schemas.microsoft.com/office/drawing/2014/main" id="{760E5467-2160-4BDF-9F69-F9D681F35A9E}"/>
              </a:ext>
            </a:extLst>
          </p:cNvPr>
          <p:cNvSpPr txBox="1">
            <a:spLocks/>
          </p:cNvSpPr>
          <p:nvPr/>
        </p:nvSpPr>
        <p:spPr>
          <a:xfrm>
            <a:off x="1551600" y="5343792"/>
            <a:ext cx="7592399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100" dirty="0"/>
          </a:p>
        </p:txBody>
      </p:sp>
      <p:sp>
        <p:nvSpPr>
          <p:cNvPr id="52" name="Заголовок 2"/>
          <p:cNvSpPr txBox="1">
            <a:spLocks/>
          </p:cNvSpPr>
          <p:nvPr/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ru-RU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dirty="0"/>
              <a:t>Единый пульт управления системами телеметрии </a:t>
            </a:r>
            <a:r>
              <a:rPr lang="ru-RU" sz="2000" dirty="0" smtClean="0"/>
              <a:t>региональных компаний по реализации газа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6657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09A67C06-6502-4B36-BC10-2F71E3405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9425"/>
            <a:ext cx="9144000" cy="119026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63FB9CB-E17A-4916-A7E7-BD04C45A8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88" y="1028704"/>
            <a:ext cx="5694709" cy="3392728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458006" y="5075353"/>
            <a:ext cx="440188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50" dirty="0">
              <a:solidFill>
                <a:schemeClr val="bg1"/>
              </a:solidFill>
              <a:latin typeface="Commissioner Medium" pitchFamily="2" charset="0"/>
            </a:endParaRPr>
          </a:p>
        </p:txBody>
      </p: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569F9901-29A4-47F9-B41C-6FA35AA535FA}"/>
              </a:ext>
            </a:extLst>
          </p:cNvPr>
          <p:cNvGrpSpPr/>
          <p:nvPr/>
        </p:nvGrpSpPr>
        <p:grpSpPr>
          <a:xfrm>
            <a:off x="426714" y="1598076"/>
            <a:ext cx="1988366" cy="354460"/>
            <a:chOff x="426714" y="1192775"/>
            <a:chExt cx="1988366" cy="354460"/>
          </a:xfrm>
        </p:grpSpPr>
        <p:sp>
          <p:nvSpPr>
            <p:cNvPr id="134" name="Rectangle 43">
              <a:extLst>
                <a:ext uri="{FF2B5EF4-FFF2-40B4-BE49-F238E27FC236}">
                  <a16:creationId xmlns:a16="http://schemas.microsoft.com/office/drawing/2014/main" id="{E2230FD0-2B27-4217-8229-A3E5C0AFDE1E}"/>
                </a:ext>
              </a:extLst>
            </p:cNvPr>
            <p:cNvSpPr/>
            <p:nvPr/>
          </p:nvSpPr>
          <p:spPr>
            <a:xfrm flipH="1">
              <a:off x="636680" y="1200986"/>
              <a:ext cx="1778400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Сбор, хранение и обработка технологических данных от объектов сетей газораспределения.</a:t>
              </a:r>
            </a:p>
          </p:txBody>
        </p: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5F0DDA35-AB9E-4AF3-A1F7-0DFBB6DAC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E5BD9AC9-3277-40A3-B03F-77AFBB294C79}"/>
              </a:ext>
            </a:extLst>
          </p:cNvPr>
          <p:cNvSpPr/>
          <p:nvPr/>
        </p:nvSpPr>
        <p:spPr>
          <a:xfrm>
            <a:off x="432001" y="1129266"/>
            <a:ext cx="4794716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0">
              <a:lnSpc>
                <a:spcPts val="1200"/>
              </a:lnSpc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</a:rPr>
              <a:t>Единый пульт управления системами телеметрии</a:t>
            </a:r>
          </a:p>
          <a:p>
            <a:pPr lvl="0">
              <a:lnSpc>
                <a:spcPts val="1200"/>
              </a:lnSpc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</a:rPr>
              <a:t>газораспределительных организаций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4CD3C704-80B0-4AF5-B245-ED77F635E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15" y="4610008"/>
            <a:ext cx="871959" cy="21185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AB053C6-E6C3-4E1A-9B2B-432A71794F8B}"/>
              </a:ext>
            </a:extLst>
          </p:cNvPr>
          <p:cNvGrpSpPr/>
          <p:nvPr/>
        </p:nvGrpSpPr>
        <p:grpSpPr>
          <a:xfrm>
            <a:off x="436920" y="4442947"/>
            <a:ext cx="4422968" cy="501224"/>
            <a:chOff x="436920" y="4201613"/>
            <a:chExt cx="4422968" cy="501224"/>
          </a:xfrm>
        </p:grpSpPr>
        <p:sp>
          <p:nvSpPr>
            <p:cNvPr id="177" name="Прямоугольник 176">
              <a:extLst>
                <a:ext uri="{FF2B5EF4-FFF2-40B4-BE49-F238E27FC236}">
                  <a16:creationId xmlns:a16="http://schemas.microsoft.com/office/drawing/2014/main" id="{81E44EA1-4A0D-404D-9CFA-57834A9E5C55}"/>
                </a:ext>
              </a:extLst>
            </p:cNvPr>
            <p:cNvSpPr/>
            <p:nvPr/>
          </p:nvSpPr>
          <p:spPr>
            <a:xfrm>
              <a:off x="436920" y="4474595"/>
              <a:ext cx="4422968" cy="228242"/>
            </a:xfrm>
            <a:prstGeom prst="rect">
              <a:avLst/>
            </a:prstGeom>
            <a:solidFill>
              <a:srgbClr val="6982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0" rIns="27000" bIns="0" rtlCol="0" anchor="ctr"/>
            <a:lstStyle/>
            <a:p>
              <a:r>
                <a:rPr lang="ru-RU" sz="75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 В стадии подготовки к опытной эксплуатации в АО «Газпром газораспределение Москва»  и АО «</a:t>
              </a:r>
              <a:r>
                <a:rPr lang="ru-RU" sz="750" b="1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Капьяргаз</a:t>
              </a:r>
              <a:r>
                <a:rPr lang="ru-RU" sz="75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»</a:t>
              </a:r>
            </a:p>
          </p:txBody>
        </p:sp>
        <p:sp>
          <p:nvSpPr>
            <p:cNvPr id="198" name="Прямоугольник 197">
              <a:extLst>
                <a:ext uri="{FF2B5EF4-FFF2-40B4-BE49-F238E27FC236}">
                  <a16:creationId xmlns:a16="http://schemas.microsoft.com/office/drawing/2014/main" id="{8C61771B-3DCE-49E6-AA19-A17AB39B00B0}"/>
                </a:ext>
              </a:extLst>
            </p:cNvPr>
            <p:cNvSpPr/>
            <p:nvPr/>
          </p:nvSpPr>
          <p:spPr>
            <a:xfrm>
              <a:off x="436920" y="4201613"/>
              <a:ext cx="4422967" cy="228242"/>
            </a:xfrm>
            <a:prstGeom prst="rect">
              <a:avLst/>
            </a:prstGeom>
            <a:solidFill>
              <a:srgbClr val="11B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0" rIns="27000" bIns="0" rtlCol="0" anchor="ctr"/>
            <a:lstStyle/>
            <a:p>
              <a:r>
                <a:rPr lang="ru-RU" sz="75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 В стадии опытной эксплуатации в АО «Газпром газораспределение Ленинградская область»</a:t>
              </a:r>
            </a:p>
          </p:txBody>
        </p:sp>
      </p:grpSp>
      <p:grpSp>
        <p:nvGrpSpPr>
          <p:cNvPr id="319" name="Группа 318">
            <a:extLst>
              <a:ext uri="{FF2B5EF4-FFF2-40B4-BE49-F238E27FC236}">
                <a16:creationId xmlns:a16="http://schemas.microsoft.com/office/drawing/2014/main" id="{6D508EC5-7D29-4DA9-95AF-E2BFD4F18F1A}"/>
              </a:ext>
            </a:extLst>
          </p:cNvPr>
          <p:cNvGrpSpPr/>
          <p:nvPr/>
        </p:nvGrpSpPr>
        <p:grpSpPr>
          <a:xfrm>
            <a:off x="426714" y="2063080"/>
            <a:ext cx="1988366" cy="354460"/>
            <a:chOff x="426714" y="1192775"/>
            <a:chExt cx="1988366" cy="354460"/>
          </a:xfrm>
        </p:grpSpPr>
        <p:sp>
          <p:nvSpPr>
            <p:cNvPr id="320" name="Rectangle 43">
              <a:extLst>
                <a:ext uri="{FF2B5EF4-FFF2-40B4-BE49-F238E27FC236}">
                  <a16:creationId xmlns:a16="http://schemas.microsoft.com/office/drawing/2014/main" id="{2FAFE732-2CB4-45DB-8BBA-DDD4D1BCA514}"/>
                </a:ext>
              </a:extLst>
            </p:cNvPr>
            <p:cNvSpPr/>
            <p:nvPr/>
          </p:nvSpPr>
          <p:spPr>
            <a:xfrm flipH="1">
              <a:off x="636680" y="1200986"/>
              <a:ext cx="1778400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Мониторинг режима работы объектов</a:t>
              </a:r>
            </a:p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и сети газораспределения в целом, средств электрохимической защиты.</a:t>
              </a:r>
            </a:p>
          </p:txBody>
        </p:sp>
        <p:pic>
          <p:nvPicPr>
            <p:cNvPr id="321" name="Рисунок 320">
              <a:extLst>
                <a:ext uri="{FF2B5EF4-FFF2-40B4-BE49-F238E27FC236}">
                  <a16:creationId xmlns:a16="http://schemas.microsoft.com/office/drawing/2014/main" id="{3C693A69-F676-4689-943A-D0C3CEFB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A1B9752D-7ADB-4335-AA6C-170EA0DF2481}"/>
              </a:ext>
            </a:extLst>
          </p:cNvPr>
          <p:cNvGrpSpPr/>
          <p:nvPr/>
        </p:nvGrpSpPr>
        <p:grpSpPr>
          <a:xfrm>
            <a:off x="426714" y="2528084"/>
            <a:ext cx="1988366" cy="354460"/>
            <a:chOff x="426714" y="1192775"/>
            <a:chExt cx="1988366" cy="354460"/>
          </a:xfrm>
        </p:grpSpPr>
        <p:sp>
          <p:nvSpPr>
            <p:cNvPr id="323" name="Rectangle 43">
              <a:extLst>
                <a:ext uri="{FF2B5EF4-FFF2-40B4-BE49-F238E27FC236}">
                  <a16:creationId xmlns:a16="http://schemas.microsoft.com/office/drawing/2014/main" id="{C2E25C2F-938F-41F4-BA6C-434B999285F1}"/>
                </a:ext>
              </a:extLst>
            </p:cNvPr>
            <p:cNvSpPr/>
            <p:nvPr/>
          </p:nvSpPr>
          <p:spPr>
            <a:xfrm flipH="1">
              <a:off x="636680" y="1200986"/>
              <a:ext cx="1778400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Удаленное конфигурирование устройств, сервисов и протоколов взаимодействия</a:t>
              </a:r>
            </a:p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с устройствами.</a:t>
              </a:r>
            </a:p>
          </p:txBody>
        </p:sp>
        <p:pic>
          <p:nvPicPr>
            <p:cNvPr id="324" name="Рисунок 323">
              <a:extLst>
                <a:ext uri="{FF2B5EF4-FFF2-40B4-BE49-F238E27FC236}">
                  <a16:creationId xmlns:a16="http://schemas.microsoft.com/office/drawing/2014/main" id="{F5D73CE2-862C-45DF-B59F-461A2DF1E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28" name="Группа 327">
            <a:extLst>
              <a:ext uri="{FF2B5EF4-FFF2-40B4-BE49-F238E27FC236}">
                <a16:creationId xmlns:a16="http://schemas.microsoft.com/office/drawing/2014/main" id="{4362B1C3-BF36-45BC-8C4D-B5796D4CB657}"/>
              </a:ext>
            </a:extLst>
          </p:cNvPr>
          <p:cNvGrpSpPr/>
          <p:nvPr/>
        </p:nvGrpSpPr>
        <p:grpSpPr>
          <a:xfrm>
            <a:off x="426714" y="2993088"/>
            <a:ext cx="1988366" cy="354460"/>
            <a:chOff x="426714" y="1192775"/>
            <a:chExt cx="1988366" cy="354460"/>
          </a:xfrm>
        </p:grpSpPr>
        <p:sp>
          <p:nvSpPr>
            <p:cNvPr id="329" name="Rectangle 43">
              <a:extLst>
                <a:ext uri="{FF2B5EF4-FFF2-40B4-BE49-F238E27FC236}">
                  <a16:creationId xmlns:a16="http://schemas.microsoft.com/office/drawing/2014/main" id="{EFEA4FCE-B763-4FA3-BDBF-7073EC412225}"/>
                </a:ext>
              </a:extLst>
            </p:cNvPr>
            <p:cNvSpPr/>
            <p:nvPr/>
          </p:nvSpPr>
          <p:spPr>
            <a:xfrm flipH="1">
              <a:off x="636680" y="1200986"/>
              <a:ext cx="1778400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Интеграция с большинством внешних систем (телемеханика), представленных на рынке Российской Федерации.</a:t>
              </a:r>
            </a:p>
          </p:txBody>
        </p:sp>
        <p:pic>
          <p:nvPicPr>
            <p:cNvPr id="330" name="Рисунок 329">
              <a:extLst>
                <a:ext uri="{FF2B5EF4-FFF2-40B4-BE49-F238E27FC236}">
                  <a16:creationId xmlns:a16="http://schemas.microsoft.com/office/drawing/2014/main" id="{927CC7A4-292B-46DD-AE2D-D18AACF89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31" name="Группа 330">
            <a:extLst>
              <a:ext uri="{FF2B5EF4-FFF2-40B4-BE49-F238E27FC236}">
                <a16:creationId xmlns:a16="http://schemas.microsoft.com/office/drawing/2014/main" id="{E92CB208-CCDC-420F-92B0-B532C76A4D42}"/>
              </a:ext>
            </a:extLst>
          </p:cNvPr>
          <p:cNvGrpSpPr/>
          <p:nvPr/>
        </p:nvGrpSpPr>
        <p:grpSpPr>
          <a:xfrm>
            <a:off x="2553964" y="1598076"/>
            <a:ext cx="2050698" cy="144000"/>
            <a:chOff x="426714" y="1192775"/>
            <a:chExt cx="2050698" cy="144000"/>
          </a:xfrm>
        </p:grpSpPr>
        <p:sp>
          <p:nvSpPr>
            <p:cNvPr id="332" name="Rectangle 43">
              <a:extLst>
                <a:ext uri="{FF2B5EF4-FFF2-40B4-BE49-F238E27FC236}">
                  <a16:creationId xmlns:a16="http://schemas.microsoft.com/office/drawing/2014/main" id="{9F240A4F-0E64-4A9E-B8B2-58B2E85D398F}"/>
                </a:ext>
              </a:extLst>
            </p:cNvPr>
            <p:cNvSpPr/>
            <p:nvPr/>
          </p:nvSpPr>
          <p:spPr>
            <a:xfrm flipH="1">
              <a:off x="636679" y="1213686"/>
              <a:ext cx="1840733" cy="1154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Аналитическая отчетность.</a:t>
              </a:r>
            </a:p>
          </p:txBody>
        </p:sp>
        <p:pic>
          <p:nvPicPr>
            <p:cNvPr id="333" name="Рисунок 332">
              <a:extLst>
                <a:ext uri="{FF2B5EF4-FFF2-40B4-BE49-F238E27FC236}">
                  <a16:creationId xmlns:a16="http://schemas.microsoft.com/office/drawing/2014/main" id="{8C02FEAA-599A-4DD8-AEA0-AA19CED6A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338" name="Группа 337">
            <a:extLst>
              <a:ext uri="{FF2B5EF4-FFF2-40B4-BE49-F238E27FC236}">
                <a16:creationId xmlns:a16="http://schemas.microsoft.com/office/drawing/2014/main" id="{CA400855-7C14-4200-B1F6-E891A9E9317C}"/>
              </a:ext>
            </a:extLst>
          </p:cNvPr>
          <p:cNvGrpSpPr/>
          <p:nvPr/>
        </p:nvGrpSpPr>
        <p:grpSpPr>
          <a:xfrm>
            <a:off x="2553964" y="1881298"/>
            <a:ext cx="2129032" cy="354460"/>
            <a:chOff x="426714" y="1192775"/>
            <a:chExt cx="2129032" cy="354460"/>
          </a:xfrm>
        </p:grpSpPr>
        <p:sp>
          <p:nvSpPr>
            <p:cNvPr id="339" name="Rectangle 43">
              <a:extLst>
                <a:ext uri="{FF2B5EF4-FFF2-40B4-BE49-F238E27FC236}">
                  <a16:creationId xmlns:a16="http://schemas.microsoft.com/office/drawing/2014/main" id="{08E1B9AB-CEC0-49A7-B81C-FA5F2C748874}"/>
                </a:ext>
              </a:extLst>
            </p:cNvPr>
            <p:cNvSpPr/>
            <p:nvPr/>
          </p:nvSpPr>
          <p:spPr>
            <a:xfrm flipH="1">
              <a:off x="636679" y="1200986"/>
              <a:ext cx="1919067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Повышение эффективности эксплуатации сетей газораспределения и диспетчерского управления.</a:t>
              </a:r>
            </a:p>
          </p:txBody>
        </p:sp>
        <p:pic>
          <p:nvPicPr>
            <p:cNvPr id="340" name="Рисунок 339">
              <a:extLst>
                <a:ext uri="{FF2B5EF4-FFF2-40B4-BE49-F238E27FC236}">
                  <a16:creationId xmlns:a16="http://schemas.microsoft.com/office/drawing/2014/main" id="{39EE8F73-A545-421C-A4E6-E7823B47C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sp>
        <p:nvSpPr>
          <p:cNvPr id="350" name="Текст 5">
            <a:extLst>
              <a:ext uri="{FF2B5EF4-FFF2-40B4-BE49-F238E27FC236}">
                <a16:creationId xmlns:a16="http://schemas.microsoft.com/office/drawing/2014/main" id="{760E5467-2160-4BDF-9F69-F9D681F35A9E}"/>
              </a:ext>
            </a:extLst>
          </p:cNvPr>
          <p:cNvSpPr txBox="1">
            <a:spLocks/>
          </p:cNvSpPr>
          <p:nvPr/>
        </p:nvSpPr>
        <p:spPr>
          <a:xfrm>
            <a:off x="1551600" y="5343792"/>
            <a:ext cx="7592399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100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71DF15C-D9F2-4A4E-9699-87228E5713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1" t="25842" r="23751" b="6875"/>
          <a:stretch/>
        </p:blipFill>
        <p:spPr>
          <a:xfrm>
            <a:off x="5681590" y="2810783"/>
            <a:ext cx="2967783" cy="1507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111322E-5F84-437E-B40F-C03DFF5606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75" y="3199590"/>
            <a:ext cx="3728073" cy="2043830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3866C65-5B8D-4CD4-B4FA-600C5D632E71}"/>
              </a:ext>
            </a:extLst>
          </p:cNvPr>
          <p:cNvGrpSpPr/>
          <p:nvPr/>
        </p:nvGrpSpPr>
        <p:grpSpPr>
          <a:xfrm>
            <a:off x="426714" y="3458092"/>
            <a:ext cx="1988782" cy="469876"/>
            <a:chOff x="426714" y="1192775"/>
            <a:chExt cx="1988782" cy="469876"/>
          </a:xfrm>
        </p:grpSpPr>
        <p:sp>
          <p:nvSpPr>
            <p:cNvPr id="92" name="Rectangle 43">
              <a:extLst>
                <a:ext uri="{FF2B5EF4-FFF2-40B4-BE49-F238E27FC236}">
                  <a16:creationId xmlns:a16="http://schemas.microsoft.com/office/drawing/2014/main" id="{61F171B6-1C8E-41B7-B1C1-C74AD30EAA45}"/>
                </a:ext>
              </a:extLst>
            </p:cNvPr>
            <p:cNvSpPr/>
            <p:nvPr/>
          </p:nvSpPr>
          <p:spPr>
            <a:xfrm flipH="1">
              <a:off x="636680" y="1200986"/>
              <a:ext cx="1778816" cy="4616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Обеспечение доступа к информации</a:t>
              </a:r>
            </a:p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для всех участников процесса в режиме реального времени, оповещение о событиях.</a:t>
              </a:r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7602542-89DB-4350-AE9F-7BAE3EBC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17C9A00-E0E9-4F12-BF71-AD63E9E445B1}"/>
              </a:ext>
            </a:extLst>
          </p:cNvPr>
          <p:cNvGrpSpPr/>
          <p:nvPr/>
        </p:nvGrpSpPr>
        <p:grpSpPr>
          <a:xfrm>
            <a:off x="2553964" y="2374980"/>
            <a:ext cx="2050698" cy="469876"/>
            <a:chOff x="426714" y="1192775"/>
            <a:chExt cx="2050698" cy="469876"/>
          </a:xfrm>
        </p:grpSpPr>
        <p:sp>
          <p:nvSpPr>
            <p:cNvPr id="95" name="Rectangle 43">
              <a:extLst>
                <a:ext uri="{FF2B5EF4-FFF2-40B4-BE49-F238E27FC236}">
                  <a16:creationId xmlns:a16="http://schemas.microsoft.com/office/drawing/2014/main" id="{688AD99E-3EEE-4ABD-86A1-B110EDC6DDA3}"/>
                </a:ext>
              </a:extLst>
            </p:cNvPr>
            <p:cNvSpPr/>
            <p:nvPr/>
          </p:nvSpPr>
          <p:spPr>
            <a:xfrm flipH="1">
              <a:off x="636680" y="1200986"/>
              <a:ext cx="1840732" cy="4616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Повышение эффективности работы средств электрохимической защиты от коррозии стальных подземных газопроводов.</a:t>
              </a:r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12E0AF7-B0A0-489D-8A30-C89101268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5B0E802-A401-4F76-A68C-5B522609D70D}"/>
              </a:ext>
            </a:extLst>
          </p:cNvPr>
          <p:cNvGrpSpPr/>
          <p:nvPr/>
        </p:nvGrpSpPr>
        <p:grpSpPr>
          <a:xfrm>
            <a:off x="2553964" y="2984078"/>
            <a:ext cx="2050698" cy="354460"/>
            <a:chOff x="426714" y="1192775"/>
            <a:chExt cx="2050698" cy="354460"/>
          </a:xfrm>
        </p:grpSpPr>
        <p:sp>
          <p:nvSpPr>
            <p:cNvPr id="98" name="Rectangle 43">
              <a:extLst>
                <a:ext uri="{FF2B5EF4-FFF2-40B4-BE49-F238E27FC236}">
                  <a16:creationId xmlns:a16="http://schemas.microsoft.com/office/drawing/2014/main" id="{A1DE6C86-B594-4816-8F86-747D84B3AE41}"/>
                </a:ext>
              </a:extLst>
            </p:cNvPr>
            <p:cNvSpPr/>
            <p:nvPr/>
          </p:nvSpPr>
          <p:spPr>
            <a:xfrm flipH="1">
              <a:off x="636680" y="1200986"/>
              <a:ext cx="1840732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Оптимизация бизнес-процесса сбора данных по технологическим параметрам процесса газораспределения.</a:t>
              </a:r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A70ABBC0-7CF9-408E-BD6C-53AAC59C7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C311C9C4-394C-43A1-A9E0-F2CDE59A8C77}"/>
              </a:ext>
            </a:extLst>
          </p:cNvPr>
          <p:cNvGrpSpPr/>
          <p:nvPr/>
        </p:nvGrpSpPr>
        <p:grpSpPr>
          <a:xfrm>
            <a:off x="2553964" y="3477761"/>
            <a:ext cx="2050698" cy="354460"/>
            <a:chOff x="426714" y="1192775"/>
            <a:chExt cx="2050698" cy="354460"/>
          </a:xfrm>
        </p:grpSpPr>
        <p:sp>
          <p:nvSpPr>
            <p:cNvPr id="101" name="Rectangle 43">
              <a:extLst>
                <a:ext uri="{FF2B5EF4-FFF2-40B4-BE49-F238E27FC236}">
                  <a16:creationId xmlns:a16="http://schemas.microsoft.com/office/drawing/2014/main" id="{EC9B58C5-7A09-43DC-82D7-11E4E893CCFF}"/>
                </a:ext>
              </a:extLst>
            </p:cNvPr>
            <p:cNvSpPr/>
            <p:nvPr/>
          </p:nvSpPr>
          <p:spPr>
            <a:xfrm flipH="1">
              <a:off x="636680" y="1200986"/>
              <a:ext cx="1840732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Создание автоматизированных средств информационной поддержки принятия решений.</a:t>
              </a: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D9C4917-58D3-4D31-BFEF-D3F31297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sp>
        <p:nvSpPr>
          <p:cNvPr id="44" name="Заголовок 2"/>
          <p:cNvSpPr txBox="1">
            <a:spLocks/>
          </p:cNvSpPr>
          <p:nvPr/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ru-RU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dirty="0"/>
              <a:t>Единый пульт управления системами телеметрии газораспределительных </a:t>
            </a:r>
            <a:r>
              <a:rPr lang="ru-RU" sz="2000" dirty="0" smtClean="0"/>
              <a:t>организаций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37971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8" b="1215"/>
          <a:stretch/>
        </p:blipFill>
        <p:spPr>
          <a:xfrm>
            <a:off x="0" y="923925"/>
            <a:ext cx="4746330" cy="4333875"/>
          </a:xfrm>
          <a:prstGeom prst="rect">
            <a:avLst/>
          </a:prstGeom>
        </p:spPr>
      </p:pic>
      <p:sp>
        <p:nvSpPr>
          <p:cNvPr id="215" name="Текст 5">
            <a:extLst>
              <a:ext uri="{FF2B5EF4-FFF2-40B4-BE49-F238E27FC236}">
                <a16:creationId xmlns:a16="http://schemas.microsoft.com/office/drawing/2014/main" id="{41775389-55EF-427D-90EE-3E71A32D7668}"/>
              </a:ext>
            </a:extLst>
          </p:cNvPr>
          <p:cNvSpPr txBox="1">
            <a:spLocks/>
          </p:cNvSpPr>
          <p:nvPr/>
        </p:nvSpPr>
        <p:spPr>
          <a:xfrm>
            <a:off x="1551600" y="5343792"/>
            <a:ext cx="7592399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100" dirty="0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F279F81-8989-4B2A-9B94-D158EDA98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12" y="1079821"/>
            <a:ext cx="5099039" cy="4296144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371475" y="1293207"/>
            <a:ext cx="3128963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</a:pPr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</a:rPr>
              <a:t>Система спутникового</a:t>
            </a:r>
            <a:endParaRPr 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ts val="1650"/>
              </a:lnSpc>
            </a:pPr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</a:rPr>
              <a:t>мониторинга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</a:rPr>
              <a:t>автотранспорта</a:t>
            </a:r>
          </a:p>
        </p:txBody>
      </p:sp>
      <p:grpSp>
        <p:nvGrpSpPr>
          <p:cNvPr id="67" name="Группа 66"/>
          <p:cNvGrpSpPr/>
          <p:nvPr/>
        </p:nvGrpSpPr>
        <p:grpSpPr>
          <a:xfrm>
            <a:off x="449700" y="1859397"/>
            <a:ext cx="2636887" cy="477054"/>
            <a:chOff x="599600" y="2590940"/>
            <a:chExt cx="3515849" cy="636071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740000" y="2590940"/>
              <a:ext cx="3375449" cy="636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75"/>
                </a:lnSpc>
              </a:pPr>
              <a:r>
                <a:rPr lang="ru-RU" sz="1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Получение, обработка и хранение навигационно-телематических данных, сигналов тревожной кнопки.</a:t>
              </a: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00" y="2668184"/>
              <a:ext cx="140400" cy="140400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449700" y="2321913"/>
            <a:ext cx="2557819" cy="348813"/>
            <a:chOff x="599600" y="2590940"/>
            <a:chExt cx="3410425" cy="465084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740000" y="2590940"/>
              <a:ext cx="3270025" cy="465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75"/>
                </a:lnSpc>
              </a:pPr>
              <a:r>
                <a:rPr lang="ru-RU" sz="1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Отображение текущего местоположения ТС </a:t>
              </a:r>
            </a:p>
            <a:p>
              <a:pPr>
                <a:lnSpc>
                  <a:spcPts val="975"/>
                </a:lnSpc>
              </a:pPr>
              <a:r>
                <a:rPr lang="ru-RU" sz="1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и истории его перемещений на карте.</a:t>
              </a: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00" y="2668184"/>
              <a:ext cx="140400" cy="140400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449700" y="2684114"/>
            <a:ext cx="2319877" cy="605294"/>
            <a:chOff x="599600" y="2590940"/>
            <a:chExt cx="3093169" cy="807058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740000" y="2590940"/>
              <a:ext cx="2952769" cy="807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75"/>
                </a:lnSpc>
              </a:pPr>
              <a:r>
                <a:rPr lang="ru-RU" sz="1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Сбор статистики нарушений ПДД, фактов агрессивного вождения, материалов и статистики о состоянии водителя и салонов транспортных средств.</a:t>
              </a: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00" y="2668184"/>
              <a:ext cx="140400" cy="140400"/>
            </a:xfrm>
            <a:prstGeom prst="rect">
              <a:avLst/>
            </a:prstGeom>
          </p:spPr>
        </p:pic>
      </p:grpSp>
      <p:grpSp>
        <p:nvGrpSpPr>
          <p:cNvPr id="76" name="Группа 75"/>
          <p:cNvGrpSpPr/>
          <p:nvPr/>
        </p:nvGrpSpPr>
        <p:grpSpPr>
          <a:xfrm>
            <a:off x="449700" y="3270636"/>
            <a:ext cx="2636886" cy="477054"/>
            <a:chOff x="599600" y="2590940"/>
            <a:chExt cx="3515848" cy="636071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739999" y="2590940"/>
              <a:ext cx="3375449" cy="636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75"/>
                </a:lnSpc>
              </a:pPr>
              <a:r>
                <a:rPr lang="ru-RU" sz="1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Учет пробега, топлива, машино-часов, времени простоев, времени начала/окончания работ, прохождения периодического ТО.</a:t>
              </a:r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00" y="2668184"/>
              <a:ext cx="140400" cy="140400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449700" y="3724917"/>
            <a:ext cx="2636886" cy="348813"/>
            <a:chOff x="599600" y="2590940"/>
            <a:chExt cx="3515848" cy="465084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740000" y="2590940"/>
              <a:ext cx="3375448" cy="465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75"/>
                </a:lnSpc>
              </a:pPr>
              <a:r>
                <a:rPr lang="ru-RU" sz="1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Контроль режима труда и отдыха водителей, отклонений от маршрутов. </a:t>
              </a:r>
            </a:p>
          </p:txBody>
        </p:sp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00" y="2668184"/>
              <a:ext cx="140400" cy="140400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449700" y="4078881"/>
            <a:ext cx="2636886" cy="348813"/>
            <a:chOff x="599600" y="2590940"/>
            <a:chExt cx="3515848" cy="465083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739999" y="2590940"/>
              <a:ext cx="3375449" cy="465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75"/>
                </a:lnSpc>
              </a:pPr>
              <a:r>
                <a:rPr lang="ru-RU" sz="1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Формирование и отправка консолидированной отчетности.</a:t>
              </a:r>
            </a:p>
          </p:txBody>
        </p:sp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00" y="2668184"/>
              <a:ext cx="140400" cy="140400"/>
            </a:xfrm>
            <a:prstGeom prst="rect">
              <a:avLst/>
            </a:prstGeom>
          </p:spPr>
        </p:pic>
      </p:grpSp>
      <p:sp>
        <p:nvSpPr>
          <p:cNvPr id="25" name="Заголовок 2"/>
          <p:cNvSpPr txBox="1">
            <a:spLocks/>
          </p:cNvSpPr>
          <p:nvPr/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ru-RU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dirty="0"/>
              <a:t>Модуль «Мониторинг ГЛОНАСС»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719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F0ACECD-5C04-431B-90D2-B2B0F046C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4576"/>
            <a:ext cx="9144000" cy="130132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CA147C5-1488-42C1-A11D-540A6752A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11" y="4760579"/>
            <a:ext cx="871959" cy="21185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7750040-D989-4787-89BE-F1C2EF781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11" y="884460"/>
            <a:ext cx="2880888" cy="3758578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458006" y="5075353"/>
            <a:ext cx="440188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50" dirty="0">
              <a:solidFill>
                <a:schemeClr val="bg1"/>
              </a:solidFill>
              <a:latin typeface="Commissioner Medium" pitchFamily="2" charset="0"/>
            </a:endParaRPr>
          </a:p>
        </p:txBody>
      </p:sp>
      <p:sp>
        <p:nvSpPr>
          <p:cNvPr id="88" name="Заголовок 1">
            <a:extLst>
              <a:ext uri="{FF2B5EF4-FFF2-40B4-BE49-F238E27FC236}">
                <a16:creationId xmlns:a16="http://schemas.microsoft.com/office/drawing/2014/main" id="{3B457852-DCE8-4597-8634-52BCBBE96EE3}"/>
              </a:ext>
            </a:extLst>
          </p:cNvPr>
          <p:cNvSpPr txBox="1">
            <a:spLocks/>
          </p:cNvSpPr>
          <p:nvPr/>
        </p:nvSpPr>
        <p:spPr>
          <a:xfrm>
            <a:off x="1647450" y="294959"/>
            <a:ext cx="7200302" cy="31049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endParaRPr lang="ru-RU" altLang="ru-RU" sz="2000" dirty="0"/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81E44EA1-4A0D-404D-9CFA-57834A9E5C55}"/>
              </a:ext>
            </a:extLst>
          </p:cNvPr>
          <p:cNvSpPr/>
          <p:nvPr/>
        </p:nvSpPr>
        <p:spPr>
          <a:xfrm>
            <a:off x="436920" y="4815298"/>
            <a:ext cx="3201630" cy="228242"/>
          </a:xfrm>
          <a:prstGeom prst="rect">
            <a:avLst/>
          </a:prstGeom>
          <a:solidFill>
            <a:srgbClr val="698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0" rIns="27000" bIns="0" rtlCol="0" anchor="ctr"/>
          <a:lstStyle/>
          <a:p>
            <a:r>
              <a:rPr lang="ru-RU" sz="750" b="1" dirty="0">
                <a:solidFill>
                  <a:schemeClr val="bg1"/>
                </a:solidFill>
                <a:latin typeface="Arial Narrow" panose="020B0606020202030204" pitchFamily="34" charset="0"/>
              </a:rPr>
              <a:t>  В стадии опытной эксплуатации в ООО «Газпром межрегионгаз инжиниринг» </a:t>
            </a:r>
          </a:p>
        </p:txBody>
      </p:sp>
      <p:sp>
        <p:nvSpPr>
          <p:cNvPr id="350" name="Текст 5">
            <a:extLst>
              <a:ext uri="{FF2B5EF4-FFF2-40B4-BE49-F238E27FC236}">
                <a16:creationId xmlns:a16="http://schemas.microsoft.com/office/drawing/2014/main" id="{760E5467-2160-4BDF-9F69-F9D681F35A9E}"/>
              </a:ext>
            </a:extLst>
          </p:cNvPr>
          <p:cNvSpPr txBox="1">
            <a:spLocks/>
          </p:cNvSpPr>
          <p:nvPr/>
        </p:nvSpPr>
        <p:spPr>
          <a:xfrm>
            <a:off x="1551600" y="5343792"/>
            <a:ext cx="7592399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100" dirty="0"/>
          </a:p>
        </p:txBody>
      </p: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3891C7AD-E9B0-4587-A573-4035D74AF6EC}"/>
              </a:ext>
            </a:extLst>
          </p:cNvPr>
          <p:cNvGrpSpPr/>
          <p:nvPr/>
        </p:nvGrpSpPr>
        <p:grpSpPr>
          <a:xfrm>
            <a:off x="427790" y="4133260"/>
            <a:ext cx="5020509" cy="513623"/>
            <a:chOff x="427790" y="4105236"/>
            <a:chExt cx="5020509" cy="513623"/>
          </a:xfrm>
        </p:grpSpPr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45411409-603E-4D21-8F48-A6D2087474B3}"/>
                </a:ext>
              </a:extLst>
            </p:cNvPr>
            <p:cNvGrpSpPr/>
            <p:nvPr/>
          </p:nvGrpSpPr>
          <p:grpSpPr>
            <a:xfrm>
              <a:off x="427790" y="4105236"/>
              <a:ext cx="4868110" cy="144000"/>
              <a:chOff x="427790" y="4166873"/>
              <a:chExt cx="4868110" cy="144000"/>
            </a:xfrm>
          </p:grpSpPr>
          <p:sp>
            <p:nvSpPr>
              <p:cNvPr id="165" name="Rectangle 43">
                <a:extLst>
                  <a:ext uri="{FF2B5EF4-FFF2-40B4-BE49-F238E27FC236}">
                    <a16:creationId xmlns:a16="http://schemas.microsoft.com/office/drawing/2014/main" id="{DAC8F1BF-E549-41F8-8093-DE9B5D0E8BEE}"/>
                  </a:ext>
                </a:extLst>
              </p:cNvPr>
              <p:cNvSpPr/>
              <p:nvPr/>
            </p:nvSpPr>
            <p:spPr>
              <a:xfrm flipH="1">
                <a:off x="636680" y="4191612"/>
                <a:ext cx="4659220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Исключена возможность несанкционированного изменения наряда-допуска и журнала регистрации.</a:t>
                </a:r>
              </a:p>
            </p:txBody>
          </p:sp>
          <p:pic>
            <p:nvPicPr>
              <p:cNvPr id="166" name="Рисунок 165">
                <a:extLst>
                  <a:ext uri="{FF2B5EF4-FFF2-40B4-BE49-F238E27FC236}">
                    <a16:creationId xmlns:a16="http://schemas.microsoft.com/office/drawing/2014/main" id="{3ED31D39-CB96-401F-90EA-873469720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7790" y="4166873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59" name="Группа 158">
              <a:extLst>
                <a:ext uri="{FF2B5EF4-FFF2-40B4-BE49-F238E27FC236}">
                  <a16:creationId xmlns:a16="http://schemas.microsoft.com/office/drawing/2014/main" id="{04AEABA2-E9A5-4FF4-9A1E-B5EF00F536C1}"/>
                </a:ext>
              </a:extLst>
            </p:cNvPr>
            <p:cNvGrpSpPr/>
            <p:nvPr/>
          </p:nvGrpSpPr>
          <p:grpSpPr>
            <a:xfrm>
              <a:off x="427790" y="4290048"/>
              <a:ext cx="2719250" cy="144000"/>
              <a:chOff x="427790" y="4166873"/>
              <a:chExt cx="2719250" cy="144000"/>
            </a:xfrm>
          </p:grpSpPr>
          <p:sp>
            <p:nvSpPr>
              <p:cNvPr id="163" name="Rectangle 43">
                <a:extLst>
                  <a:ext uri="{FF2B5EF4-FFF2-40B4-BE49-F238E27FC236}">
                    <a16:creationId xmlns:a16="http://schemas.microsoft.com/office/drawing/2014/main" id="{94F129B1-539B-4C8D-B7E5-74E1F24B8960}"/>
                  </a:ext>
                </a:extLst>
              </p:cNvPr>
              <p:cNvSpPr/>
              <p:nvPr/>
            </p:nvSpPr>
            <p:spPr>
              <a:xfrm flipH="1">
                <a:off x="636680" y="4191612"/>
                <a:ext cx="2510360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Контроль авторства.</a:t>
                </a:r>
              </a:p>
            </p:txBody>
          </p:sp>
          <p:pic>
            <p:nvPicPr>
              <p:cNvPr id="164" name="Рисунок 163">
                <a:extLst>
                  <a:ext uri="{FF2B5EF4-FFF2-40B4-BE49-F238E27FC236}">
                    <a16:creationId xmlns:a16="http://schemas.microsoft.com/office/drawing/2014/main" id="{4F3C771A-29AE-404F-8B74-2A5CE88CD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7790" y="4166873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60" name="Группа 159">
              <a:extLst>
                <a:ext uri="{FF2B5EF4-FFF2-40B4-BE49-F238E27FC236}">
                  <a16:creationId xmlns:a16="http://schemas.microsoft.com/office/drawing/2014/main" id="{ACDD0F91-D36A-44B2-B6F1-E8B6CEC8BBC2}"/>
                </a:ext>
              </a:extLst>
            </p:cNvPr>
            <p:cNvGrpSpPr/>
            <p:nvPr/>
          </p:nvGrpSpPr>
          <p:grpSpPr>
            <a:xfrm>
              <a:off x="427790" y="4474859"/>
              <a:ext cx="5020509" cy="144000"/>
              <a:chOff x="427790" y="4166873"/>
              <a:chExt cx="5020509" cy="144000"/>
            </a:xfrm>
          </p:grpSpPr>
          <p:sp>
            <p:nvSpPr>
              <p:cNvPr id="161" name="Rectangle 43">
                <a:extLst>
                  <a:ext uri="{FF2B5EF4-FFF2-40B4-BE49-F238E27FC236}">
                    <a16:creationId xmlns:a16="http://schemas.microsoft.com/office/drawing/2014/main" id="{AAAACEF5-21CF-45F1-935B-CB4F0C710DF3}"/>
                  </a:ext>
                </a:extLst>
              </p:cNvPr>
              <p:cNvSpPr/>
              <p:nvPr/>
            </p:nvSpPr>
            <p:spPr>
              <a:xfrm flipH="1">
                <a:off x="636678" y="4191612"/>
                <a:ext cx="4811621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Мониторинг текущих работ по нарядам-допускам, отображение всех работ со статусом исполнения.</a:t>
                </a:r>
              </a:p>
            </p:txBody>
          </p:sp>
          <p:pic>
            <p:nvPicPr>
              <p:cNvPr id="162" name="Рисунок 161">
                <a:extLst>
                  <a:ext uri="{FF2B5EF4-FFF2-40B4-BE49-F238E27FC236}">
                    <a16:creationId xmlns:a16="http://schemas.microsoft.com/office/drawing/2014/main" id="{10DD8B58-5A71-4FD0-98C2-CA1218A73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7790" y="4166873"/>
                <a:ext cx="144000" cy="144000"/>
              </a:xfrm>
              <a:prstGeom prst="rect">
                <a:avLst/>
              </a:prstGeom>
            </p:spPr>
          </p:pic>
        </p:grp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F3E47E0-4789-4390-AC45-8CD8ECA4E8A3}"/>
              </a:ext>
            </a:extLst>
          </p:cNvPr>
          <p:cNvGrpSpPr/>
          <p:nvPr/>
        </p:nvGrpSpPr>
        <p:grpSpPr>
          <a:xfrm>
            <a:off x="426714" y="1186725"/>
            <a:ext cx="5358135" cy="2676461"/>
            <a:chOff x="426714" y="1212125"/>
            <a:chExt cx="5358135" cy="2676461"/>
          </a:xfrm>
        </p:grpSpPr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id="{569F9901-29A4-47F9-B41C-6FA35AA535FA}"/>
                </a:ext>
              </a:extLst>
            </p:cNvPr>
            <p:cNvGrpSpPr/>
            <p:nvPr/>
          </p:nvGrpSpPr>
          <p:grpSpPr>
            <a:xfrm>
              <a:off x="426714" y="1212125"/>
              <a:ext cx="5358135" cy="144000"/>
              <a:chOff x="426714" y="1192775"/>
              <a:chExt cx="5358135" cy="144000"/>
            </a:xfrm>
          </p:grpSpPr>
          <p:sp>
            <p:nvSpPr>
              <p:cNvPr id="134" name="Rectangle 43">
                <a:extLst>
                  <a:ext uri="{FF2B5EF4-FFF2-40B4-BE49-F238E27FC236}">
                    <a16:creationId xmlns:a16="http://schemas.microsoft.com/office/drawing/2014/main" id="{E2230FD0-2B27-4217-8229-A3E5C0AFDE1E}"/>
                  </a:ext>
                </a:extLst>
              </p:cNvPr>
              <p:cNvSpPr/>
              <p:nvPr/>
            </p:nvSpPr>
            <p:spPr>
              <a:xfrm flipH="1">
                <a:off x="636678" y="1213686"/>
                <a:ext cx="5148171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Выдача нарядов-допусков на проведение газоопасных работ в электронном виде с цифровой подписью.</a:t>
                </a:r>
              </a:p>
            </p:txBody>
          </p:sp>
          <p:pic>
            <p:nvPicPr>
              <p:cNvPr id="173" name="Рисунок 172">
                <a:extLst>
                  <a:ext uri="{FF2B5EF4-FFF2-40B4-BE49-F238E27FC236}">
                    <a16:creationId xmlns:a16="http://schemas.microsoft.com/office/drawing/2014/main" id="{5F0DDA35-AB9E-4AF3-A1F7-0DFBB6DAC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C455918D-56EA-4B27-89BD-808E5D59310D}"/>
                </a:ext>
              </a:extLst>
            </p:cNvPr>
            <p:cNvGrpSpPr/>
            <p:nvPr/>
          </p:nvGrpSpPr>
          <p:grpSpPr>
            <a:xfrm>
              <a:off x="426714" y="1432554"/>
              <a:ext cx="5288285" cy="144000"/>
              <a:chOff x="426714" y="1192775"/>
              <a:chExt cx="5288285" cy="144000"/>
            </a:xfrm>
          </p:grpSpPr>
          <p:sp>
            <p:nvSpPr>
              <p:cNvPr id="116" name="Rectangle 43">
                <a:extLst>
                  <a:ext uri="{FF2B5EF4-FFF2-40B4-BE49-F238E27FC236}">
                    <a16:creationId xmlns:a16="http://schemas.microsoft.com/office/drawing/2014/main" id="{17D5C8C1-C4DE-415F-A9EF-0A392B26606B}"/>
                  </a:ext>
                </a:extLst>
              </p:cNvPr>
              <p:cNvSpPr/>
              <p:nvPr/>
            </p:nvSpPr>
            <p:spPr>
              <a:xfrm flipH="1">
                <a:off x="636678" y="1213686"/>
                <a:ext cx="5078321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Формирование журналов регистрации газоопасных работ по нарядам-допускам и без нарядов-допусков.</a:t>
                </a:r>
              </a:p>
            </p:txBody>
          </p:sp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9BB65C65-CCA2-40BA-AC2B-5287A80B3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CB62784A-FB81-482A-BA2A-6912EF6D972A}"/>
                </a:ext>
              </a:extLst>
            </p:cNvPr>
            <p:cNvGrpSpPr/>
            <p:nvPr/>
          </p:nvGrpSpPr>
          <p:grpSpPr>
            <a:xfrm>
              <a:off x="426714" y="1652983"/>
              <a:ext cx="5358133" cy="251743"/>
              <a:chOff x="426714" y="1192775"/>
              <a:chExt cx="5358133" cy="251743"/>
            </a:xfrm>
          </p:grpSpPr>
          <p:sp>
            <p:nvSpPr>
              <p:cNvPr id="119" name="Rectangle 43">
                <a:extLst>
                  <a:ext uri="{FF2B5EF4-FFF2-40B4-BE49-F238E27FC236}">
                    <a16:creationId xmlns:a16="http://schemas.microsoft.com/office/drawing/2014/main" id="{D369D965-CE07-4AEF-8EFE-68197E289FD3}"/>
                  </a:ext>
                </a:extLst>
              </p:cNvPr>
              <p:cNvSpPr/>
              <p:nvPr/>
            </p:nvSpPr>
            <p:spPr>
              <a:xfrm flipH="1">
                <a:off x="636677" y="1213686"/>
                <a:ext cx="5148170" cy="23083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Формирование нарядов-допусков по шаблонам, контроль вводимой информации (количество и квалификация работников, наличие СИЗ и инструмента, учет времени выполнения работ).</a:t>
                </a:r>
              </a:p>
            </p:txBody>
          </p:sp>
          <p:pic>
            <p:nvPicPr>
              <p:cNvPr id="120" name="Рисунок 119">
                <a:extLst>
                  <a:ext uri="{FF2B5EF4-FFF2-40B4-BE49-F238E27FC236}">
                    <a16:creationId xmlns:a16="http://schemas.microsoft.com/office/drawing/2014/main" id="{B5864BDF-3520-4634-A8A5-837927FA1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C81756BA-32BB-4AAF-BCA0-C908808FCC9B}"/>
                </a:ext>
              </a:extLst>
            </p:cNvPr>
            <p:cNvGrpSpPr/>
            <p:nvPr/>
          </p:nvGrpSpPr>
          <p:grpSpPr>
            <a:xfrm>
              <a:off x="426714" y="1981155"/>
              <a:ext cx="4954910" cy="144000"/>
              <a:chOff x="426714" y="1192775"/>
              <a:chExt cx="4954910" cy="144000"/>
            </a:xfrm>
          </p:grpSpPr>
          <p:sp>
            <p:nvSpPr>
              <p:cNvPr id="122" name="Rectangle 43">
                <a:extLst>
                  <a:ext uri="{FF2B5EF4-FFF2-40B4-BE49-F238E27FC236}">
                    <a16:creationId xmlns:a16="http://schemas.microsoft.com/office/drawing/2014/main" id="{6851C022-FBB0-4A35-8CAF-0F8A68F94DD2}"/>
                  </a:ext>
                </a:extLst>
              </p:cNvPr>
              <p:cNvSpPr/>
              <p:nvPr/>
            </p:nvSpPr>
            <p:spPr>
              <a:xfrm flipH="1">
                <a:off x="636679" y="1213686"/>
                <a:ext cx="4744945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Оповещение участников процесса о ходе подготовки наряда-допуска.</a:t>
                </a:r>
              </a:p>
            </p:txBody>
          </p:sp>
          <p:pic>
            <p:nvPicPr>
              <p:cNvPr id="123" name="Рисунок 122">
                <a:extLst>
                  <a:ext uri="{FF2B5EF4-FFF2-40B4-BE49-F238E27FC236}">
                    <a16:creationId xmlns:a16="http://schemas.microsoft.com/office/drawing/2014/main" id="{9C802DAF-1DCB-4DC7-9345-100B6287A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7D5FBCFB-793E-4AA4-8F3E-3A24104896AE}"/>
                </a:ext>
              </a:extLst>
            </p:cNvPr>
            <p:cNvGrpSpPr/>
            <p:nvPr/>
          </p:nvGrpSpPr>
          <p:grpSpPr>
            <a:xfrm>
              <a:off x="426714" y="2201584"/>
              <a:ext cx="4954910" cy="144000"/>
              <a:chOff x="426714" y="1192775"/>
              <a:chExt cx="4954910" cy="144000"/>
            </a:xfrm>
          </p:grpSpPr>
          <p:sp>
            <p:nvSpPr>
              <p:cNvPr id="125" name="Rectangle 43">
                <a:extLst>
                  <a:ext uri="{FF2B5EF4-FFF2-40B4-BE49-F238E27FC236}">
                    <a16:creationId xmlns:a16="http://schemas.microsoft.com/office/drawing/2014/main" id="{B5F64FEE-2F87-455E-BFCF-E8660B31340C}"/>
                  </a:ext>
                </a:extLst>
              </p:cNvPr>
              <p:cNvSpPr/>
              <p:nvPr/>
            </p:nvSpPr>
            <p:spPr>
              <a:xfrm flipH="1">
                <a:off x="636679" y="1213686"/>
                <a:ext cx="4744945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Хранение, актуализация производственных инструкций и инструкций по охране труда.</a:t>
                </a:r>
              </a:p>
            </p:txBody>
          </p:sp>
          <p:pic>
            <p:nvPicPr>
              <p:cNvPr id="126" name="Рисунок 125">
                <a:extLst>
                  <a:ext uri="{FF2B5EF4-FFF2-40B4-BE49-F238E27FC236}">
                    <a16:creationId xmlns:a16="http://schemas.microsoft.com/office/drawing/2014/main" id="{64F34FF5-E638-4600-843B-D80CB1A40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1E1EB5D0-DAA5-4F2E-9FEE-72270C78EC03}"/>
                </a:ext>
              </a:extLst>
            </p:cNvPr>
            <p:cNvGrpSpPr/>
            <p:nvPr/>
          </p:nvGrpSpPr>
          <p:grpSpPr>
            <a:xfrm>
              <a:off x="426714" y="2422013"/>
              <a:ext cx="4954910" cy="144000"/>
              <a:chOff x="426714" y="1192775"/>
              <a:chExt cx="4954910" cy="144000"/>
            </a:xfrm>
          </p:grpSpPr>
          <p:sp>
            <p:nvSpPr>
              <p:cNvPr id="128" name="Rectangle 43">
                <a:extLst>
                  <a:ext uri="{FF2B5EF4-FFF2-40B4-BE49-F238E27FC236}">
                    <a16:creationId xmlns:a16="http://schemas.microsoft.com/office/drawing/2014/main" id="{DBAA4223-B07B-41BB-94F2-4283EC57D91C}"/>
                  </a:ext>
                </a:extLst>
              </p:cNvPr>
              <p:cNvSpPr/>
              <p:nvPr/>
            </p:nvSpPr>
            <p:spPr>
              <a:xfrm flipH="1">
                <a:off x="636679" y="1213686"/>
                <a:ext cx="4744945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Проведение инструктажа по технике безопасности.</a:t>
                </a:r>
              </a:p>
            </p:txBody>
          </p:sp>
          <p:pic>
            <p:nvPicPr>
              <p:cNvPr id="129" name="Рисунок 128">
                <a:extLst>
                  <a:ext uri="{FF2B5EF4-FFF2-40B4-BE49-F238E27FC236}">
                    <a16:creationId xmlns:a16="http://schemas.microsoft.com/office/drawing/2014/main" id="{0715C83D-DDDC-4B9B-98E7-230F36A95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96E3EE5C-27ED-491D-A5CA-F22FA6A4EB12}"/>
                </a:ext>
              </a:extLst>
            </p:cNvPr>
            <p:cNvGrpSpPr/>
            <p:nvPr/>
          </p:nvGrpSpPr>
          <p:grpSpPr>
            <a:xfrm>
              <a:off x="426714" y="2642442"/>
              <a:ext cx="4954910" cy="144000"/>
              <a:chOff x="426714" y="1192775"/>
              <a:chExt cx="4954910" cy="144000"/>
            </a:xfrm>
          </p:grpSpPr>
          <p:sp>
            <p:nvSpPr>
              <p:cNvPr id="131" name="Rectangle 43">
                <a:extLst>
                  <a:ext uri="{FF2B5EF4-FFF2-40B4-BE49-F238E27FC236}">
                    <a16:creationId xmlns:a16="http://schemas.microsoft.com/office/drawing/2014/main" id="{EF425894-AE08-4FA2-8368-57D74AB61201}"/>
                  </a:ext>
                </a:extLst>
              </p:cNvPr>
              <p:cNvSpPr/>
              <p:nvPr/>
            </p:nvSpPr>
            <p:spPr>
              <a:xfrm flipH="1">
                <a:off x="636679" y="1213686"/>
                <a:ext cx="4744945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Ведение журналов ознакомления с инструкциями, проведения инструктажей.</a:t>
                </a:r>
              </a:p>
            </p:txBody>
          </p:sp>
          <p:pic>
            <p:nvPicPr>
              <p:cNvPr id="132" name="Рисунок 131">
                <a:extLst>
                  <a:ext uri="{FF2B5EF4-FFF2-40B4-BE49-F238E27FC236}">
                    <a16:creationId xmlns:a16="http://schemas.microsoft.com/office/drawing/2014/main" id="{23D4F569-2047-4627-8F22-28CE6B58F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35" name="Группа 134">
              <a:extLst>
                <a:ext uri="{FF2B5EF4-FFF2-40B4-BE49-F238E27FC236}">
                  <a16:creationId xmlns:a16="http://schemas.microsoft.com/office/drawing/2014/main" id="{53C0697D-AF6C-4470-B8A9-CA8C1DC8AFAA}"/>
                </a:ext>
              </a:extLst>
            </p:cNvPr>
            <p:cNvGrpSpPr/>
            <p:nvPr/>
          </p:nvGrpSpPr>
          <p:grpSpPr>
            <a:xfrm>
              <a:off x="426714" y="2862871"/>
              <a:ext cx="4954910" cy="144000"/>
              <a:chOff x="426714" y="1192775"/>
              <a:chExt cx="4954910" cy="144000"/>
            </a:xfrm>
          </p:grpSpPr>
          <p:sp>
            <p:nvSpPr>
              <p:cNvPr id="136" name="Rectangle 43">
                <a:extLst>
                  <a:ext uri="{FF2B5EF4-FFF2-40B4-BE49-F238E27FC236}">
                    <a16:creationId xmlns:a16="http://schemas.microsoft.com/office/drawing/2014/main" id="{70C4A18E-9608-4FBA-BD66-96E1DA5C1CA4}"/>
                  </a:ext>
                </a:extLst>
              </p:cNvPr>
              <p:cNvSpPr/>
              <p:nvPr/>
            </p:nvSpPr>
            <p:spPr>
              <a:xfrm flipH="1">
                <a:off x="636679" y="1213686"/>
                <a:ext cx="4744945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Учет аттестации по промышленной безопасности, эксплуатации и охране труда.</a:t>
                </a:r>
              </a:p>
            </p:txBody>
          </p:sp>
          <p:pic>
            <p:nvPicPr>
              <p:cNvPr id="137" name="Рисунок 136">
                <a:extLst>
                  <a:ext uri="{FF2B5EF4-FFF2-40B4-BE49-F238E27FC236}">
                    <a16:creationId xmlns:a16="http://schemas.microsoft.com/office/drawing/2014/main" id="{93758CFA-C2E6-4107-A314-35703A52E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38" name="Группа 137">
              <a:extLst>
                <a:ext uri="{FF2B5EF4-FFF2-40B4-BE49-F238E27FC236}">
                  <a16:creationId xmlns:a16="http://schemas.microsoft.com/office/drawing/2014/main" id="{7789062C-44A5-41AC-8367-D25B34BD4E0C}"/>
                </a:ext>
              </a:extLst>
            </p:cNvPr>
            <p:cNvGrpSpPr/>
            <p:nvPr/>
          </p:nvGrpSpPr>
          <p:grpSpPr>
            <a:xfrm>
              <a:off x="426714" y="3083300"/>
              <a:ext cx="4954910" cy="144000"/>
              <a:chOff x="426714" y="1192775"/>
              <a:chExt cx="4954910" cy="144000"/>
            </a:xfrm>
          </p:grpSpPr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9E8C5E3C-1349-4DCF-8E43-270BD43AB919}"/>
                  </a:ext>
                </a:extLst>
              </p:cNvPr>
              <p:cNvSpPr/>
              <p:nvPr/>
            </p:nvSpPr>
            <p:spPr>
              <a:xfrm flipH="1">
                <a:off x="636679" y="1213686"/>
                <a:ext cx="4744945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Учет допуска работников к работам с повышенной опасностью.</a:t>
                </a:r>
              </a:p>
            </p:txBody>
          </p:sp>
          <p:pic>
            <p:nvPicPr>
              <p:cNvPr id="140" name="Рисунок 139">
                <a:extLst>
                  <a:ext uri="{FF2B5EF4-FFF2-40B4-BE49-F238E27FC236}">
                    <a16:creationId xmlns:a16="http://schemas.microsoft.com/office/drawing/2014/main" id="{2A3F0C44-A3A7-480D-B51C-A4C9B1B67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88870941-CB9E-4E3D-9E8D-CCE63795D29D}"/>
                </a:ext>
              </a:extLst>
            </p:cNvPr>
            <p:cNvGrpSpPr/>
            <p:nvPr/>
          </p:nvGrpSpPr>
          <p:grpSpPr>
            <a:xfrm>
              <a:off x="426714" y="3303729"/>
              <a:ext cx="4954910" cy="144000"/>
              <a:chOff x="426714" y="1192775"/>
              <a:chExt cx="4954910" cy="144000"/>
            </a:xfrm>
          </p:grpSpPr>
          <p:sp>
            <p:nvSpPr>
              <p:cNvPr id="142" name="Rectangle 43">
                <a:extLst>
                  <a:ext uri="{FF2B5EF4-FFF2-40B4-BE49-F238E27FC236}">
                    <a16:creationId xmlns:a16="http://schemas.microsoft.com/office/drawing/2014/main" id="{52A6759E-B0AF-4D44-8E13-C636D9F6E0B5}"/>
                  </a:ext>
                </a:extLst>
              </p:cNvPr>
              <p:cNvSpPr/>
              <p:nvPr/>
            </p:nvSpPr>
            <p:spPr>
              <a:xfrm flipH="1">
                <a:off x="636679" y="1213686"/>
                <a:ext cx="4744945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Планирование и проведение производственного контроля.</a:t>
                </a:r>
              </a:p>
            </p:txBody>
          </p:sp>
          <p:pic>
            <p:nvPicPr>
              <p:cNvPr id="143" name="Рисунок 142">
                <a:extLst>
                  <a:ext uri="{FF2B5EF4-FFF2-40B4-BE49-F238E27FC236}">
                    <a16:creationId xmlns:a16="http://schemas.microsoft.com/office/drawing/2014/main" id="{337BCDF3-8325-494F-8CA2-2FD8F637D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67" name="Группа 166">
              <a:extLst>
                <a:ext uri="{FF2B5EF4-FFF2-40B4-BE49-F238E27FC236}">
                  <a16:creationId xmlns:a16="http://schemas.microsoft.com/office/drawing/2014/main" id="{3BA77737-9949-49AD-B3FE-92A44A1375C1}"/>
                </a:ext>
              </a:extLst>
            </p:cNvPr>
            <p:cNvGrpSpPr/>
            <p:nvPr/>
          </p:nvGrpSpPr>
          <p:grpSpPr>
            <a:xfrm>
              <a:off x="426714" y="3524158"/>
              <a:ext cx="4954910" cy="144000"/>
              <a:chOff x="426714" y="1192775"/>
              <a:chExt cx="4954910" cy="144000"/>
            </a:xfrm>
          </p:grpSpPr>
          <p:sp>
            <p:nvSpPr>
              <p:cNvPr id="168" name="Rectangle 43">
                <a:extLst>
                  <a:ext uri="{FF2B5EF4-FFF2-40B4-BE49-F238E27FC236}">
                    <a16:creationId xmlns:a16="http://schemas.microsoft.com/office/drawing/2014/main" id="{3F85E06F-CDB0-4887-9CFA-1164C7580DCC}"/>
                  </a:ext>
                </a:extLst>
              </p:cNvPr>
              <p:cNvSpPr/>
              <p:nvPr/>
            </p:nvSpPr>
            <p:spPr>
              <a:xfrm flipH="1">
                <a:off x="636679" y="1213686"/>
                <a:ext cx="4744945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Формирование единой системы учета нарушений и проведения проверок.</a:t>
                </a:r>
              </a:p>
            </p:txBody>
          </p:sp>
          <p:pic>
            <p:nvPicPr>
              <p:cNvPr id="169" name="Рисунок 168">
                <a:extLst>
                  <a:ext uri="{FF2B5EF4-FFF2-40B4-BE49-F238E27FC236}">
                    <a16:creationId xmlns:a16="http://schemas.microsoft.com/office/drawing/2014/main" id="{FED5D96F-5287-440A-8EFD-B05448D44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70" name="Группа 169">
              <a:extLst>
                <a:ext uri="{FF2B5EF4-FFF2-40B4-BE49-F238E27FC236}">
                  <a16:creationId xmlns:a16="http://schemas.microsoft.com/office/drawing/2014/main" id="{F021D167-C0E9-4C02-923B-1A98DBFC0493}"/>
                </a:ext>
              </a:extLst>
            </p:cNvPr>
            <p:cNvGrpSpPr/>
            <p:nvPr/>
          </p:nvGrpSpPr>
          <p:grpSpPr>
            <a:xfrm>
              <a:off x="426714" y="3744586"/>
              <a:ext cx="4954910" cy="144000"/>
              <a:chOff x="426714" y="1192775"/>
              <a:chExt cx="4954910" cy="144000"/>
            </a:xfrm>
          </p:grpSpPr>
          <p:sp>
            <p:nvSpPr>
              <p:cNvPr id="171" name="Rectangle 43">
                <a:extLst>
                  <a:ext uri="{FF2B5EF4-FFF2-40B4-BE49-F238E27FC236}">
                    <a16:creationId xmlns:a16="http://schemas.microsoft.com/office/drawing/2014/main" id="{A65C9B6B-E45F-4F9A-8618-15D57DC0B63A}"/>
                  </a:ext>
                </a:extLst>
              </p:cNvPr>
              <p:cNvSpPr/>
              <p:nvPr/>
            </p:nvSpPr>
            <p:spPr>
              <a:xfrm flipH="1">
                <a:off x="636679" y="1213686"/>
                <a:ext cx="4744945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950" dirty="0">
                    <a:solidFill>
                      <a:srgbClr val="0A2241"/>
                    </a:solidFill>
                    <a:latin typeface="Arial Narrow" panose="020B0606020202030204" pitchFamily="34" charset="0"/>
                  </a:rPr>
                  <a:t>Формирование аналитической отчетности по промышленной безопасности.</a:t>
                </a:r>
              </a:p>
            </p:txBody>
          </p:sp>
          <p:pic>
            <p:nvPicPr>
              <p:cNvPr id="172" name="Рисунок 171">
                <a:extLst>
                  <a:ext uri="{FF2B5EF4-FFF2-40B4-BE49-F238E27FC236}">
                    <a16:creationId xmlns:a16="http://schemas.microsoft.com/office/drawing/2014/main" id="{82406227-662C-4B0A-B21A-00794BDAA1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14" y="1192775"/>
                <a:ext cx="144000" cy="144000"/>
              </a:xfrm>
              <a:prstGeom prst="rect">
                <a:avLst/>
              </a:prstGeom>
            </p:spPr>
          </p:pic>
        </p:grpSp>
      </p:grpSp>
      <p:sp>
        <p:nvSpPr>
          <p:cNvPr id="57" name="Заголовок 2"/>
          <p:cNvSpPr txBox="1">
            <a:spLocks/>
          </p:cNvSpPr>
          <p:nvPr/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ru-RU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dirty="0"/>
              <a:t>Модуль «Промышленная безопасность»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094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8" name="Схема 217"/>
          <p:cNvGraphicFramePr/>
          <p:nvPr/>
        </p:nvGraphicFramePr>
        <p:xfrm>
          <a:off x="3146998" y="3241210"/>
          <a:ext cx="1784129" cy="1910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Текст 5">
            <a:extLst>
              <a:ext uri="{FF2B5EF4-FFF2-40B4-BE49-F238E27FC236}">
                <a16:creationId xmlns:a16="http://schemas.microsoft.com/office/drawing/2014/main" id="{1CEE4B68-2491-4B36-81D2-A891B3566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1601" y="5328403"/>
            <a:ext cx="7321550" cy="369332"/>
          </a:xfrm>
        </p:spPr>
        <p:txBody>
          <a:bodyPr/>
          <a:lstStyle/>
          <a:p>
            <a:r>
              <a:rPr lang="ru-RU" sz="12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B60E19-6344-4BB0-96E1-3D10158F5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8189"/>
            <a:ext cx="9144000" cy="4378261"/>
          </a:xfrm>
          <a:prstGeom prst="rect">
            <a:avLst/>
          </a:prstGeom>
        </p:spPr>
      </p:pic>
      <p:sp>
        <p:nvSpPr>
          <p:cNvPr id="261" name="Прямоугольник 260">
            <a:extLst>
              <a:ext uri="{FF2B5EF4-FFF2-40B4-BE49-F238E27FC236}">
                <a16:creationId xmlns:a16="http://schemas.microsoft.com/office/drawing/2014/main" id="{9445AA08-F37B-40FC-9C3E-6E86A448501A}"/>
              </a:ext>
            </a:extLst>
          </p:cNvPr>
          <p:cNvSpPr/>
          <p:nvPr/>
        </p:nvSpPr>
        <p:spPr>
          <a:xfrm>
            <a:off x="419101" y="1453277"/>
            <a:ext cx="3440518" cy="31700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ru-RU" sz="1050" dirty="0">
                <a:solidFill>
                  <a:schemeClr val="bg1"/>
                </a:solidFill>
                <a:latin typeface="Arial Narrow" panose="020B0606020202030204" pitchFamily="34" charset="0"/>
              </a:rPr>
              <a:t>Группа Газпром межрегионгаз готова предоставить доступ широкому кругу пользователей к собственной технологической разработке – цифровой платформе «ИУСЦИФРА».</a:t>
            </a:r>
          </a:p>
          <a:p>
            <a:pPr>
              <a:lnSpc>
                <a:spcPts val="1500"/>
              </a:lnSpc>
              <a:defRPr/>
            </a:pPr>
            <a:r>
              <a:rPr lang="ru-RU" sz="1050" dirty="0">
                <a:solidFill>
                  <a:schemeClr val="bg1"/>
                </a:solidFill>
                <a:latin typeface="Arial Narrow" panose="020B0606020202030204" pitchFamily="34" charset="0"/>
              </a:rPr>
              <a:t>Новый IT-продукт предназначен для создания корпоративных автоматизированных информационных систем, способных выдерживать высокую нагрузку.</a:t>
            </a:r>
          </a:p>
          <a:p>
            <a:pPr>
              <a:lnSpc>
                <a:spcPts val="1500"/>
              </a:lnSpc>
              <a:defRPr/>
            </a:pP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ts val="1500"/>
              </a:lnSpc>
              <a:defRPr/>
            </a:pPr>
            <a:r>
              <a:rPr lang="ru-RU" sz="1050" dirty="0">
                <a:solidFill>
                  <a:schemeClr val="bg1"/>
                </a:solidFill>
                <a:latin typeface="Arial Narrow" panose="020B0606020202030204" pitchFamily="34" charset="0"/>
              </a:rPr>
              <a:t>«ИУСЦИФРА» – единая система для управления производственно-технологическими процессами.</a:t>
            </a:r>
          </a:p>
          <a:p>
            <a:pPr>
              <a:lnSpc>
                <a:spcPts val="1500"/>
              </a:lnSpc>
              <a:defRPr/>
            </a:pPr>
            <a:r>
              <a:rPr lang="ru-RU" sz="1050" dirty="0">
                <a:solidFill>
                  <a:schemeClr val="bg1"/>
                </a:solidFill>
                <a:latin typeface="Arial Narrow" panose="020B0606020202030204" pitchFamily="34" charset="0"/>
              </a:rPr>
              <a:t>Эффективно используется компаниями </a:t>
            </a:r>
            <a:r>
              <a:rPr lang="ru-RU" sz="10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Группы Газпром межрегионгаз </a:t>
            </a:r>
            <a:r>
              <a:rPr lang="ru-RU" sz="1050" dirty="0">
                <a:solidFill>
                  <a:schemeClr val="bg1"/>
                </a:solidFill>
                <a:latin typeface="Arial Narrow" panose="020B0606020202030204" pitchFamily="34" charset="0"/>
              </a:rPr>
              <a:t>для цифровизации реализации газа и газораспределения. Платформа содержит большой набор инструментов для построения различных бизнес-моделей и автоматизации процессов с применением современных технологий обработки и анализа большого объема данных, микросервисной архитектуры распределенных приложений.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dirty="0" smtClean="0"/>
              <a:t>«ИУСЦИФРА» - основа построения корпоративных информационных систем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47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383126" y="1544491"/>
            <a:ext cx="7595775" cy="759149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СПАСИБО ЗА ВНИМАНИЕ!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1551600" y="5334752"/>
            <a:ext cx="7321550" cy="369332"/>
          </a:xfrm>
        </p:spPr>
        <p:txBody>
          <a:bodyPr/>
          <a:lstStyle/>
          <a:p>
            <a:r>
              <a:rPr lang="ru-RU" sz="12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</a:t>
            </a:r>
            <a:r>
              <a:rPr lang="ru-RU" sz="1200" dirty="0" smtClean="0">
                <a:cs typeface="Arial" panose="020B0604020202020204" pitchFamily="34" charset="0"/>
              </a:rPr>
              <a:t>ЗАДАЧ</a:t>
            </a:r>
            <a:endParaRPr lang="ru-RU" sz="12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bg1"/>
                </a:solidFill>
              </a:rPr>
              <a:t>Карманова Анна </a:t>
            </a:r>
            <a:r>
              <a:rPr lang="ru-RU" sz="2000" dirty="0" smtClean="0">
                <a:solidFill>
                  <a:schemeClr val="bg1"/>
                </a:solidFill>
              </a:rPr>
              <a:t>Николаевна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Начальник </a:t>
            </a:r>
            <a:r>
              <a:rPr lang="ru-RU" sz="2000" dirty="0" smtClean="0">
                <a:solidFill>
                  <a:schemeClr val="bg1"/>
                </a:solidFill>
              </a:rPr>
              <a:t>отдела </a:t>
            </a:r>
            <a:r>
              <a:rPr lang="ru-RU" sz="2000" dirty="0">
                <a:solidFill>
                  <a:schemeClr val="bg1"/>
                </a:solidFill>
              </a:rPr>
              <a:t>программного обеспечения производственных </a:t>
            </a:r>
            <a:r>
              <a:rPr lang="ru-RU" sz="2000" dirty="0" smtClean="0">
                <a:solidFill>
                  <a:schemeClr val="bg1"/>
                </a:solidFill>
              </a:rPr>
              <a:t>систем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Тел.: </a:t>
            </a:r>
            <a:r>
              <a:rPr lang="ru-RU" sz="2000" dirty="0">
                <a:solidFill>
                  <a:schemeClr val="bg1"/>
                </a:solidFill>
              </a:rPr>
              <a:t>+7 (812) 200-31-20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E-mail: </a:t>
            </a:r>
            <a:r>
              <a:rPr lang="en-US" sz="2000" dirty="0">
                <a:solidFill>
                  <a:schemeClr val="bg1"/>
                </a:solidFill>
              </a:rPr>
              <a:t>U2701015@mrgeng.ru</a:t>
            </a:r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92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russia"/>
          <p:cNvGrpSpPr>
            <a:grpSpLocks noChangeAspect="1"/>
          </p:cNvGrpSpPr>
          <p:nvPr/>
        </p:nvGrpSpPr>
        <p:grpSpPr bwMode="auto">
          <a:xfrm>
            <a:off x="132733" y="2142276"/>
            <a:ext cx="4960929" cy="2091839"/>
            <a:chOff x="676" y="1056"/>
            <a:chExt cx="4406" cy="2324"/>
          </a:xfrm>
          <a:solidFill>
            <a:schemeClr val="tx2">
              <a:lumMod val="20000"/>
              <a:lumOff val="80000"/>
              <a:alpha val="25000"/>
            </a:schemeClr>
          </a:solidFill>
        </p:grpSpPr>
        <p:sp>
          <p:nvSpPr>
            <p:cNvPr id="43" name="Freeform 5"/>
            <p:cNvSpPr>
              <a:spLocks/>
            </p:cNvSpPr>
            <p:nvPr/>
          </p:nvSpPr>
          <p:spPr bwMode="auto">
            <a:xfrm>
              <a:off x="2944" y="2388"/>
              <a:ext cx="746" cy="775"/>
            </a:xfrm>
            <a:custGeom>
              <a:avLst/>
              <a:gdLst>
                <a:gd name="T0" fmla="*/ 705 w 746"/>
                <a:gd name="T1" fmla="*/ 217 h 775"/>
                <a:gd name="T2" fmla="*/ 671 w 746"/>
                <a:gd name="T3" fmla="*/ 227 h 775"/>
                <a:gd name="T4" fmla="*/ 617 w 746"/>
                <a:gd name="T5" fmla="*/ 183 h 775"/>
                <a:gd name="T6" fmla="*/ 585 w 746"/>
                <a:gd name="T7" fmla="*/ 221 h 775"/>
                <a:gd name="T8" fmla="*/ 563 w 746"/>
                <a:gd name="T9" fmla="*/ 267 h 775"/>
                <a:gd name="T10" fmla="*/ 537 w 746"/>
                <a:gd name="T11" fmla="*/ 267 h 775"/>
                <a:gd name="T12" fmla="*/ 486 w 746"/>
                <a:gd name="T13" fmla="*/ 283 h 775"/>
                <a:gd name="T14" fmla="*/ 468 w 746"/>
                <a:gd name="T15" fmla="*/ 299 h 775"/>
                <a:gd name="T16" fmla="*/ 442 w 746"/>
                <a:gd name="T17" fmla="*/ 253 h 775"/>
                <a:gd name="T18" fmla="*/ 456 w 746"/>
                <a:gd name="T19" fmla="*/ 174 h 775"/>
                <a:gd name="T20" fmla="*/ 424 w 746"/>
                <a:gd name="T21" fmla="*/ 132 h 775"/>
                <a:gd name="T22" fmla="*/ 426 w 746"/>
                <a:gd name="T23" fmla="*/ 104 h 775"/>
                <a:gd name="T24" fmla="*/ 418 w 746"/>
                <a:gd name="T25" fmla="*/ 82 h 775"/>
                <a:gd name="T26" fmla="*/ 404 w 746"/>
                <a:gd name="T27" fmla="*/ 48 h 775"/>
                <a:gd name="T28" fmla="*/ 374 w 746"/>
                <a:gd name="T29" fmla="*/ 34 h 775"/>
                <a:gd name="T30" fmla="*/ 374 w 746"/>
                <a:gd name="T31" fmla="*/ 4 h 775"/>
                <a:gd name="T32" fmla="*/ 330 w 746"/>
                <a:gd name="T33" fmla="*/ 26 h 775"/>
                <a:gd name="T34" fmla="*/ 330 w 746"/>
                <a:gd name="T35" fmla="*/ 138 h 775"/>
                <a:gd name="T36" fmla="*/ 296 w 746"/>
                <a:gd name="T37" fmla="*/ 239 h 775"/>
                <a:gd name="T38" fmla="*/ 298 w 746"/>
                <a:gd name="T39" fmla="*/ 331 h 775"/>
                <a:gd name="T40" fmla="*/ 239 w 746"/>
                <a:gd name="T41" fmla="*/ 301 h 775"/>
                <a:gd name="T42" fmla="*/ 221 w 746"/>
                <a:gd name="T43" fmla="*/ 335 h 775"/>
                <a:gd name="T44" fmla="*/ 191 w 746"/>
                <a:gd name="T45" fmla="*/ 367 h 775"/>
                <a:gd name="T46" fmla="*/ 175 w 746"/>
                <a:gd name="T47" fmla="*/ 405 h 775"/>
                <a:gd name="T48" fmla="*/ 149 w 746"/>
                <a:gd name="T49" fmla="*/ 383 h 775"/>
                <a:gd name="T50" fmla="*/ 121 w 746"/>
                <a:gd name="T51" fmla="*/ 393 h 775"/>
                <a:gd name="T52" fmla="*/ 65 w 746"/>
                <a:gd name="T53" fmla="*/ 438 h 775"/>
                <a:gd name="T54" fmla="*/ 51 w 746"/>
                <a:gd name="T55" fmla="*/ 492 h 775"/>
                <a:gd name="T56" fmla="*/ 34 w 746"/>
                <a:gd name="T57" fmla="*/ 534 h 775"/>
                <a:gd name="T58" fmla="*/ 8 w 746"/>
                <a:gd name="T59" fmla="*/ 580 h 775"/>
                <a:gd name="T60" fmla="*/ 12 w 746"/>
                <a:gd name="T61" fmla="*/ 618 h 775"/>
                <a:gd name="T62" fmla="*/ 36 w 746"/>
                <a:gd name="T63" fmla="*/ 628 h 775"/>
                <a:gd name="T64" fmla="*/ 73 w 746"/>
                <a:gd name="T65" fmla="*/ 655 h 775"/>
                <a:gd name="T66" fmla="*/ 99 w 746"/>
                <a:gd name="T67" fmla="*/ 663 h 775"/>
                <a:gd name="T68" fmla="*/ 129 w 746"/>
                <a:gd name="T69" fmla="*/ 663 h 775"/>
                <a:gd name="T70" fmla="*/ 149 w 746"/>
                <a:gd name="T71" fmla="*/ 651 h 775"/>
                <a:gd name="T72" fmla="*/ 203 w 746"/>
                <a:gd name="T73" fmla="*/ 711 h 775"/>
                <a:gd name="T74" fmla="*/ 235 w 746"/>
                <a:gd name="T75" fmla="*/ 715 h 775"/>
                <a:gd name="T76" fmla="*/ 267 w 746"/>
                <a:gd name="T77" fmla="*/ 751 h 775"/>
                <a:gd name="T78" fmla="*/ 292 w 746"/>
                <a:gd name="T79" fmla="*/ 775 h 775"/>
                <a:gd name="T80" fmla="*/ 310 w 746"/>
                <a:gd name="T81" fmla="*/ 759 h 775"/>
                <a:gd name="T82" fmla="*/ 434 w 746"/>
                <a:gd name="T83" fmla="*/ 653 h 775"/>
                <a:gd name="T84" fmla="*/ 446 w 746"/>
                <a:gd name="T85" fmla="*/ 524 h 775"/>
                <a:gd name="T86" fmla="*/ 450 w 746"/>
                <a:gd name="T87" fmla="*/ 468 h 775"/>
                <a:gd name="T88" fmla="*/ 454 w 746"/>
                <a:gd name="T89" fmla="*/ 436 h 775"/>
                <a:gd name="T90" fmla="*/ 478 w 746"/>
                <a:gd name="T91" fmla="*/ 418 h 775"/>
                <a:gd name="T92" fmla="*/ 517 w 746"/>
                <a:gd name="T93" fmla="*/ 424 h 775"/>
                <a:gd name="T94" fmla="*/ 555 w 746"/>
                <a:gd name="T95" fmla="*/ 405 h 775"/>
                <a:gd name="T96" fmla="*/ 577 w 746"/>
                <a:gd name="T97" fmla="*/ 420 h 775"/>
                <a:gd name="T98" fmla="*/ 613 w 746"/>
                <a:gd name="T99" fmla="*/ 422 h 775"/>
                <a:gd name="T100" fmla="*/ 631 w 746"/>
                <a:gd name="T101" fmla="*/ 411 h 775"/>
                <a:gd name="T102" fmla="*/ 669 w 746"/>
                <a:gd name="T103" fmla="*/ 371 h 775"/>
                <a:gd name="T104" fmla="*/ 685 w 746"/>
                <a:gd name="T105" fmla="*/ 389 h 775"/>
                <a:gd name="T106" fmla="*/ 720 w 746"/>
                <a:gd name="T107" fmla="*/ 375 h 775"/>
                <a:gd name="T108" fmla="*/ 720 w 746"/>
                <a:gd name="T109" fmla="*/ 349 h 775"/>
                <a:gd name="T110" fmla="*/ 697 w 746"/>
                <a:gd name="T111" fmla="*/ 325 h 775"/>
                <a:gd name="T112" fmla="*/ 703 w 746"/>
                <a:gd name="T113" fmla="*/ 303 h 775"/>
                <a:gd name="T114" fmla="*/ 718 w 746"/>
                <a:gd name="T115" fmla="*/ 285 h 775"/>
                <a:gd name="T116" fmla="*/ 742 w 746"/>
                <a:gd name="T117" fmla="*/ 269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6" h="775">
                  <a:moveTo>
                    <a:pt x="742" y="269"/>
                  </a:moveTo>
                  <a:lnTo>
                    <a:pt x="730" y="267"/>
                  </a:lnTo>
                  <a:lnTo>
                    <a:pt x="720" y="239"/>
                  </a:lnTo>
                  <a:lnTo>
                    <a:pt x="720" y="231"/>
                  </a:lnTo>
                  <a:lnTo>
                    <a:pt x="716" y="223"/>
                  </a:lnTo>
                  <a:lnTo>
                    <a:pt x="714" y="221"/>
                  </a:lnTo>
                  <a:lnTo>
                    <a:pt x="712" y="219"/>
                  </a:lnTo>
                  <a:lnTo>
                    <a:pt x="705" y="217"/>
                  </a:lnTo>
                  <a:lnTo>
                    <a:pt x="703" y="219"/>
                  </a:lnTo>
                  <a:lnTo>
                    <a:pt x="699" y="221"/>
                  </a:lnTo>
                  <a:lnTo>
                    <a:pt x="695" y="221"/>
                  </a:lnTo>
                  <a:lnTo>
                    <a:pt x="687" y="223"/>
                  </a:lnTo>
                  <a:lnTo>
                    <a:pt x="681" y="227"/>
                  </a:lnTo>
                  <a:lnTo>
                    <a:pt x="675" y="229"/>
                  </a:lnTo>
                  <a:lnTo>
                    <a:pt x="673" y="227"/>
                  </a:lnTo>
                  <a:lnTo>
                    <a:pt x="671" y="227"/>
                  </a:lnTo>
                  <a:lnTo>
                    <a:pt x="669" y="217"/>
                  </a:lnTo>
                  <a:lnTo>
                    <a:pt x="667" y="213"/>
                  </a:lnTo>
                  <a:lnTo>
                    <a:pt x="661" y="209"/>
                  </a:lnTo>
                  <a:lnTo>
                    <a:pt x="667" y="197"/>
                  </a:lnTo>
                  <a:lnTo>
                    <a:pt x="653" y="191"/>
                  </a:lnTo>
                  <a:lnTo>
                    <a:pt x="641" y="187"/>
                  </a:lnTo>
                  <a:lnTo>
                    <a:pt x="635" y="185"/>
                  </a:lnTo>
                  <a:lnTo>
                    <a:pt x="617" y="183"/>
                  </a:lnTo>
                  <a:lnTo>
                    <a:pt x="609" y="183"/>
                  </a:lnTo>
                  <a:lnTo>
                    <a:pt x="607" y="185"/>
                  </a:lnTo>
                  <a:lnTo>
                    <a:pt x="603" y="187"/>
                  </a:lnTo>
                  <a:lnTo>
                    <a:pt x="601" y="189"/>
                  </a:lnTo>
                  <a:lnTo>
                    <a:pt x="599" y="193"/>
                  </a:lnTo>
                  <a:lnTo>
                    <a:pt x="593" y="205"/>
                  </a:lnTo>
                  <a:lnTo>
                    <a:pt x="589" y="217"/>
                  </a:lnTo>
                  <a:lnTo>
                    <a:pt x="585" y="221"/>
                  </a:lnTo>
                  <a:lnTo>
                    <a:pt x="581" y="227"/>
                  </a:lnTo>
                  <a:lnTo>
                    <a:pt x="575" y="235"/>
                  </a:lnTo>
                  <a:lnTo>
                    <a:pt x="567" y="243"/>
                  </a:lnTo>
                  <a:lnTo>
                    <a:pt x="563" y="253"/>
                  </a:lnTo>
                  <a:lnTo>
                    <a:pt x="563" y="257"/>
                  </a:lnTo>
                  <a:lnTo>
                    <a:pt x="563" y="259"/>
                  </a:lnTo>
                  <a:lnTo>
                    <a:pt x="563" y="263"/>
                  </a:lnTo>
                  <a:lnTo>
                    <a:pt x="563" y="267"/>
                  </a:lnTo>
                  <a:lnTo>
                    <a:pt x="563" y="273"/>
                  </a:lnTo>
                  <a:lnTo>
                    <a:pt x="561" y="275"/>
                  </a:lnTo>
                  <a:lnTo>
                    <a:pt x="559" y="277"/>
                  </a:lnTo>
                  <a:lnTo>
                    <a:pt x="553" y="277"/>
                  </a:lnTo>
                  <a:lnTo>
                    <a:pt x="547" y="281"/>
                  </a:lnTo>
                  <a:lnTo>
                    <a:pt x="543" y="285"/>
                  </a:lnTo>
                  <a:lnTo>
                    <a:pt x="539" y="275"/>
                  </a:lnTo>
                  <a:lnTo>
                    <a:pt x="537" y="267"/>
                  </a:lnTo>
                  <a:lnTo>
                    <a:pt x="535" y="267"/>
                  </a:lnTo>
                  <a:lnTo>
                    <a:pt x="531" y="265"/>
                  </a:lnTo>
                  <a:lnTo>
                    <a:pt x="525" y="267"/>
                  </a:lnTo>
                  <a:lnTo>
                    <a:pt x="521" y="269"/>
                  </a:lnTo>
                  <a:lnTo>
                    <a:pt x="509" y="277"/>
                  </a:lnTo>
                  <a:lnTo>
                    <a:pt x="495" y="281"/>
                  </a:lnTo>
                  <a:lnTo>
                    <a:pt x="487" y="283"/>
                  </a:lnTo>
                  <a:lnTo>
                    <a:pt x="486" y="283"/>
                  </a:lnTo>
                  <a:lnTo>
                    <a:pt x="480" y="283"/>
                  </a:lnTo>
                  <a:lnTo>
                    <a:pt x="478" y="285"/>
                  </a:lnTo>
                  <a:lnTo>
                    <a:pt x="476" y="287"/>
                  </a:lnTo>
                  <a:lnTo>
                    <a:pt x="476" y="289"/>
                  </a:lnTo>
                  <a:lnTo>
                    <a:pt x="476" y="295"/>
                  </a:lnTo>
                  <a:lnTo>
                    <a:pt x="474" y="297"/>
                  </a:lnTo>
                  <a:lnTo>
                    <a:pt x="472" y="297"/>
                  </a:lnTo>
                  <a:lnTo>
                    <a:pt x="468" y="299"/>
                  </a:lnTo>
                  <a:lnTo>
                    <a:pt x="458" y="297"/>
                  </a:lnTo>
                  <a:lnTo>
                    <a:pt x="450" y="295"/>
                  </a:lnTo>
                  <a:lnTo>
                    <a:pt x="442" y="289"/>
                  </a:lnTo>
                  <a:lnTo>
                    <a:pt x="436" y="283"/>
                  </a:lnTo>
                  <a:lnTo>
                    <a:pt x="436" y="281"/>
                  </a:lnTo>
                  <a:lnTo>
                    <a:pt x="436" y="275"/>
                  </a:lnTo>
                  <a:lnTo>
                    <a:pt x="440" y="263"/>
                  </a:lnTo>
                  <a:lnTo>
                    <a:pt x="442" y="253"/>
                  </a:lnTo>
                  <a:lnTo>
                    <a:pt x="444" y="239"/>
                  </a:lnTo>
                  <a:lnTo>
                    <a:pt x="444" y="227"/>
                  </a:lnTo>
                  <a:lnTo>
                    <a:pt x="446" y="217"/>
                  </a:lnTo>
                  <a:lnTo>
                    <a:pt x="454" y="199"/>
                  </a:lnTo>
                  <a:lnTo>
                    <a:pt x="458" y="185"/>
                  </a:lnTo>
                  <a:lnTo>
                    <a:pt x="458" y="178"/>
                  </a:lnTo>
                  <a:lnTo>
                    <a:pt x="458" y="174"/>
                  </a:lnTo>
                  <a:lnTo>
                    <a:pt x="456" y="174"/>
                  </a:lnTo>
                  <a:lnTo>
                    <a:pt x="442" y="166"/>
                  </a:lnTo>
                  <a:lnTo>
                    <a:pt x="434" y="162"/>
                  </a:lnTo>
                  <a:lnTo>
                    <a:pt x="432" y="158"/>
                  </a:lnTo>
                  <a:lnTo>
                    <a:pt x="430" y="154"/>
                  </a:lnTo>
                  <a:lnTo>
                    <a:pt x="428" y="150"/>
                  </a:lnTo>
                  <a:lnTo>
                    <a:pt x="426" y="142"/>
                  </a:lnTo>
                  <a:lnTo>
                    <a:pt x="424" y="138"/>
                  </a:lnTo>
                  <a:lnTo>
                    <a:pt x="424" y="132"/>
                  </a:lnTo>
                  <a:lnTo>
                    <a:pt x="426" y="132"/>
                  </a:lnTo>
                  <a:lnTo>
                    <a:pt x="430" y="126"/>
                  </a:lnTo>
                  <a:lnTo>
                    <a:pt x="432" y="118"/>
                  </a:lnTo>
                  <a:lnTo>
                    <a:pt x="432" y="114"/>
                  </a:lnTo>
                  <a:lnTo>
                    <a:pt x="432" y="112"/>
                  </a:lnTo>
                  <a:lnTo>
                    <a:pt x="432" y="106"/>
                  </a:lnTo>
                  <a:lnTo>
                    <a:pt x="428" y="106"/>
                  </a:lnTo>
                  <a:lnTo>
                    <a:pt x="426" y="104"/>
                  </a:lnTo>
                  <a:lnTo>
                    <a:pt x="422" y="104"/>
                  </a:lnTo>
                  <a:lnTo>
                    <a:pt x="416" y="104"/>
                  </a:lnTo>
                  <a:lnTo>
                    <a:pt x="412" y="104"/>
                  </a:lnTo>
                  <a:lnTo>
                    <a:pt x="410" y="102"/>
                  </a:lnTo>
                  <a:lnTo>
                    <a:pt x="410" y="100"/>
                  </a:lnTo>
                  <a:lnTo>
                    <a:pt x="410" y="96"/>
                  </a:lnTo>
                  <a:lnTo>
                    <a:pt x="416" y="86"/>
                  </a:lnTo>
                  <a:lnTo>
                    <a:pt x="418" y="82"/>
                  </a:lnTo>
                  <a:lnTo>
                    <a:pt x="418" y="78"/>
                  </a:lnTo>
                  <a:lnTo>
                    <a:pt x="418" y="78"/>
                  </a:lnTo>
                  <a:lnTo>
                    <a:pt x="416" y="76"/>
                  </a:lnTo>
                  <a:lnTo>
                    <a:pt x="412" y="72"/>
                  </a:lnTo>
                  <a:lnTo>
                    <a:pt x="410" y="70"/>
                  </a:lnTo>
                  <a:lnTo>
                    <a:pt x="408" y="58"/>
                  </a:lnTo>
                  <a:lnTo>
                    <a:pt x="406" y="54"/>
                  </a:lnTo>
                  <a:lnTo>
                    <a:pt x="404" y="48"/>
                  </a:lnTo>
                  <a:lnTo>
                    <a:pt x="400" y="46"/>
                  </a:lnTo>
                  <a:lnTo>
                    <a:pt x="396" y="44"/>
                  </a:lnTo>
                  <a:lnTo>
                    <a:pt x="384" y="38"/>
                  </a:lnTo>
                  <a:lnTo>
                    <a:pt x="376" y="38"/>
                  </a:lnTo>
                  <a:lnTo>
                    <a:pt x="370" y="38"/>
                  </a:lnTo>
                  <a:lnTo>
                    <a:pt x="370" y="38"/>
                  </a:lnTo>
                  <a:lnTo>
                    <a:pt x="370" y="34"/>
                  </a:lnTo>
                  <a:lnTo>
                    <a:pt x="374" y="34"/>
                  </a:lnTo>
                  <a:lnTo>
                    <a:pt x="376" y="32"/>
                  </a:lnTo>
                  <a:lnTo>
                    <a:pt x="382" y="30"/>
                  </a:lnTo>
                  <a:lnTo>
                    <a:pt x="384" y="30"/>
                  </a:lnTo>
                  <a:lnTo>
                    <a:pt x="386" y="28"/>
                  </a:lnTo>
                  <a:lnTo>
                    <a:pt x="386" y="26"/>
                  </a:lnTo>
                  <a:lnTo>
                    <a:pt x="384" y="22"/>
                  </a:lnTo>
                  <a:lnTo>
                    <a:pt x="374" y="0"/>
                  </a:lnTo>
                  <a:lnTo>
                    <a:pt x="374" y="4"/>
                  </a:lnTo>
                  <a:lnTo>
                    <a:pt x="374" y="8"/>
                  </a:lnTo>
                  <a:lnTo>
                    <a:pt x="372" y="10"/>
                  </a:lnTo>
                  <a:lnTo>
                    <a:pt x="370" y="12"/>
                  </a:lnTo>
                  <a:lnTo>
                    <a:pt x="364" y="12"/>
                  </a:lnTo>
                  <a:lnTo>
                    <a:pt x="358" y="16"/>
                  </a:lnTo>
                  <a:lnTo>
                    <a:pt x="352" y="22"/>
                  </a:lnTo>
                  <a:lnTo>
                    <a:pt x="342" y="30"/>
                  </a:lnTo>
                  <a:lnTo>
                    <a:pt x="330" y="26"/>
                  </a:lnTo>
                  <a:lnTo>
                    <a:pt x="328" y="48"/>
                  </a:lnTo>
                  <a:lnTo>
                    <a:pt x="328" y="70"/>
                  </a:lnTo>
                  <a:lnTo>
                    <a:pt x="320" y="78"/>
                  </a:lnTo>
                  <a:lnTo>
                    <a:pt x="330" y="92"/>
                  </a:lnTo>
                  <a:lnTo>
                    <a:pt x="334" y="98"/>
                  </a:lnTo>
                  <a:lnTo>
                    <a:pt x="338" y="102"/>
                  </a:lnTo>
                  <a:lnTo>
                    <a:pt x="330" y="120"/>
                  </a:lnTo>
                  <a:lnTo>
                    <a:pt x="330" y="138"/>
                  </a:lnTo>
                  <a:lnTo>
                    <a:pt x="318" y="150"/>
                  </a:lnTo>
                  <a:lnTo>
                    <a:pt x="318" y="158"/>
                  </a:lnTo>
                  <a:lnTo>
                    <a:pt x="292" y="178"/>
                  </a:lnTo>
                  <a:lnTo>
                    <a:pt x="280" y="205"/>
                  </a:lnTo>
                  <a:lnTo>
                    <a:pt x="284" y="219"/>
                  </a:lnTo>
                  <a:lnTo>
                    <a:pt x="288" y="231"/>
                  </a:lnTo>
                  <a:lnTo>
                    <a:pt x="292" y="237"/>
                  </a:lnTo>
                  <a:lnTo>
                    <a:pt x="296" y="239"/>
                  </a:lnTo>
                  <a:lnTo>
                    <a:pt x="304" y="241"/>
                  </a:lnTo>
                  <a:lnTo>
                    <a:pt x="314" y="241"/>
                  </a:lnTo>
                  <a:lnTo>
                    <a:pt x="314" y="263"/>
                  </a:lnTo>
                  <a:lnTo>
                    <a:pt x="298" y="269"/>
                  </a:lnTo>
                  <a:lnTo>
                    <a:pt x="302" y="287"/>
                  </a:lnTo>
                  <a:lnTo>
                    <a:pt x="314" y="299"/>
                  </a:lnTo>
                  <a:lnTo>
                    <a:pt x="308" y="313"/>
                  </a:lnTo>
                  <a:lnTo>
                    <a:pt x="298" y="331"/>
                  </a:lnTo>
                  <a:lnTo>
                    <a:pt x="292" y="337"/>
                  </a:lnTo>
                  <a:lnTo>
                    <a:pt x="286" y="341"/>
                  </a:lnTo>
                  <a:lnTo>
                    <a:pt x="284" y="341"/>
                  </a:lnTo>
                  <a:lnTo>
                    <a:pt x="282" y="337"/>
                  </a:lnTo>
                  <a:lnTo>
                    <a:pt x="278" y="333"/>
                  </a:lnTo>
                  <a:lnTo>
                    <a:pt x="268" y="329"/>
                  </a:lnTo>
                  <a:lnTo>
                    <a:pt x="259" y="323"/>
                  </a:lnTo>
                  <a:lnTo>
                    <a:pt x="239" y="301"/>
                  </a:lnTo>
                  <a:lnTo>
                    <a:pt x="229" y="307"/>
                  </a:lnTo>
                  <a:lnTo>
                    <a:pt x="225" y="311"/>
                  </a:lnTo>
                  <a:lnTo>
                    <a:pt x="223" y="315"/>
                  </a:lnTo>
                  <a:lnTo>
                    <a:pt x="223" y="321"/>
                  </a:lnTo>
                  <a:lnTo>
                    <a:pt x="225" y="325"/>
                  </a:lnTo>
                  <a:lnTo>
                    <a:pt x="225" y="331"/>
                  </a:lnTo>
                  <a:lnTo>
                    <a:pt x="223" y="333"/>
                  </a:lnTo>
                  <a:lnTo>
                    <a:pt x="221" y="335"/>
                  </a:lnTo>
                  <a:lnTo>
                    <a:pt x="215" y="341"/>
                  </a:lnTo>
                  <a:lnTo>
                    <a:pt x="213" y="345"/>
                  </a:lnTo>
                  <a:lnTo>
                    <a:pt x="207" y="349"/>
                  </a:lnTo>
                  <a:lnTo>
                    <a:pt x="203" y="349"/>
                  </a:lnTo>
                  <a:lnTo>
                    <a:pt x="201" y="353"/>
                  </a:lnTo>
                  <a:lnTo>
                    <a:pt x="199" y="357"/>
                  </a:lnTo>
                  <a:lnTo>
                    <a:pt x="195" y="361"/>
                  </a:lnTo>
                  <a:lnTo>
                    <a:pt x="191" y="367"/>
                  </a:lnTo>
                  <a:lnTo>
                    <a:pt x="187" y="371"/>
                  </a:lnTo>
                  <a:lnTo>
                    <a:pt x="183" y="375"/>
                  </a:lnTo>
                  <a:lnTo>
                    <a:pt x="181" y="375"/>
                  </a:lnTo>
                  <a:lnTo>
                    <a:pt x="179" y="379"/>
                  </a:lnTo>
                  <a:lnTo>
                    <a:pt x="175" y="383"/>
                  </a:lnTo>
                  <a:lnTo>
                    <a:pt x="173" y="387"/>
                  </a:lnTo>
                  <a:lnTo>
                    <a:pt x="173" y="393"/>
                  </a:lnTo>
                  <a:lnTo>
                    <a:pt x="175" y="405"/>
                  </a:lnTo>
                  <a:lnTo>
                    <a:pt x="175" y="411"/>
                  </a:lnTo>
                  <a:lnTo>
                    <a:pt x="175" y="411"/>
                  </a:lnTo>
                  <a:lnTo>
                    <a:pt x="173" y="411"/>
                  </a:lnTo>
                  <a:lnTo>
                    <a:pt x="167" y="405"/>
                  </a:lnTo>
                  <a:lnTo>
                    <a:pt x="159" y="401"/>
                  </a:lnTo>
                  <a:lnTo>
                    <a:pt x="149" y="391"/>
                  </a:lnTo>
                  <a:lnTo>
                    <a:pt x="149" y="389"/>
                  </a:lnTo>
                  <a:lnTo>
                    <a:pt x="149" y="383"/>
                  </a:lnTo>
                  <a:lnTo>
                    <a:pt x="149" y="379"/>
                  </a:lnTo>
                  <a:lnTo>
                    <a:pt x="149" y="375"/>
                  </a:lnTo>
                  <a:lnTo>
                    <a:pt x="147" y="375"/>
                  </a:lnTo>
                  <a:lnTo>
                    <a:pt x="145" y="375"/>
                  </a:lnTo>
                  <a:lnTo>
                    <a:pt x="139" y="375"/>
                  </a:lnTo>
                  <a:lnTo>
                    <a:pt x="135" y="375"/>
                  </a:lnTo>
                  <a:lnTo>
                    <a:pt x="127" y="383"/>
                  </a:lnTo>
                  <a:lnTo>
                    <a:pt x="121" y="393"/>
                  </a:lnTo>
                  <a:lnTo>
                    <a:pt x="115" y="395"/>
                  </a:lnTo>
                  <a:lnTo>
                    <a:pt x="113" y="397"/>
                  </a:lnTo>
                  <a:lnTo>
                    <a:pt x="105" y="395"/>
                  </a:lnTo>
                  <a:lnTo>
                    <a:pt x="93" y="393"/>
                  </a:lnTo>
                  <a:lnTo>
                    <a:pt x="81" y="389"/>
                  </a:lnTo>
                  <a:lnTo>
                    <a:pt x="55" y="432"/>
                  </a:lnTo>
                  <a:lnTo>
                    <a:pt x="59" y="434"/>
                  </a:lnTo>
                  <a:lnTo>
                    <a:pt x="65" y="438"/>
                  </a:lnTo>
                  <a:lnTo>
                    <a:pt x="67" y="440"/>
                  </a:lnTo>
                  <a:lnTo>
                    <a:pt x="69" y="444"/>
                  </a:lnTo>
                  <a:lnTo>
                    <a:pt x="73" y="448"/>
                  </a:lnTo>
                  <a:lnTo>
                    <a:pt x="69" y="454"/>
                  </a:lnTo>
                  <a:lnTo>
                    <a:pt x="65" y="464"/>
                  </a:lnTo>
                  <a:lnTo>
                    <a:pt x="59" y="472"/>
                  </a:lnTo>
                  <a:lnTo>
                    <a:pt x="55" y="482"/>
                  </a:lnTo>
                  <a:lnTo>
                    <a:pt x="51" y="492"/>
                  </a:lnTo>
                  <a:lnTo>
                    <a:pt x="47" y="496"/>
                  </a:lnTo>
                  <a:lnTo>
                    <a:pt x="46" y="500"/>
                  </a:lnTo>
                  <a:lnTo>
                    <a:pt x="44" y="504"/>
                  </a:lnTo>
                  <a:lnTo>
                    <a:pt x="40" y="506"/>
                  </a:lnTo>
                  <a:lnTo>
                    <a:pt x="40" y="508"/>
                  </a:lnTo>
                  <a:lnTo>
                    <a:pt x="38" y="514"/>
                  </a:lnTo>
                  <a:lnTo>
                    <a:pt x="38" y="526"/>
                  </a:lnTo>
                  <a:lnTo>
                    <a:pt x="34" y="534"/>
                  </a:lnTo>
                  <a:lnTo>
                    <a:pt x="32" y="538"/>
                  </a:lnTo>
                  <a:lnTo>
                    <a:pt x="30" y="546"/>
                  </a:lnTo>
                  <a:lnTo>
                    <a:pt x="30" y="554"/>
                  </a:lnTo>
                  <a:lnTo>
                    <a:pt x="28" y="562"/>
                  </a:lnTo>
                  <a:lnTo>
                    <a:pt x="22" y="566"/>
                  </a:lnTo>
                  <a:lnTo>
                    <a:pt x="18" y="574"/>
                  </a:lnTo>
                  <a:lnTo>
                    <a:pt x="14" y="576"/>
                  </a:lnTo>
                  <a:lnTo>
                    <a:pt x="8" y="580"/>
                  </a:lnTo>
                  <a:lnTo>
                    <a:pt x="2" y="582"/>
                  </a:lnTo>
                  <a:lnTo>
                    <a:pt x="0" y="584"/>
                  </a:lnTo>
                  <a:lnTo>
                    <a:pt x="0" y="586"/>
                  </a:lnTo>
                  <a:lnTo>
                    <a:pt x="0" y="594"/>
                  </a:lnTo>
                  <a:lnTo>
                    <a:pt x="2" y="604"/>
                  </a:lnTo>
                  <a:lnTo>
                    <a:pt x="6" y="608"/>
                  </a:lnTo>
                  <a:lnTo>
                    <a:pt x="8" y="616"/>
                  </a:lnTo>
                  <a:lnTo>
                    <a:pt x="12" y="618"/>
                  </a:lnTo>
                  <a:lnTo>
                    <a:pt x="16" y="622"/>
                  </a:lnTo>
                  <a:lnTo>
                    <a:pt x="20" y="624"/>
                  </a:lnTo>
                  <a:lnTo>
                    <a:pt x="24" y="628"/>
                  </a:lnTo>
                  <a:lnTo>
                    <a:pt x="24" y="630"/>
                  </a:lnTo>
                  <a:lnTo>
                    <a:pt x="28" y="626"/>
                  </a:lnTo>
                  <a:lnTo>
                    <a:pt x="30" y="626"/>
                  </a:lnTo>
                  <a:lnTo>
                    <a:pt x="32" y="626"/>
                  </a:lnTo>
                  <a:lnTo>
                    <a:pt x="36" y="628"/>
                  </a:lnTo>
                  <a:lnTo>
                    <a:pt x="40" y="632"/>
                  </a:lnTo>
                  <a:lnTo>
                    <a:pt x="44" y="634"/>
                  </a:lnTo>
                  <a:lnTo>
                    <a:pt x="46" y="640"/>
                  </a:lnTo>
                  <a:lnTo>
                    <a:pt x="46" y="644"/>
                  </a:lnTo>
                  <a:lnTo>
                    <a:pt x="47" y="646"/>
                  </a:lnTo>
                  <a:lnTo>
                    <a:pt x="57" y="647"/>
                  </a:lnTo>
                  <a:lnTo>
                    <a:pt x="63" y="649"/>
                  </a:lnTo>
                  <a:lnTo>
                    <a:pt x="73" y="655"/>
                  </a:lnTo>
                  <a:lnTo>
                    <a:pt x="75" y="661"/>
                  </a:lnTo>
                  <a:lnTo>
                    <a:pt x="77" y="661"/>
                  </a:lnTo>
                  <a:lnTo>
                    <a:pt x="77" y="663"/>
                  </a:lnTo>
                  <a:lnTo>
                    <a:pt x="81" y="665"/>
                  </a:lnTo>
                  <a:lnTo>
                    <a:pt x="87" y="665"/>
                  </a:lnTo>
                  <a:lnTo>
                    <a:pt x="91" y="661"/>
                  </a:lnTo>
                  <a:lnTo>
                    <a:pt x="97" y="661"/>
                  </a:lnTo>
                  <a:lnTo>
                    <a:pt x="99" y="663"/>
                  </a:lnTo>
                  <a:lnTo>
                    <a:pt x="105" y="669"/>
                  </a:lnTo>
                  <a:lnTo>
                    <a:pt x="109" y="675"/>
                  </a:lnTo>
                  <a:lnTo>
                    <a:pt x="111" y="675"/>
                  </a:lnTo>
                  <a:lnTo>
                    <a:pt x="113" y="673"/>
                  </a:lnTo>
                  <a:lnTo>
                    <a:pt x="119" y="669"/>
                  </a:lnTo>
                  <a:lnTo>
                    <a:pt x="121" y="667"/>
                  </a:lnTo>
                  <a:lnTo>
                    <a:pt x="125" y="665"/>
                  </a:lnTo>
                  <a:lnTo>
                    <a:pt x="129" y="663"/>
                  </a:lnTo>
                  <a:lnTo>
                    <a:pt x="133" y="661"/>
                  </a:lnTo>
                  <a:lnTo>
                    <a:pt x="135" y="661"/>
                  </a:lnTo>
                  <a:lnTo>
                    <a:pt x="135" y="657"/>
                  </a:lnTo>
                  <a:lnTo>
                    <a:pt x="135" y="655"/>
                  </a:lnTo>
                  <a:lnTo>
                    <a:pt x="139" y="653"/>
                  </a:lnTo>
                  <a:lnTo>
                    <a:pt x="145" y="651"/>
                  </a:lnTo>
                  <a:lnTo>
                    <a:pt x="149" y="651"/>
                  </a:lnTo>
                  <a:lnTo>
                    <a:pt x="149" y="651"/>
                  </a:lnTo>
                  <a:lnTo>
                    <a:pt x="151" y="651"/>
                  </a:lnTo>
                  <a:lnTo>
                    <a:pt x="149" y="661"/>
                  </a:lnTo>
                  <a:lnTo>
                    <a:pt x="151" y="663"/>
                  </a:lnTo>
                  <a:lnTo>
                    <a:pt x="153" y="665"/>
                  </a:lnTo>
                  <a:lnTo>
                    <a:pt x="173" y="679"/>
                  </a:lnTo>
                  <a:lnTo>
                    <a:pt x="195" y="695"/>
                  </a:lnTo>
                  <a:lnTo>
                    <a:pt x="199" y="701"/>
                  </a:lnTo>
                  <a:lnTo>
                    <a:pt x="203" y="711"/>
                  </a:lnTo>
                  <a:lnTo>
                    <a:pt x="207" y="715"/>
                  </a:lnTo>
                  <a:lnTo>
                    <a:pt x="213" y="717"/>
                  </a:lnTo>
                  <a:lnTo>
                    <a:pt x="213" y="717"/>
                  </a:lnTo>
                  <a:lnTo>
                    <a:pt x="219" y="715"/>
                  </a:lnTo>
                  <a:lnTo>
                    <a:pt x="221" y="713"/>
                  </a:lnTo>
                  <a:lnTo>
                    <a:pt x="225" y="713"/>
                  </a:lnTo>
                  <a:lnTo>
                    <a:pt x="229" y="715"/>
                  </a:lnTo>
                  <a:lnTo>
                    <a:pt x="235" y="715"/>
                  </a:lnTo>
                  <a:lnTo>
                    <a:pt x="235" y="719"/>
                  </a:lnTo>
                  <a:lnTo>
                    <a:pt x="239" y="721"/>
                  </a:lnTo>
                  <a:lnTo>
                    <a:pt x="241" y="723"/>
                  </a:lnTo>
                  <a:lnTo>
                    <a:pt x="249" y="733"/>
                  </a:lnTo>
                  <a:lnTo>
                    <a:pt x="257" y="735"/>
                  </a:lnTo>
                  <a:lnTo>
                    <a:pt x="259" y="737"/>
                  </a:lnTo>
                  <a:lnTo>
                    <a:pt x="261" y="739"/>
                  </a:lnTo>
                  <a:lnTo>
                    <a:pt x="267" y="751"/>
                  </a:lnTo>
                  <a:lnTo>
                    <a:pt x="268" y="755"/>
                  </a:lnTo>
                  <a:lnTo>
                    <a:pt x="270" y="759"/>
                  </a:lnTo>
                  <a:lnTo>
                    <a:pt x="272" y="759"/>
                  </a:lnTo>
                  <a:lnTo>
                    <a:pt x="280" y="759"/>
                  </a:lnTo>
                  <a:lnTo>
                    <a:pt x="284" y="761"/>
                  </a:lnTo>
                  <a:lnTo>
                    <a:pt x="288" y="765"/>
                  </a:lnTo>
                  <a:lnTo>
                    <a:pt x="292" y="771"/>
                  </a:lnTo>
                  <a:lnTo>
                    <a:pt x="292" y="775"/>
                  </a:lnTo>
                  <a:lnTo>
                    <a:pt x="294" y="775"/>
                  </a:lnTo>
                  <a:lnTo>
                    <a:pt x="296" y="775"/>
                  </a:lnTo>
                  <a:lnTo>
                    <a:pt x="306" y="767"/>
                  </a:lnTo>
                  <a:lnTo>
                    <a:pt x="316" y="765"/>
                  </a:lnTo>
                  <a:lnTo>
                    <a:pt x="324" y="761"/>
                  </a:lnTo>
                  <a:lnTo>
                    <a:pt x="320" y="761"/>
                  </a:lnTo>
                  <a:lnTo>
                    <a:pt x="320" y="761"/>
                  </a:lnTo>
                  <a:lnTo>
                    <a:pt x="310" y="759"/>
                  </a:lnTo>
                  <a:lnTo>
                    <a:pt x="320" y="761"/>
                  </a:lnTo>
                  <a:lnTo>
                    <a:pt x="324" y="751"/>
                  </a:lnTo>
                  <a:lnTo>
                    <a:pt x="324" y="745"/>
                  </a:lnTo>
                  <a:lnTo>
                    <a:pt x="342" y="733"/>
                  </a:lnTo>
                  <a:lnTo>
                    <a:pt x="370" y="711"/>
                  </a:lnTo>
                  <a:lnTo>
                    <a:pt x="386" y="691"/>
                  </a:lnTo>
                  <a:lnTo>
                    <a:pt x="410" y="671"/>
                  </a:lnTo>
                  <a:lnTo>
                    <a:pt x="434" y="653"/>
                  </a:lnTo>
                  <a:lnTo>
                    <a:pt x="442" y="634"/>
                  </a:lnTo>
                  <a:lnTo>
                    <a:pt x="452" y="606"/>
                  </a:lnTo>
                  <a:lnTo>
                    <a:pt x="454" y="586"/>
                  </a:lnTo>
                  <a:lnTo>
                    <a:pt x="452" y="560"/>
                  </a:lnTo>
                  <a:lnTo>
                    <a:pt x="454" y="556"/>
                  </a:lnTo>
                  <a:lnTo>
                    <a:pt x="450" y="546"/>
                  </a:lnTo>
                  <a:lnTo>
                    <a:pt x="446" y="532"/>
                  </a:lnTo>
                  <a:lnTo>
                    <a:pt x="446" y="524"/>
                  </a:lnTo>
                  <a:lnTo>
                    <a:pt x="446" y="514"/>
                  </a:lnTo>
                  <a:lnTo>
                    <a:pt x="444" y="510"/>
                  </a:lnTo>
                  <a:lnTo>
                    <a:pt x="446" y="504"/>
                  </a:lnTo>
                  <a:lnTo>
                    <a:pt x="450" y="490"/>
                  </a:lnTo>
                  <a:lnTo>
                    <a:pt x="452" y="486"/>
                  </a:lnTo>
                  <a:lnTo>
                    <a:pt x="454" y="482"/>
                  </a:lnTo>
                  <a:lnTo>
                    <a:pt x="462" y="482"/>
                  </a:lnTo>
                  <a:lnTo>
                    <a:pt x="450" y="468"/>
                  </a:lnTo>
                  <a:lnTo>
                    <a:pt x="446" y="466"/>
                  </a:lnTo>
                  <a:lnTo>
                    <a:pt x="442" y="464"/>
                  </a:lnTo>
                  <a:lnTo>
                    <a:pt x="436" y="462"/>
                  </a:lnTo>
                  <a:lnTo>
                    <a:pt x="436" y="456"/>
                  </a:lnTo>
                  <a:lnTo>
                    <a:pt x="440" y="448"/>
                  </a:lnTo>
                  <a:lnTo>
                    <a:pt x="444" y="442"/>
                  </a:lnTo>
                  <a:lnTo>
                    <a:pt x="450" y="438"/>
                  </a:lnTo>
                  <a:lnTo>
                    <a:pt x="454" y="436"/>
                  </a:lnTo>
                  <a:lnTo>
                    <a:pt x="466" y="434"/>
                  </a:lnTo>
                  <a:lnTo>
                    <a:pt x="470" y="434"/>
                  </a:lnTo>
                  <a:lnTo>
                    <a:pt x="472" y="432"/>
                  </a:lnTo>
                  <a:lnTo>
                    <a:pt x="474" y="426"/>
                  </a:lnTo>
                  <a:lnTo>
                    <a:pt x="476" y="424"/>
                  </a:lnTo>
                  <a:lnTo>
                    <a:pt x="476" y="420"/>
                  </a:lnTo>
                  <a:lnTo>
                    <a:pt x="476" y="418"/>
                  </a:lnTo>
                  <a:lnTo>
                    <a:pt x="478" y="418"/>
                  </a:lnTo>
                  <a:lnTo>
                    <a:pt x="482" y="418"/>
                  </a:lnTo>
                  <a:lnTo>
                    <a:pt x="489" y="418"/>
                  </a:lnTo>
                  <a:lnTo>
                    <a:pt x="491" y="420"/>
                  </a:lnTo>
                  <a:lnTo>
                    <a:pt x="495" y="420"/>
                  </a:lnTo>
                  <a:lnTo>
                    <a:pt x="499" y="420"/>
                  </a:lnTo>
                  <a:lnTo>
                    <a:pt x="507" y="422"/>
                  </a:lnTo>
                  <a:lnTo>
                    <a:pt x="513" y="424"/>
                  </a:lnTo>
                  <a:lnTo>
                    <a:pt x="517" y="424"/>
                  </a:lnTo>
                  <a:lnTo>
                    <a:pt x="519" y="422"/>
                  </a:lnTo>
                  <a:lnTo>
                    <a:pt x="521" y="420"/>
                  </a:lnTo>
                  <a:lnTo>
                    <a:pt x="525" y="411"/>
                  </a:lnTo>
                  <a:lnTo>
                    <a:pt x="529" y="405"/>
                  </a:lnTo>
                  <a:lnTo>
                    <a:pt x="531" y="405"/>
                  </a:lnTo>
                  <a:lnTo>
                    <a:pt x="539" y="405"/>
                  </a:lnTo>
                  <a:lnTo>
                    <a:pt x="549" y="409"/>
                  </a:lnTo>
                  <a:lnTo>
                    <a:pt x="555" y="405"/>
                  </a:lnTo>
                  <a:lnTo>
                    <a:pt x="559" y="403"/>
                  </a:lnTo>
                  <a:lnTo>
                    <a:pt x="561" y="403"/>
                  </a:lnTo>
                  <a:lnTo>
                    <a:pt x="563" y="405"/>
                  </a:lnTo>
                  <a:lnTo>
                    <a:pt x="563" y="405"/>
                  </a:lnTo>
                  <a:lnTo>
                    <a:pt x="563" y="411"/>
                  </a:lnTo>
                  <a:lnTo>
                    <a:pt x="565" y="414"/>
                  </a:lnTo>
                  <a:lnTo>
                    <a:pt x="569" y="418"/>
                  </a:lnTo>
                  <a:lnTo>
                    <a:pt x="577" y="420"/>
                  </a:lnTo>
                  <a:lnTo>
                    <a:pt x="581" y="422"/>
                  </a:lnTo>
                  <a:lnTo>
                    <a:pt x="585" y="422"/>
                  </a:lnTo>
                  <a:lnTo>
                    <a:pt x="587" y="420"/>
                  </a:lnTo>
                  <a:lnTo>
                    <a:pt x="589" y="420"/>
                  </a:lnTo>
                  <a:lnTo>
                    <a:pt x="601" y="424"/>
                  </a:lnTo>
                  <a:lnTo>
                    <a:pt x="609" y="424"/>
                  </a:lnTo>
                  <a:lnTo>
                    <a:pt x="613" y="424"/>
                  </a:lnTo>
                  <a:lnTo>
                    <a:pt x="613" y="422"/>
                  </a:lnTo>
                  <a:lnTo>
                    <a:pt x="615" y="418"/>
                  </a:lnTo>
                  <a:lnTo>
                    <a:pt x="615" y="414"/>
                  </a:lnTo>
                  <a:lnTo>
                    <a:pt x="615" y="411"/>
                  </a:lnTo>
                  <a:lnTo>
                    <a:pt x="615" y="411"/>
                  </a:lnTo>
                  <a:lnTo>
                    <a:pt x="617" y="411"/>
                  </a:lnTo>
                  <a:lnTo>
                    <a:pt x="623" y="411"/>
                  </a:lnTo>
                  <a:lnTo>
                    <a:pt x="629" y="411"/>
                  </a:lnTo>
                  <a:lnTo>
                    <a:pt x="631" y="411"/>
                  </a:lnTo>
                  <a:lnTo>
                    <a:pt x="633" y="411"/>
                  </a:lnTo>
                  <a:lnTo>
                    <a:pt x="635" y="405"/>
                  </a:lnTo>
                  <a:lnTo>
                    <a:pt x="635" y="403"/>
                  </a:lnTo>
                  <a:lnTo>
                    <a:pt x="641" y="381"/>
                  </a:lnTo>
                  <a:lnTo>
                    <a:pt x="649" y="381"/>
                  </a:lnTo>
                  <a:lnTo>
                    <a:pt x="653" y="379"/>
                  </a:lnTo>
                  <a:lnTo>
                    <a:pt x="659" y="377"/>
                  </a:lnTo>
                  <a:lnTo>
                    <a:pt x="669" y="371"/>
                  </a:lnTo>
                  <a:lnTo>
                    <a:pt x="675" y="367"/>
                  </a:lnTo>
                  <a:lnTo>
                    <a:pt x="681" y="361"/>
                  </a:lnTo>
                  <a:lnTo>
                    <a:pt x="663" y="381"/>
                  </a:lnTo>
                  <a:lnTo>
                    <a:pt x="667" y="383"/>
                  </a:lnTo>
                  <a:lnTo>
                    <a:pt x="669" y="383"/>
                  </a:lnTo>
                  <a:lnTo>
                    <a:pt x="673" y="387"/>
                  </a:lnTo>
                  <a:lnTo>
                    <a:pt x="679" y="391"/>
                  </a:lnTo>
                  <a:lnTo>
                    <a:pt x="685" y="389"/>
                  </a:lnTo>
                  <a:lnTo>
                    <a:pt x="697" y="389"/>
                  </a:lnTo>
                  <a:lnTo>
                    <a:pt x="703" y="387"/>
                  </a:lnTo>
                  <a:lnTo>
                    <a:pt x="705" y="383"/>
                  </a:lnTo>
                  <a:lnTo>
                    <a:pt x="708" y="379"/>
                  </a:lnTo>
                  <a:lnTo>
                    <a:pt x="714" y="375"/>
                  </a:lnTo>
                  <a:lnTo>
                    <a:pt x="718" y="375"/>
                  </a:lnTo>
                  <a:lnTo>
                    <a:pt x="720" y="377"/>
                  </a:lnTo>
                  <a:lnTo>
                    <a:pt x="720" y="375"/>
                  </a:lnTo>
                  <a:lnTo>
                    <a:pt x="722" y="371"/>
                  </a:lnTo>
                  <a:lnTo>
                    <a:pt x="722" y="369"/>
                  </a:lnTo>
                  <a:lnTo>
                    <a:pt x="720" y="367"/>
                  </a:lnTo>
                  <a:lnTo>
                    <a:pt x="720" y="361"/>
                  </a:lnTo>
                  <a:lnTo>
                    <a:pt x="720" y="357"/>
                  </a:lnTo>
                  <a:lnTo>
                    <a:pt x="720" y="357"/>
                  </a:lnTo>
                  <a:lnTo>
                    <a:pt x="720" y="353"/>
                  </a:lnTo>
                  <a:lnTo>
                    <a:pt x="720" y="349"/>
                  </a:lnTo>
                  <a:lnTo>
                    <a:pt x="720" y="349"/>
                  </a:lnTo>
                  <a:lnTo>
                    <a:pt x="718" y="349"/>
                  </a:lnTo>
                  <a:lnTo>
                    <a:pt x="716" y="349"/>
                  </a:lnTo>
                  <a:lnTo>
                    <a:pt x="712" y="353"/>
                  </a:lnTo>
                  <a:lnTo>
                    <a:pt x="701" y="337"/>
                  </a:lnTo>
                  <a:lnTo>
                    <a:pt x="697" y="333"/>
                  </a:lnTo>
                  <a:lnTo>
                    <a:pt x="697" y="329"/>
                  </a:lnTo>
                  <a:lnTo>
                    <a:pt x="697" y="325"/>
                  </a:lnTo>
                  <a:lnTo>
                    <a:pt x="701" y="323"/>
                  </a:lnTo>
                  <a:lnTo>
                    <a:pt x="701" y="321"/>
                  </a:lnTo>
                  <a:lnTo>
                    <a:pt x="703" y="319"/>
                  </a:lnTo>
                  <a:lnTo>
                    <a:pt x="701" y="311"/>
                  </a:lnTo>
                  <a:lnTo>
                    <a:pt x="699" y="307"/>
                  </a:lnTo>
                  <a:lnTo>
                    <a:pt x="699" y="303"/>
                  </a:lnTo>
                  <a:lnTo>
                    <a:pt x="701" y="303"/>
                  </a:lnTo>
                  <a:lnTo>
                    <a:pt x="703" y="303"/>
                  </a:lnTo>
                  <a:lnTo>
                    <a:pt x="701" y="299"/>
                  </a:lnTo>
                  <a:lnTo>
                    <a:pt x="699" y="297"/>
                  </a:lnTo>
                  <a:lnTo>
                    <a:pt x="699" y="295"/>
                  </a:lnTo>
                  <a:lnTo>
                    <a:pt x="701" y="295"/>
                  </a:lnTo>
                  <a:lnTo>
                    <a:pt x="705" y="287"/>
                  </a:lnTo>
                  <a:lnTo>
                    <a:pt x="708" y="285"/>
                  </a:lnTo>
                  <a:lnTo>
                    <a:pt x="712" y="285"/>
                  </a:lnTo>
                  <a:lnTo>
                    <a:pt x="718" y="285"/>
                  </a:lnTo>
                  <a:lnTo>
                    <a:pt x="724" y="289"/>
                  </a:lnTo>
                  <a:lnTo>
                    <a:pt x="730" y="289"/>
                  </a:lnTo>
                  <a:lnTo>
                    <a:pt x="732" y="291"/>
                  </a:lnTo>
                  <a:lnTo>
                    <a:pt x="740" y="289"/>
                  </a:lnTo>
                  <a:lnTo>
                    <a:pt x="746" y="287"/>
                  </a:lnTo>
                  <a:lnTo>
                    <a:pt x="746" y="285"/>
                  </a:lnTo>
                  <a:lnTo>
                    <a:pt x="742" y="269"/>
                  </a:lnTo>
                  <a:lnTo>
                    <a:pt x="742" y="269"/>
                  </a:lnTo>
                  <a:lnTo>
                    <a:pt x="742" y="269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3035" y="2749"/>
              <a:ext cx="637" cy="474"/>
            </a:xfrm>
            <a:custGeom>
              <a:avLst/>
              <a:gdLst>
                <a:gd name="T0" fmla="*/ 612 w 637"/>
                <a:gd name="T1" fmla="*/ 111 h 474"/>
                <a:gd name="T2" fmla="*/ 572 w 637"/>
                <a:gd name="T3" fmla="*/ 50 h 474"/>
                <a:gd name="T4" fmla="*/ 570 w 637"/>
                <a:gd name="T5" fmla="*/ 34 h 474"/>
                <a:gd name="T6" fmla="*/ 590 w 637"/>
                <a:gd name="T7" fmla="*/ 0 h 474"/>
                <a:gd name="T8" fmla="*/ 550 w 637"/>
                <a:gd name="T9" fmla="*/ 20 h 474"/>
                <a:gd name="T10" fmla="*/ 532 w 637"/>
                <a:gd name="T11" fmla="*/ 50 h 474"/>
                <a:gd name="T12" fmla="*/ 522 w 637"/>
                <a:gd name="T13" fmla="*/ 61 h 474"/>
                <a:gd name="T14" fmla="*/ 494 w 637"/>
                <a:gd name="T15" fmla="*/ 61 h 474"/>
                <a:gd name="T16" fmla="*/ 472 w 637"/>
                <a:gd name="T17" fmla="*/ 44 h 474"/>
                <a:gd name="T18" fmla="*/ 448 w 637"/>
                <a:gd name="T19" fmla="*/ 44 h 474"/>
                <a:gd name="T20" fmla="*/ 426 w 637"/>
                <a:gd name="T21" fmla="*/ 63 h 474"/>
                <a:gd name="T22" fmla="*/ 398 w 637"/>
                <a:gd name="T23" fmla="*/ 57 h 474"/>
                <a:gd name="T24" fmla="*/ 383 w 637"/>
                <a:gd name="T25" fmla="*/ 65 h 474"/>
                <a:gd name="T26" fmla="*/ 353 w 637"/>
                <a:gd name="T27" fmla="*/ 81 h 474"/>
                <a:gd name="T28" fmla="*/ 359 w 637"/>
                <a:gd name="T29" fmla="*/ 107 h 474"/>
                <a:gd name="T30" fmla="*/ 353 w 637"/>
                <a:gd name="T31" fmla="*/ 149 h 474"/>
                <a:gd name="T32" fmla="*/ 363 w 637"/>
                <a:gd name="T33" fmla="*/ 195 h 474"/>
                <a:gd name="T34" fmla="*/ 319 w 637"/>
                <a:gd name="T35" fmla="*/ 310 h 474"/>
                <a:gd name="T36" fmla="*/ 229 w 637"/>
                <a:gd name="T37" fmla="*/ 400 h 474"/>
                <a:gd name="T38" fmla="*/ 201 w 637"/>
                <a:gd name="T39" fmla="*/ 414 h 474"/>
                <a:gd name="T40" fmla="*/ 179 w 637"/>
                <a:gd name="T41" fmla="*/ 398 h 474"/>
                <a:gd name="T42" fmla="*/ 158 w 637"/>
                <a:gd name="T43" fmla="*/ 372 h 474"/>
                <a:gd name="T44" fmla="*/ 134 w 637"/>
                <a:gd name="T45" fmla="*/ 352 h 474"/>
                <a:gd name="T46" fmla="*/ 112 w 637"/>
                <a:gd name="T47" fmla="*/ 350 h 474"/>
                <a:gd name="T48" fmla="*/ 58 w 637"/>
                <a:gd name="T49" fmla="*/ 300 h 474"/>
                <a:gd name="T50" fmla="*/ 44 w 637"/>
                <a:gd name="T51" fmla="*/ 294 h 474"/>
                <a:gd name="T52" fmla="*/ 30 w 637"/>
                <a:gd name="T53" fmla="*/ 306 h 474"/>
                <a:gd name="T54" fmla="*/ 12 w 637"/>
                <a:gd name="T55" fmla="*/ 314 h 474"/>
                <a:gd name="T56" fmla="*/ 12 w 637"/>
                <a:gd name="T57" fmla="*/ 360 h 474"/>
                <a:gd name="T58" fmla="*/ 36 w 637"/>
                <a:gd name="T59" fmla="*/ 376 h 474"/>
                <a:gd name="T60" fmla="*/ 104 w 637"/>
                <a:gd name="T61" fmla="*/ 398 h 474"/>
                <a:gd name="T62" fmla="*/ 134 w 637"/>
                <a:gd name="T63" fmla="*/ 428 h 474"/>
                <a:gd name="T64" fmla="*/ 168 w 637"/>
                <a:gd name="T65" fmla="*/ 466 h 474"/>
                <a:gd name="T66" fmla="*/ 195 w 637"/>
                <a:gd name="T67" fmla="*/ 474 h 474"/>
                <a:gd name="T68" fmla="*/ 239 w 637"/>
                <a:gd name="T69" fmla="*/ 460 h 474"/>
                <a:gd name="T70" fmla="*/ 273 w 637"/>
                <a:gd name="T71" fmla="*/ 452 h 474"/>
                <a:gd name="T72" fmla="*/ 307 w 637"/>
                <a:gd name="T73" fmla="*/ 454 h 474"/>
                <a:gd name="T74" fmla="*/ 333 w 637"/>
                <a:gd name="T75" fmla="*/ 470 h 474"/>
                <a:gd name="T76" fmla="*/ 359 w 637"/>
                <a:gd name="T77" fmla="*/ 466 h 474"/>
                <a:gd name="T78" fmla="*/ 373 w 637"/>
                <a:gd name="T79" fmla="*/ 444 h 474"/>
                <a:gd name="T80" fmla="*/ 379 w 637"/>
                <a:gd name="T81" fmla="*/ 432 h 474"/>
                <a:gd name="T82" fmla="*/ 379 w 637"/>
                <a:gd name="T83" fmla="*/ 406 h 474"/>
                <a:gd name="T84" fmla="*/ 377 w 637"/>
                <a:gd name="T85" fmla="*/ 398 h 474"/>
                <a:gd name="T86" fmla="*/ 396 w 637"/>
                <a:gd name="T87" fmla="*/ 380 h 474"/>
                <a:gd name="T88" fmla="*/ 418 w 637"/>
                <a:gd name="T89" fmla="*/ 378 h 474"/>
                <a:gd name="T90" fmla="*/ 456 w 637"/>
                <a:gd name="T91" fmla="*/ 372 h 474"/>
                <a:gd name="T92" fmla="*/ 464 w 637"/>
                <a:gd name="T93" fmla="*/ 356 h 474"/>
                <a:gd name="T94" fmla="*/ 496 w 637"/>
                <a:gd name="T95" fmla="*/ 324 h 474"/>
                <a:gd name="T96" fmla="*/ 516 w 637"/>
                <a:gd name="T97" fmla="*/ 314 h 474"/>
                <a:gd name="T98" fmla="*/ 538 w 637"/>
                <a:gd name="T99" fmla="*/ 300 h 474"/>
                <a:gd name="T100" fmla="*/ 560 w 637"/>
                <a:gd name="T101" fmla="*/ 288 h 474"/>
                <a:gd name="T102" fmla="*/ 572 w 637"/>
                <a:gd name="T103" fmla="*/ 259 h 474"/>
                <a:gd name="T104" fmla="*/ 550 w 637"/>
                <a:gd name="T105" fmla="*/ 237 h 474"/>
                <a:gd name="T106" fmla="*/ 584 w 637"/>
                <a:gd name="T107" fmla="*/ 195 h 474"/>
                <a:gd name="T108" fmla="*/ 621 w 637"/>
                <a:gd name="T109" fmla="*/ 163 h 474"/>
                <a:gd name="T110" fmla="*/ 637 w 637"/>
                <a:gd name="T111" fmla="*/ 14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37" h="474">
                  <a:moveTo>
                    <a:pt x="635" y="127"/>
                  </a:moveTo>
                  <a:lnTo>
                    <a:pt x="633" y="123"/>
                  </a:lnTo>
                  <a:lnTo>
                    <a:pt x="629" y="119"/>
                  </a:lnTo>
                  <a:lnTo>
                    <a:pt x="617" y="111"/>
                  </a:lnTo>
                  <a:lnTo>
                    <a:pt x="614" y="111"/>
                  </a:lnTo>
                  <a:lnTo>
                    <a:pt x="612" y="111"/>
                  </a:lnTo>
                  <a:lnTo>
                    <a:pt x="600" y="111"/>
                  </a:lnTo>
                  <a:lnTo>
                    <a:pt x="590" y="93"/>
                  </a:lnTo>
                  <a:lnTo>
                    <a:pt x="580" y="65"/>
                  </a:lnTo>
                  <a:lnTo>
                    <a:pt x="578" y="53"/>
                  </a:lnTo>
                  <a:lnTo>
                    <a:pt x="580" y="53"/>
                  </a:lnTo>
                  <a:lnTo>
                    <a:pt x="572" y="50"/>
                  </a:lnTo>
                  <a:lnTo>
                    <a:pt x="568" y="44"/>
                  </a:lnTo>
                  <a:lnTo>
                    <a:pt x="566" y="44"/>
                  </a:lnTo>
                  <a:lnTo>
                    <a:pt x="566" y="44"/>
                  </a:lnTo>
                  <a:lnTo>
                    <a:pt x="568" y="40"/>
                  </a:lnTo>
                  <a:lnTo>
                    <a:pt x="570" y="38"/>
                  </a:lnTo>
                  <a:lnTo>
                    <a:pt x="570" y="34"/>
                  </a:lnTo>
                  <a:lnTo>
                    <a:pt x="570" y="30"/>
                  </a:lnTo>
                  <a:lnTo>
                    <a:pt x="570" y="28"/>
                  </a:lnTo>
                  <a:lnTo>
                    <a:pt x="572" y="22"/>
                  </a:lnTo>
                  <a:lnTo>
                    <a:pt x="576" y="22"/>
                  </a:lnTo>
                  <a:lnTo>
                    <a:pt x="572" y="20"/>
                  </a:lnTo>
                  <a:lnTo>
                    <a:pt x="590" y="0"/>
                  </a:lnTo>
                  <a:lnTo>
                    <a:pt x="584" y="6"/>
                  </a:lnTo>
                  <a:lnTo>
                    <a:pt x="578" y="10"/>
                  </a:lnTo>
                  <a:lnTo>
                    <a:pt x="568" y="16"/>
                  </a:lnTo>
                  <a:lnTo>
                    <a:pt x="562" y="18"/>
                  </a:lnTo>
                  <a:lnTo>
                    <a:pt x="558" y="20"/>
                  </a:lnTo>
                  <a:lnTo>
                    <a:pt x="550" y="20"/>
                  </a:lnTo>
                  <a:lnTo>
                    <a:pt x="544" y="42"/>
                  </a:lnTo>
                  <a:lnTo>
                    <a:pt x="544" y="44"/>
                  </a:lnTo>
                  <a:lnTo>
                    <a:pt x="542" y="50"/>
                  </a:lnTo>
                  <a:lnTo>
                    <a:pt x="540" y="50"/>
                  </a:lnTo>
                  <a:lnTo>
                    <a:pt x="538" y="50"/>
                  </a:lnTo>
                  <a:lnTo>
                    <a:pt x="532" y="50"/>
                  </a:lnTo>
                  <a:lnTo>
                    <a:pt x="526" y="50"/>
                  </a:lnTo>
                  <a:lnTo>
                    <a:pt x="524" y="50"/>
                  </a:lnTo>
                  <a:lnTo>
                    <a:pt x="524" y="50"/>
                  </a:lnTo>
                  <a:lnTo>
                    <a:pt x="524" y="53"/>
                  </a:lnTo>
                  <a:lnTo>
                    <a:pt x="524" y="57"/>
                  </a:lnTo>
                  <a:lnTo>
                    <a:pt x="522" y="61"/>
                  </a:lnTo>
                  <a:lnTo>
                    <a:pt x="522" y="63"/>
                  </a:lnTo>
                  <a:lnTo>
                    <a:pt x="518" y="63"/>
                  </a:lnTo>
                  <a:lnTo>
                    <a:pt x="510" y="63"/>
                  </a:lnTo>
                  <a:lnTo>
                    <a:pt x="498" y="59"/>
                  </a:lnTo>
                  <a:lnTo>
                    <a:pt x="496" y="59"/>
                  </a:lnTo>
                  <a:lnTo>
                    <a:pt x="494" y="61"/>
                  </a:lnTo>
                  <a:lnTo>
                    <a:pt x="490" y="61"/>
                  </a:lnTo>
                  <a:lnTo>
                    <a:pt x="486" y="59"/>
                  </a:lnTo>
                  <a:lnTo>
                    <a:pt x="478" y="57"/>
                  </a:lnTo>
                  <a:lnTo>
                    <a:pt x="474" y="53"/>
                  </a:lnTo>
                  <a:lnTo>
                    <a:pt x="472" y="50"/>
                  </a:lnTo>
                  <a:lnTo>
                    <a:pt x="472" y="44"/>
                  </a:lnTo>
                  <a:lnTo>
                    <a:pt x="472" y="44"/>
                  </a:lnTo>
                  <a:lnTo>
                    <a:pt x="470" y="42"/>
                  </a:lnTo>
                  <a:lnTo>
                    <a:pt x="468" y="42"/>
                  </a:lnTo>
                  <a:lnTo>
                    <a:pt x="464" y="44"/>
                  </a:lnTo>
                  <a:lnTo>
                    <a:pt x="458" y="48"/>
                  </a:lnTo>
                  <a:lnTo>
                    <a:pt x="448" y="44"/>
                  </a:lnTo>
                  <a:lnTo>
                    <a:pt x="440" y="44"/>
                  </a:lnTo>
                  <a:lnTo>
                    <a:pt x="438" y="44"/>
                  </a:lnTo>
                  <a:lnTo>
                    <a:pt x="434" y="50"/>
                  </a:lnTo>
                  <a:lnTo>
                    <a:pt x="430" y="59"/>
                  </a:lnTo>
                  <a:lnTo>
                    <a:pt x="428" y="61"/>
                  </a:lnTo>
                  <a:lnTo>
                    <a:pt x="426" y="63"/>
                  </a:lnTo>
                  <a:lnTo>
                    <a:pt x="422" y="63"/>
                  </a:lnTo>
                  <a:lnTo>
                    <a:pt x="416" y="61"/>
                  </a:lnTo>
                  <a:lnTo>
                    <a:pt x="408" y="59"/>
                  </a:lnTo>
                  <a:lnTo>
                    <a:pt x="404" y="59"/>
                  </a:lnTo>
                  <a:lnTo>
                    <a:pt x="400" y="59"/>
                  </a:lnTo>
                  <a:lnTo>
                    <a:pt x="398" y="57"/>
                  </a:lnTo>
                  <a:lnTo>
                    <a:pt x="391" y="57"/>
                  </a:lnTo>
                  <a:lnTo>
                    <a:pt x="387" y="57"/>
                  </a:lnTo>
                  <a:lnTo>
                    <a:pt x="385" y="57"/>
                  </a:lnTo>
                  <a:lnTo>
                    <a:pt x="385" y="59"/>
                  </a:lnTo>
                  <a:lnTo>
                    <a:pt x="385" y="63"/>
                  </a:lnTo>
                  <a:lnTo>
                    <a:pt x="383" y="65"/>
                  </a:lnTo>
                  <a:lnTo>
                    <a:pt x="381" y="71"/>
                  </a:lnTo>
                  <a:lnTo>
                    <a:pt x="379" y="73"/>
                  </a:lnTo>
                  <a:lnTo>
                    <a:pt x="375" y="73"/>
                  </a:lnTo>
                  <a:lnTo>
                    <a:pt x="363" y="75"/>
                  </a:lnTo>
                  <a:lnTo>
                    <a:pt x="359" y="77"/>
                  </a:lnTo>
                  <a:lnTo>
                    <a:pt x="353" y="81"/>
                  </a:lnTo>
                  <a:lnTo>
                    <a:pt x="349" y="87"/>
                  </a:lnTo>
                  <a:lnTo>
                    <a:pt x="345" y="95"/>
                  </a:lnTo>
                  <a:lnTo>
                    <a:pt x="345" y="101"/>
                  </a:lnTo>
                  <a:lnTo>
                    <a:pt x="351" y="103"/>
                  </a:lnTo>
                  <a:lnTo>
                    <a:pt x="355" y="105"/>
                  </a:lnTo>
                  <a:lnTo>
                    <a:pt x="359" y="107"/>
                  </a:lnTo>
                  <a:lnTo>
                    <a:pt x="371" y="121"/>
                  </a:lnTo>
                  <a:lnTo>
                    <a:pt x="363" y="121"/>
                  </a:lnTo>
                  <a:lnTo>
                    <a:pt x="361" y="125"/>
                  </a:lnTo>
                  <a:lnTo>
                    <a:pt x="359" y="129"/>
                  </a:lnTo>
                  <a:lnTo>
                    <a:pt x="355" y="143"/>
                  </a:lnTo>
                  <a:lnTo>
                    <a:pt x="353" y="149"/>
                  </a:lnTo>
                  <a:lnTo>
                    <a:pt x="355" y="153"/>
                  </a:lnTo>
                  <a:lnTo>
                    <a:pt x="355" y="163"/>
                  </a:lnTo>
                  <a:lnTo>
                    <a:pt x="355" y="171"/>
                  </a:lnTo>
                  <a:lnTo>
                    <a:pt x="359" y="185"/>
                  </a:lnTo>
                  <a:lnTo>
                    <a:pt x="363" y="195"/>
                  </a:lnTo>
                  <a:lnTo>
                    <a:pt x="363" y="195"/>
                  </a:lnTo>
                  <a:lnTo>
                    <a:pt x="361" y="199"/>
                  </a:lnTo>
                  <a:lnTo>
                    <a:pt x="363" y="225"/>
                  </a:lnTo>
                  <a:lnTo>
                    <a:pt x="361" y="245"/>
                  </a:lnTo>
                  <a:lnTo>
                    <a:pt x="351" y="273"/>
                  </a:lnTo>
                  <a:lnTo>
                    <a:pt x="343" y="292"/>
                  </a:lnTo>
                  <a:lnTo>
                    <a:pt x="319" y="310"/>
                  </a:lnTo>
                  <a:lnTo>
                    <a:pt x="295" y="330"/>
                  </a:lnTo>
                  <a:lnTo>
                    <a:pt x="279" y="350"/>
                  </a:lnTo>
                  <a:lnTo>
                    <a:pt x="251" y="372"/>
                  </a:lnTo>
                  <a:lnTo>
                    <a:pt x="233" y="384"/>
                  </a:lnTo>
                  <a:lnTo>
                    <a:pt x="233" y="390"/>
                  </a:lnTo>
                  <a:lnTo>
                    <a:pt x="229" y="400"/>
                  </a:lnTo>
                  <a:lnTo>
                    <a:pt x="233" y="400"/>
                  </a:lnTo>
                  <a:lnTo>
                    <a:pt x="225" y="404"/>
                  </a:lnTo>
                  <a:lnTo>
                    <a:pt x="215" y="406"/>
                  </a:lnTo>
                  <a:lnTo>
                    <a:pt x="205" y="414"/>
                  </a:lnTo>
                  <a:lnTo>
                    <a:pt x="203" y="414"/>
                  </a:lnTo>
                  <a:lnTo>
                    <a:pt x="201" y="414"/>
                  </a:lnTo>
                  <a:lnTo>
                    <a:pt x="201" y="410"/>
                  </a:lnTo>
                  <a:lnTo>
                    <a:pt x="197" y="404"/>
                  </a:lnTo>
                  <a:lnTo>
                    <a:pt x="193" y="400"/>
                  </a:lnTo>
                  <a:lnTo>
                    <a:pt x="189" y="398"/>
                  </a:lnTo>
                  <a:lnTo>
                    <a:pt x="181" y="398"/>
                  </a:lnTo>
                  <a:lnTo>
                    <a:pt x="179" y="398"/>
                  </a:lnTo>
                  <a:lnTo>
                    <a:pt x="177" y="394"/>
                  </a:lnTo>
                  <a:lnTo>
                    <a:pt x="176" y="390"/>
                  </a:lnTo>
                  <a:lnTo>
                    <a:pt x="170" y="378"/>
                  </a:lnTo>
                  <a:lnTo>
                    <a:pt x="168" y="376"/>
                  </a:lnTo>
                  <a:lnTo>
                    <a:pt x="166" y="374"/>
                  </a:lnTo>
                  <a:lnTo>
                    <a:pt x="158" y="372"/>
                  </a:lnTo>
                  <a:lnTo>
                    <a:pt x="150" y="362"/>
                  </a:lnTo>
                  <a:lnTo>
                    <a:pt x="148" y="360"/>
                  </a:lnTo>
                  <a:lnTo>
                    <a:pt x="144" y="358"/>
                  </a:lnTo>
                  <a:lnTo>
                    <a:pt x="144" y="354"/>
                  </a:lnTo>
                  <a:lnTo>
                    <a:pt x="138" y="354"/>
                  </a:lnTo>
                  <a:lnTo>
                    <a:pt x="134" y="352"/>
                  </a:lnTo>
                  <a:lnTo>
                    <a:pt x="130" y="352"/>
                  </a:lnTo>
                  <a:lnTo>
                    <a:pt x="128" y="354"/>
                  </a:lnTo>
                  <a:lnTo>
                    <a:pt x="122" y="356"/>
                  </a:lnTo>
                  <a:lnTo>
                    <a:pt x="122" y="356"/>
                  </a:lnTo>
                  <a:lnTo>
                    <a:pt x="116" y="354"/>
                  </a:lnTo>
                  <a:lnTo>
                    <a:pt x="112" y="350"/>
                  </a:lnTo>
                  <a:lnTo>
                    <a:pt x="108" y="340"/>
                  </a:lnTo>
                  <a:lnTo>
                    <a:pt x="104" y="334"/>
                  </a:lnTo>
                  <a:lnTo>
                    <a:pt x="82" y="318"/>
                  </a:lnTo>
                  <a:lnTo>
                    <a:pt x="62" y="304"/>
                  </a:lnTo>
                  <a:lnTo>
                    <a:pt x="60" y="302"/>
                  </a:lnTo>
                  <a:lnTo>
                    <a:pt x="58" y="300"/>
                  </a:lnTo>
                  <a:lnTo>
                    <a:pt x="60" y="290"/>
                  </a:lnTo>
                  <a:lnTo>
                    <a:pt x="58" y="290"/>
                  </a:lnTo>
                  <a:lnTo>
                    <a:pt x="58" y="290"/>
                  </a:lnTo>
                  <a:lnTo>
                    <a:pt x="54" y="290"/>
                  </a:lnTo>
                  <a:lnTo>
                    <a:pt x="48" y="292"/>
                  </a:lnTo>
                  <a:lnTo>
                    <a:pt x="44" y="294"/>
                  </a:lnTo>
                  <a:lnTo>
                    <a:pt x="44" y="296"/>
                  </a:lnTo>
                  <a:lnTo>
                    <a:pt x="44" y="300"/>
                  </a:lnTo>
                  <a:lnTo>
                    <a:pt x="42" y="300"/>
                  </a:lnTo>
                  <a:lnTo>
                    <a:pt x="38" y="302"/>
                  </a:lnTo>
                  <a:lnTo>
                    <a:pt x="34" y="304"/>
                  </a:lnTo>
                  <a:lnTo>
                    <a:pt x="30" y="306"/>
                  </a:lnTo>
                  <a:lnTo>
                    <a:pt x="28" y="308"/>
                  </a:lnTo>
                  <a:lnTo>
                    <a:pt x="22" y="312"/>
                  </a:lnTo>
                  <a:lnTo>
                    <a:pt x="20" y="314"/>
                  </a:lnTo>
                  <a:lnTo>
                    <a:pt x="18" y="314"/>
                  </a:lnTo>
                  <a:lnTo>
                    <a:pt x="18" y="316"/>
                  </a:lnTo>
                  <a:lnTo>
                    <a:pt x="12" y="314"/>
                  </a:lnTo>
                  <a:lnTo>
                    <a:pt x="8" y="324"/>
                  </a:lnTo>
                  <a:lnTo>
                    <a:pt x="10" y="330"/>
                  </a:lnTo>
                  <a:lnTo>
                    <a:pt x="0" y="342"/>
                  </a:lnTo>
                  <a:lnTo>
                    <a:pt x="6" y="358"/>
                  </a:lnTo>
                  <a:lnTo>
                    <a:pt x="8" y="358"/>
                  </a:lnTo>
                  <a:lnTo>
                    <a:pt x="12" y="360"/>
                  </a:lnTo>
                  <a:lnTo>
                    <a:pt x="14" y="362"/>
                  </a:lnTo>
                  <a:lnTo>
                    <a:pt x="16" y="364"/>
                  </a:lnTo>
                  <a:lnTo>
                    <a:pt x="20" y="368"/>
                  </a:lnTo>
                  <a:lnTo>
                    <a:pt x="28" y="372"/>
                  </a:lnTo>
                  <a:lnTo>
                    <a:pt x="32" y="372"/>
                  </a:lnTo>
                  <a:lnTo>
                    <a:pt x="36" y="376"/>
                  </a:lnTo>
                  <a:lnTo>
                    <a:pt x="40" y="378"/>
                  </a:lnTo>
                  <a:lnTo>
                    <a:pt x="44" y="380"/>
                  </a:lnTo>
                  <a:lnTo>
                    <a:pt x="48" y="380"/>
                  </a:lnTo>
                  <a:lnTo>
                    <a:pt x="62" y="384"/>
                  </a:lnTo>
                  <a:lnTo>
                    <a:pt x="82" y="390"/>
                  </a:lnTo>
                  <a:lnTo>
                    <a:pt x="104" y="398"/>
                  </a:lnTo>
                  <a:lnTo>
                    <a:pt x="122" y="402"/>
                  </a:lnTo>
                  <a:lnTo>
                    <a:pt x="126" y="404"/>
                  </a:lnTo>
                  <a:lnTo>
                    <a:pt x="128" y="404"/>
                  </a:lnTo>
                  <a:lnTo>
                    <a:pt x="130" y="406"/>
                  </a:lnTo>
                  <a:lnTo>
                    <a:pt x="130" y="410"/>
                  </a:lnTo>
                  <a:lnTo>
                    <a:pt x="134" y="428"/>
                  </a:lnTo>
                  <a:lnTo>
                    <a:pt x="138" y="442"/>
                  </a:lnTo>
                  <a:lnTo>
                    <a:pt x="144" y="446"/>
                  </a:lnTo>
                  <a:lnTo>
                    <a:pt x="146" y="448"/>
                  </a:lnTo>
                  <a:lnTo>
                    <a:pt x="158" y="460"/>
                  </a:lnTo>
                  <a:lnTo>
                    <a:pt x="162" y="464"/>
                  </a:lnTo>
                  <a:lnTo>
                    <a:pt x="168" y="466"/>
                  </a:lnTo>
                  <a:lnTo>
                    <a:pt x="176" y="466"/>
                  </a:lnTo>
                  <a:lnTo>
                    <a:pt x="177" y="466"/>
                  </a:lnTo>
                  <a:lnTo>
                    <a:pt x="179" y="466"/>
                  </a:lnTo>
                  <a:lnTo>
                    <a:pt x="187" y="470"/>
                  </a:lnTo>
                  <a:lnTo>
                    <a:pt x="191" y="472"/>
                  </a:lnTo>
                  <a:lnTo>
                    <a:pt x="195" y="474"/>
                  </a:lnTo>
                  <a:lnTo>
                    <a:pt x="201" y="474"/>
                  </a:lnTo>
                  <a:lnTo>
                    <a:pt x="211" y="474"/>
                  </a:lnTo>
                  <a:lnTo>
                    <a:pt x="215" y="470"/>
                  </a:lnTo>
                  <a:lnTo>
                    <a:pt x="223" y="466"/>
                  </a:lnTo>
                  <a:lnTo>
                    <a:pt x="229" y="462"/>
                  </a:lnTo>
                  <a:lnTo>
                    <a:pt x="239" y="460"/>
                  </a:lnTo>
                  <a:lnTo>
                    <a:pt x="247" y="454"/>
                  </a:lnTo>
                  <a:lnTo>
                    <a:pt x="251" y="454"/>
                  </a:lnTo>
                  <a:lnTo>
                    <a:pt x="253" y="452"/>
                  </a:lnTo>
                  <a:lnTo>
                    <a:pt x="257" y="452"/>
                  </a:lnTo>
                  <a:lnTo>
                    <a:pt x="261" y="452"/>
                  </a:lnTo>
                  <a:lnTo>
                    <a:pt x="273" y="452"/>
                  </a:lnTo>
                  <a:lnTo>
                    <a:pt x="283" y="452"/>
                  </a:lnTo>
                  <a:lnTo>
                    <a:pt x="287" y="454"/>
                  </a:lnTo>
                  <a:lnTo>
                    <a:pt x="291" y="456"/>
                  </a:lnTo>
                  <a:lnTo>
                    <a:pt x="293" y="460"/>
                  </a:lnTo>
                  <a:lnTo>
                    <a:pt x="297" y="456"/>
                  </a:lnTo>
                  <a:lnTo>
                    <a:pt x="307" y="454"/>
                  </a:lnTo>
                  <a:lnTo>
                    <a:pt x="311" y="454"/>
                  </a:lnTo>
                  <a:lnTo>
                    <a:pt x="315" y="454"/>
                  </a:lnTo>
                  <a:lnTo>
                    <a:pt x="319" y="456"/>
                  </a:lnTo>
                  <a:lnTo>
                    <a:pt x="329" y="462"/>
                  </a:lnTo>
                  <a:lnTo>
                    <a:pt x="333" y="466"/>
                  </a:lnTo>
                  <a:lnTo>
                    <a:pt x="333" y="470"/>
                  </a:lnTo>
                  <a:lnTo>
                    <a:pt x="333" y="474"/>
                  </a:lnTo>
                  <a:lnTo>
                    <a:pt x="339" y="474"/>
                  </a:lnTo>
                  <a:lnTo>
                    <a:pt x="345" y="474"/>
                  </a:lnTo>
                  <a:lnTo>
                    <a:pt x="357" y="474"/>
                  </a:lnTo>
                  <a:lnTo>
                    <a:pt x="359" y="470"/>
                  </a:lnTo>
                  <a:lnTo>
                    <a:pt x="359" y="466"/>
                  </a:lnTo>
                  <a:lnTo>
                    <a:pt x="357" y="464"/>
                  </a:lnTo>
                  <a:lnTo>
                    <a:pt x="359" y="462"/>
                  </a:lnTo>
                  <a:lnTo>
                    <a:pt x="363" y="454"/>
                  </a:lnTo>
                  <a:lnTo>
                    <a:pt x="367" y="450"/>
                  </a:lnTo>
                  <a:lnTo>
                    <a:pt x="371" y="446"/>
                  </a:lnTo>
                  <a:lnTo>
                    <a:pt x="373" y="444"/>
                  </a:lnTo>
                  <a:lnTo>
                    <a:pt x="377" y="444"/>
                  </a:lnTo>
                  <a:lnTo>
                    <a:pt x="385" y="444"/>
                  </a:lnTo>
                  <a:lnTo>
                    <a:pt x="387" y="442"/>
                  </a:lnTo>
                  <a:lnTo>
                    <a:pt x="391" y="440"/>
                  </a:lnTo>
                  <a:lnTo>
                    <a:pt x="391" y="438"/>
                  </a:lnTo>
                  <a:lnTo>
                    <a:pt x="379" y="432"/>
                  </a:lnTo>
                  <a:lnTo>
                    <a:pt x="371" y="428"/>
                  </a:lnTo>
                  <a:lnTo>
                    <a:pt x="367" y="426"/>
                  </a:lnTo>
                  <a:lnTo>
                    <a:pt x="367" y="426"/>
                  </a:lnTo>
                  <a:lnTo>
                    <a:pt x="373" y="414"/>
                  </a:lnTo>
                  <a:lnTo>
                    <a:pt x="375" y="410"/>
                  </a:lnTo>
                  <a:lnTo>
                    <a:pt x="379" y="406"/>
                  </a:lnTo>
                  <a:lnTo>
                    <a:pt x="381" y="406"/>
                  </a:lnTo>
                  <a:lnTo>
                    <a:pt x="383" y="404"/>
                  </a:lnTo>
                  <a:lnTo>
                    <a:pt x="381" y="404"/>
                  </a:lnTo>
                  <a:lnTo>
                    <a:pt x="381" y="400"/>
                  </a:lnTo>
                  <a:lnTo>
                    <a:pt x="377" y="400"/>
                  </a:lnTo>
                  <a:lnTo>
                    <a:pt x="377" y="398"/>
                  </a:lnTo>
                  <a:lnTo>
                    <a:pt x="377" y="396"/>
                  </a:lnTo>
                  <a:lnTo>
                    <a:pt x="377" y="386"/>
                  </a:lnTo>
                  <a:lnTo>
                    <a:pt x="377" y="384"/>
                  </a:lnTo>
                  <a:lnTo>
                    <a:pt x="381" y="380"/>
                  </a:lnTo>
                  <a:lnTo>
                    <a:pt x="387" y="38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400" y="380"/>
                  </a:lnTo>
                  <a:lnTo>
                    <a:pt x="406" y="384"/>
                  </a:lnTo>
                  <a:lnTo>
                    <a:pt x="408" y="384"/>
                  </a:lnTo>
                  <a:lnTo>
                    <a:pt x="412" y="382"/>
                  </a:lnTo>
                  <a:lnTo>
                    <a:pt x="418" y="378"/>
                  </a:lnTo>
                  <a:lnTo>
                    <a:pt x="426" y="372"/>
                  </a:lnTo>
                  <a:lnTo>
                    <a:pt x="432" y="368"/>
                  </a:lnTo>
                  <a:lnTo>
                    <a:pt x="440" y="368"/>
                  </a:lnTo>
                  <a:lnTo>
                    <a:pt x="446" y="368"/>
                  </a:lnTo>
                  <a:lnTo>
                    <a:pt x="450" y="370"/>
                  </a:lnTo>
                  <a:lnTo>
                    <a:pt x="456" y="372"/>
                  </a:lnTo>
                  <a:lnTo>
                    <a:pt x="458" y="372"/>
                  </a:lnTo>
                  <a:lnTo>
                    <a:pt x="462" y="370"/>
                  </a:lnTo>
                  <a:lnTo>
                    <a:pt x="462" y="368"/>
                  </a:lnTo>
                  <a:lnTo>
                    <a:pt x="462" y="362"/>
                  </a:lnTo>
                  <a:lnTo>
                    <a:pt x="462" y="360"/>
                  </a:lnTo>
                  <a:lnTo>
                    <a:pt x="464" y="356"/>
                  </a:lnTo>
                  <a:lnTo>
                    <a:pt x="476" y="348"/>
                  </a:lnTo>
                  <a:lnTo>
                    <a:pt x="486" y="340"/>
                  </a:lnTo>
                  <a:lnTo>
                    <a:pt x="490" y="336"/>
                  </a:lnTo>
                  <a:lnTo>
                    <a:pt x="494" y="330"/>
                  </a:lnTo>
                  <a:lnTo>
                    <a:pt x="494" y="328"/>
                  </a:lnTo>
                  <a:lnTo>
                    <a:pt x="496" y="324"/>
                  </a:lnTo>
                  <a:lnTo>
                    <a:pt x="498" y="318"/>
                  </a:lnTo>
                  <a:lnTo>
                    <a:pt x="502" y="314"/>
                  </a:lnTo>
                  <a:lnTo>
                    <a:pt x="504" y="314"/>
                  </a:lnTo>
                  <a:lnTo>
                    <a:pt x="510" y="316"/>
                  </a:lnTo>
                  <a:lnTo>
                    <a:pt x="512" y="316"/>
                  </a:lnTo>
                  <a:lnTo>
                    <a:pt x="516" y="314"/>
                  </a:lnTo>
                  <a:lnTo>
                    <a:pt x="518" y="312"/>
                  </a:lnTo>
                  <a:lnTo>
                    <a:pt x="522" y="310"/>
                  </a:lnTo>
                  <a:lnTo>
                    <a:pt x="530" y="308"/>
                  </a:lnTo>
                  <a:lnTo>
                    <a:pt x="532" y="306"/>
                  </a:lnTo>
                  <a:lnTo>
                    <a:pt x="536" y="304"/>
                  </a:lnTo>
                  <a:lnTo>
                    <a:pt x="538" y="300"/>
                  </a:lnTo>
                  <a:lnTo>
                    <a:pt x="540" y="300"/>
                  </a:lnTo>
                  <a:lnTo>
                    <a:pt x="548" y="296"/>
                  </a:lnTo>
                  <a:lnTo>
                    <a:pt x="550" y="294"/>
                  </a:lnTo>
                  <a:lnTo>
                    <a:pt x="554" y="294"/>
                  </a:lnTo>
                  <a:lnTo>
                    <a:pt x="556" y="290"/>
                  </a:lnTo>
                  <a:lnTo>
                    <a:pt x="560" y="288"/>
                  </a:lnTo>
                  <a:lnTo>
                    <a:pt x="564" y="286"/>
                  </a:lnTo>
                  <a:lnTo>
                    <a:pt x="568" y="285"/>
                  </a:lnTo>
                  <a:lnTo>
                    <a:pt x="570" y="283"/>
                  </a:lnTo>
                  <a:lnTo>
                    <a:pt x="570" y="279"/>
                  </a:lnTo>
                  <a:lnTo>
                    <a:pt x="572" y="267"/>
                  </a:lnTo>
                  <a:lnTo>
                    <a:pt x="572" y="259"/>
                  </a:lnTo>
                  <a:lnTo>
                    <a:pt x="570" y="257"/>
                  </a:lnTo>
                  <a:lnTo>
                    <a:pt x="568" y="255"/>
                  </a:lnTo>
                  <a:lnTo>
                    <a:pt x="562" y="249"/>
                  </a:lnTo>
                  <a:lnTo>
                    <a:pt x="558" y="247"/>
                  </a:lnTo>
                  <a:lnTo>
                    <a:pt x="556" y="243"/>
                  </a:lnTo>
                  <a:lnTo>
                    <a:pt x="550" y="237"/>
                  </a:lnTo>
                  <a:lnTo>
                    <a:pt x="550" y="227"/>
                  </a:lnTo>
                  <a:lnTo>
                    <a:pt x="550" y="225"/>
                  </a:lnTo>
                  <a:lnTo>
                    <a:pt x="556" y="221"/>
                  </a:lnTo>
                  <a:lnTo>
                    <a:pt x="568" y="215"/>
                  </a:lnTo>
                  <a:lnTo>
                    <a:pt x="580" y="201"/>
                  </a:lnTo>
                  <a:lnTo>
                    <a:pt x="584" y="195"/>
                  </a:lnTo>
                  <a:lnTo>
                    <a:pt x="588" y="189"/>
                  </a:lnTo>
                  <a:lnTo>
                    <a:pt x="592" y="179"/>
                  </a:lnTo>
                  <a:lnTo>
                    <a:pt x="600" y="173"/>
                  </a:lnTo>
                  <a:lnTo>
                    <a:pt x="604" y="169"/>
                  </a:lnTo>
                  <a:lnTo>
                    <a:pt x="608" y="165"/>
                  </a:lnTo>
                  <a:lnTo>
                    <a:pt x="621" y="163"/>
                  </a:lnTo>
                  <a:lnTo>
                    <a:pt x="625" y="159"/>
                  </a:lnTo>
                  <a:lnTo>
                    <a:pt x="629" y="155"/>
                  </a:lnTo>
                  <a:lnTo>
                    <a:pt x="633" y="153"/>
                  </a:lnTo>
                  <a:lnTo>
                    <a:pt x="637" y="149"/>
                  </a:lnTo>
                  <a:lnTo>
                    <a:pt x="637" y="145"/>
                  </a:lnTo>
                  <a:lnTo>
                    <a:pt x="637" y="141"/>
                  </a:lnTo>
                  <a:lnTo>
                    <a:pt x="635" y="127"/>
                  </a:lnTo>
                  <a:lnTo>
                    <a:pt x="635" y="127"/>
                  </a:lnTo>
                  <a:lnTo>
                    <a:pt x="635" y="127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3818" y="2968"/>
              <a:ext cx="12" cy="8"/>
            </a:xfrm>
            <a:custGeom>
              <a:avLst/>
              <a:gdLst>
                <a:gd name="T0" fmla="*/ 8 w 12"/>
                <a:gd name="T1" fmla="*/ 8 h 8"/>
                <a:gd name="T2" fmla="*/ 8 w 12"/>
                <a:gd name="T3" fmla="*/ 8 h 8"/>
                <a:gd name="T4" fmla="*/ 12 w 12"/>
                <a:gd name="T5" fmla="*/ 8 h 8"/>
                <a:gd name="T6" fmla="*/ 2 w 12"/>
                <a:gd name="T7" fmla="*/ 0 h 8"/>
                <a:gd name="T8" fmla="*/ 2 w 12"/>
                <a:gd name="T9" fmla="*/ 0 h 8"/>
                <a:gd name="T10" fmla="*/ 0 w 12"/>
                <a:gd name="T11" fmla="*/ 6 h 8"/>
                <a:gd name="T12" fmla="*/ 0 w 12"/>
                <a:gd name="T13" fmla="*/ 6 h 8"/>
                <a:gd name="T14" fmla="*/ 0 w 12"/>
                <a:gd name="T15" fmla="*/ 8 h 8"/>
                <a:gd name="T16" fmla="*/ 4 w 12"/>
                <a:gd name="T17" fmla="*/ 8 h 8"/>
                <a:gd name="T18" fmla="*/ 6 w 12"/>
                <a:gd name="T19" fmla="*/ 8 h 8"/>
                <a:gd name="T20" fmla="*/ 8 w 12"/>
                <a:gd name="T21" fmla="*/ 8 h 8"/>
                <a:gd name="T22" fmla="*/ 8 w 12"/>
                <a:gd name="T23" fmla="*/ 8 h 8"/>
                <a:gd name="T24" fmla="*/ 8 w 12"/>
                <a:gd name="T25" fmla="*/ 8 h 8"/>
                <a:gd name="T26" fmla="*/ 8 w 12"/>
                <a:gd name="T27" fmla="*/ 8 h 8"/>
                <a:gd name="T28" fmla="*/ 8 w 12"/>
                <a:gd name="T2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8">
                  <a:moveTo>
                    <a:pt x="8" y="8"/>
                  </a:moveTo>
                  <a:lnTo>
                    <a:pt x="8" y="8"/>
                  </a:lnTo>
                  <a:lnTo>
                    <a:pt x="12" y="8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8"/>
            <p:cNvSpPr>
              <a:spLocks/>
            </p:cNvSpPr>
            <p:nvPr/>
          </p:nvSpPr>
          <p:spPr bwMode="auto">
            <a:xfrm>
              <a:off x="1510" y="2175"/>
              <a:ext cx="120" cy="108"/>
            </a:xfrm>
            <a:custGeom>
              <a:avLst/>
              <a:gdLst>
                <a:gd name="T0" fmla="*/ 118 w 120"/>
                <a:gd name="T1" fmla="*/ 86 h 108"/>
                <a:gd name="T2" fmla="*/ 110 w 120"/>
                <a:gd name="T3" fmla="*/ 66 h 108"/>
                <a:gd name="T4" fmla="*/ 120 w 120"/>
                <a:gd name="T5" fmla="*/ 58 h 108"/>
                <a:gd name="T6" fmla="*/ 110 w 120"/>
                <a:gd name="T7" fmla="*/ 52 h 108"/>
                <a:gd name="T8" fmla="*/ 106 w 120"/>
                <a:gd name="T9" fmla="*/ 60 h 108"/>
                <a:gd name="T10" fmla="*/ 102 w 120"/>
                <a:gd name="T11" fmla="*/ 54 h 108"/>
                <a:gd name="T12" fmla="*/ 94 w 120"/>
                <a:gd name="T13" fmla="*/ 42 h 108"/>
                <a:gd name="T14" fmla="*/ 76 w 120"/>
                <a:gd name="T15" fmla="*/ 38 h 108"/>
                <a:gd name="T16" fmla="*/ 64 w 120"/>
                <a:gd name="T17" fmla="*/ 36 h 108"/>
                <a:gd name="T18" fmla="*/ 56 w 120"/>
                <a:gd name="T19" fmla="*/ 24 h 108"/>
                <a:gd name="T20" fmla="*/ 50 w 120"/>
                <a:gd name="T21" fmla="*/ 14 h 108"/>
                <a:gd name="T22" fmla="*/ 48 w 120"/>
                <a:gd name="T23" fmla="*/ 12 h 108"/>
                <a:gd name="T24" fmla="*/ 42 w 120"/>
                <a:gd name="T25" fmla="*/ 10 h 108"/>
                <a:gd name="T26" fmla="*/ 38 w 120"/>
                <a:gd name="T27" fmla="*/ 8 h 108"/>
                <a:gd name="T28" fmla="*/ 30 w 120"/>
                <a:gd name="T29" fmla="*/ 0 h 108"/>
                <a:gd name="T30" fmla="*/ 26 w 120"/>
                <a:gd name="T31" fmla="*/ 0 h 108"/>
                <a:gd name="T32" fmla="*/ 16 w 120"/>
                <a:gd name="T33" fmla="*/ 10 h 108"/>
                <a:gd name="T34" fmla="*/ 14 w 120"/>
                <a:gd name="T35" fmla="*/ 10 h 108"/>
                <a:gd name="T36" fmla="*/ 8 w 120"/>
                <a:gd name="T37" fmla="*/ 8 h 108"/>
                <a:gd name="T38" fmla="*/ 6 w 120"/>
                <a:gd name="T39" fmla="*/ 8 h 108"/>
                <a:gd name="T40" fmla="*/ 6 w 120"/>
                <a:gd name="T41" fmla="*/ 14 h 108"/>
                <a:gd name="T42" fmla="*/ 6 w 120"/>
                <a:gd name="T43" fmla="*/ 20 h 108"/>
                <a:gd name="T44" fmla="*/ 4 w 120"/>
                <a:gd name="T45" fmla="*/ 22 h 108"/>
                <a:gd name="T46" fmla="*/ 0 w 120"/>
                <a:gd name="T47" fmla="*/ 24 h 108"/>
                <a:gd name="T48" fmla="*/ 0 w 120"/>
                <a:gd name="T49" fmla="*/ 32 h 108"/>
                <a:gd name="T50" fmla="*/ 0 w 120"/>
                <a:gd name="T51" fmla="*/ 40 h 108"/>
                <a:gd name="T52" fmla="*/ 14 w 120"/>
                <a:gd name="T53" fmla="*/ 46 h 108"/>
                <a:gd name="T54" fmla="*/ 20 w 120"/>
                <a:gd name="T55" fmla="*/ 48 h 108"/>
                <a:gd name="T56" fmla="*/ 26 w 120"/>
                <a:gd name="T57" fmla="*/ 48 h 108"/>
                <a:gd name="T58" fmla="*/ 34 w 120"/>
                <a:gd name="T59" fmla="*/ 56 h 108"/>
                <a:gd name="T60" fmla="*/ 34 w 120"/>
                <a:gd name="T61" fmla="*/ 58 h 108"/>
                <a:gd name="T62" fmla="*/ 34 w 120"/>
                <a:gd name="T63" fmla="*/ 60 h 108"/>
                <a:gd name="T64" fmla="*/ 36 w 120"/>
                <a:gd name="T65" fmla="*/ 66 h 108"/>
                <a:gd name="T66" fmla="*/ 38 w 120"/>
                <a:gd name="T67" fmla="*/ 68 h 108"/>
                <a:gd name="T68" fmla="*/ 38 w 120"/>
                <a:gd name="T69" fmla="*/ 74 h 108"/>
                <a:gd name="T70" fmla="*/ 38 w 120"/>
                <a:gd name="T71" fmla="*/ 82 h 108"/>
                <a:gd name="T72" fmla="*/ 38 w 120"/>
                <a:gd name="T73" fmla="*/ 88 h 108"/>
                <a:gd name="T74" fmla="*/ 40 w 120"/>
                <a:gd name="T75" fmla="*/ 92 h 108"/>
                <a:gd name="T76" fmla="*/ 42 w 120"/>
                <a:gd name="T77" fmla="*/ 100 h 108"/>
                <a:gd name="T78" fmla="*/ 56 w 120"/>
                <a:gd name="T79" fmla="*/ 100 h 108"/>
                <a:gd name="T80" fmla="*/ 72 w 120"/>
                <a:gd name="T81" fmla="*/ 94 h 108"/>
                <a:gd name="T82" fmla="*/ 82 w 120"/>
                <a:gd name="T83" fmla="*/ 94 h 108"/>
                <a:gd name="T84" fmla="*/ 94 w 120"/>
                <a:gd name="T85" fmla="*/ 100 h 108"/>
                <a:gd name="T86" fmla="*/ 100 w 120"/>
                <a:gd name="T87" fmla="*/ 104 h 108"/>
                <a:gd name="T88" fmla="*/ 112 w 120"/>
                <a:gd name="T89" fmla="*/ 108 h 108"/>
                <a:gd name="T90" fmla="*/ 112 w 120"/>
                <a:gd name="T91" fmla="*/ 104 h 108"/>
                <a:gd name="T92" fmla="*/ 120 w 120"/>
                <a:gd name="T93" fmla="*/ 90 h 108"/>
                <a:gd name="T94" fmla="*/ 120 w 120"/>
                <a:gd name="T95" fmla="*/ 9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108">
                  <a:moveTo>
                    <a:pt x="120" y="90"/>
                  </a:moveTo>
                  <a:lnTo>
                    <a:pt x="118" y="86"/>
                  </a:lnTo>
                  <a:lnTo>
                    <a:pt x="120" y="76"/>
                  </a:lnTo>
                  <a:lnTo>
                    <a:pt x="110" y="66"/>
                  </a:lnTo>
                  <a:lnTo>
                    <a:pt x="116" y="60"/>
                  </a:lnTo>
                  <a:lnTo>
                    <a:pt x="120" y="58"/>
                  </a:lnTo>
                  <a:lnTo>
                    <a:pt x="120" y="52"/>
                  </a:lnTo>
                  <a:lnTo>
                    <a:pt x="110" y="52"/>
                  </a:lnTo>
                  <a:lnTo>
                    <a:pt x="110" y="56"/>
                  </a:lnTo>
                  <a:lnTo>
                    <a:pt x="106" y="60"/>
                  </a:lnTo>
                  <a:lnTo>
                    <a:pt x="102" y="58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94" y="42"/>
                  </a:lnTo>
                  <a:lnTo>
                    <a:pt x="80" y="42"/>
                  </a:lnTo>
                  <a:lnTo>
                    <a:pt x="76" y="38"/>
                  </a:lnTo>
                  <a:lnTo>
                    <a:pt x="76" y="34"/>
                  </a:lnTo>
                  <a:lnTo>
                    <a:pt x="64" y="36"/>
                  </a:lnTo>
                  <a:lnTo>
                    <a:pt x="52" y="30"/>
                  </a:lnTo>
                  <a:lnTo>
                    <a:pt x="56" y="2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8" y="8"/>
                  </a:lnTo>
                  <a:lnTo>
                    <a:pt x="34" y="6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0" y="6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8" y="44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20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32" y="52"/>
                  </a:lnTo>
                  <a:lnTo>
                    <a:pt x="34" y="56"/>
                  </a:lnTo>
                  <a:lnTo>
                    <a:pt x="36" y="56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4" y="60"/>
                  </a:lnTo>
                  <a:lnTo>
                    <a:pt x="34" y="64"/>
                  </a:lnTo>
                  <a:lnTo>
                    <a:pt x="36" y="66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8" y="84"/>
                  </a:lnTo>
                  <a:lnTo>
                    <a:pt x="38" y="88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2" y="100"/>
                  </a:lnTo>
                  <a:lnTo>
                    <a:pt x="42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64" y="98"/>
                  </a:lnTo>
                  <a:lnTo>
                    <a:pt x="72" y="94"/>
                  </a:lnTo>
                  <a:lnTo>
                    <a:pt x="76" y="94"/>
                  </a:lnTo>
                  <a:lnTo>
                    <a:pt x="82" y="94"/>
                  </a:lnTo>
                  <a:lnTo>
                    <a:pt x="82" y="94"/>
                  </a:lnTo>
                  <a:lnTo>
                    <a:pt x="94" y="100"/>
                  </a:lnTo>
                  <a:lnTo>
                    <a:pt x="98" y="100"/>
                  </a:lnTo>
                  <a:lnTo>
                    <a:pt x="100" y="104"/>
                  </a:lnTo>
                  <a:lnTo>
                    <a:pt x="102" y="106"/>
                  </a:lnTo>
                  <a:lnTo>
                    <a:pt x="112" y="108"/>
                  </a:lnTo>
                  <a:lnTo>
                    <a:pt x="116" y="106"/>
                  </a:lnTo>
                  <a:lnTo>
                    <a:pt x="112" y="104"/>
                  </a:lnTo>
                  <a:lnTo>
                    <a:pt x="120" y="90"/>
                  </a:lnTo>
                  <a:lnTo>
                    <a:pt x="120" y="90"/>
                  </a:lnTo>
                  <a:lnTo>
                    <a:pt x="120" y="90"/>
                  </a:lnTo>
                  <a:lnTo>
                    <a:pt x="120" y="9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1634" y="2241"/>
              <a:ext cx="143" cy="145"/>
            </a:xfrm>
            <a:custGeom>
              <a:avLst/>
              <a:gdLst>
                <a:gd name="T0" fmla="*/ 131 w 143"/>
                <a:gd name="T1" fmla="*/ 16 h 145"/>
                <a:gd name="T2" fmla="*/ 121 w 143"/>
                <a:gd name="T3" fmla="*/ 18 h 145"/>
                <a:gd name="T4" fmla="*/ 115 w 143"/>
                <a:gd name="T5" fmla="*/ 12 h 145"/>
                <a:gd name="T6" fmla="*/ 109 w 143"/>
                <a:gd name="T7" fmla="*/ 2 h 145"/>
                <a:gd name="T8" fmla="*/ 105 w 143"/>
                <a:gd name="T9" fmla="*/ 0 h 145"/>
                <a:gd name="T10" fmla="*/ 93 w 143"/>
                <a:gd name="T11" fmla="*/ 0 h 145"/>
                <a:gd name="T12" fmla="*/ 89 w 143"/>
                <a:gd name="T13" fmla="*/ 2 h 145"/>
                <a:gd name="T14" fmla="*/ 85 w 143"/>
                <a:gd name="T15" fmla="*/ 12 h 145"/>
                <a:gd name="T16" fmla="*/ 81 w 143"/>
                <a:gd name="T17" fmla="*/ 18 h 145"/>
                <a:gd name="T18" fmla="*/ 71 w 143"/>
                <a:gd name="T19" fmla="*/ 28 h 145"/>
                <a:gd name="T20" fmla="*/ 63 w 143"/>
                <a:gd name="T21" fmla="*/ 32 h 145"/>
                <a:gd name="T22" fmla="*/ 49 w 143"/>
                <a:gd name="T23" fmla="*/ 26 h 145"/>
                <a:gd name="T24" fmla="*/ 30 w 143"/>
                <a:gd name="T25" fmla="*/ 56 h 145"/>
                <a:gd name="T26" fmla="*/ 18 w 143"/>
                <a:gd name="T27" fmla="*/ 60 h 145"/>
                <a:gd name="T28" fmla="*/ 8 w 143"/>
                <a:gd name="T29" fmla="*/ 64 h 145"/>
                <a:gd name="T30" fmla="*/ 6 w 143"/>
                <a:gd name="T31" fmla="*/ 66 h 145"/>
                <a:gd name="T32" fmla="*/ 6 w 143"/>
                <a:gd name="T33" fmla="*/ 80 h 145"/>
                <a:gd name="T34" fmla="*/ 4 w 143"/>
                <a:gd name="T35" fmla="*/ 90 h 145"/>
                <a:gd name="T36" fmla="*/ 10 w 143"/>
                <a:gd name="T37" fmla="*/ 111 h 145"/>
                <a:gd name="T38" fmla="*/ 28 w 143"/>
                <a:gd name="T39" fmla="*/ 117 h 145"/>
                <a:gd name="T40" fmla="*/ 32 w 143"/>
                <a:gd name="T41" fmla="*/ 105 h 145"/>
                <a:gd name="T42" fmla="*/ 53 w 143"/>
                <a:gd name="T43" fmla="*/ 107 h 145"/>
                <a:gd name="T44" fmla="*/ 43 w 143"/>
                <a:gd name="T45" fmla="*/ 125 h 145"/>
                <a:gd name="T46" fmla="*/ 55 w 143"/>
                <a:gd name="T47" fmla="*/ 129 h 145"/>
                <a:gd name="T48" fmla="*/ 53 w 143"/>
                <a:gd name="T49" fmla="*/ 131 h 145"/>
                <a:gd name="T50" fmla="*/ 45 w 143"/>
                <a:gd name="T51" fmla="*/ 133 h 145"/>
                <a:gd name="T52" fmla="*/ 43 w 143"/>
                <a:gd name="T53" fmla="*/ 137 h 145"/>
                <a:gd name="T54" fmla="*/ 45 w 143"/>
                <a:gd name="T55" fmla="*/ 145 h 145"/>
                <a:gd name="T56" fmla="*/ 71 w 143"/>
                <a:gd name="T57" fmla="*/ 145 h 145"/>
                <a:gd name="T58" fmla="*/ 87 w 143"/>
                <a:gd name="T59" fmla="*/ 135 h 145"/>
                <a:gd name="T60" fmla="*/ 85 w 143"/>
                <a:gd name="T61" fmla="*/ 129 h 145"/>
                <a:gd name="T62" fmla="*/ 85 w 143"/>
                <a:gd name="T63" fmla="*/ 123 h 145"/>
                <a:gd name="T64" fmla="*/ 77 w 143"/>
                <a:gd name="T65" fmla="*/ 119 h 145"/>
                <a:gd name="T66" fmla="*/ 81 w 143"/>
                <a:gd name="T67" fmla="*/ 115 h 145"/>
                <a:gd name="T68" fmla="*/ 83 w 143"/>
                <a:gd name="T69" fmla="*/ 113 h 145"/>
                <a:gd name="T70" fmla="*/ 85 w 143"/>
                <a:gd name="T71" fmla="*/ 109 h 145"/>
                <a:gd name="T72" fmla="*/ 87 w 143"/>
                <a:gd name="T73" fmla="*/ 109 h 145"/>
                <a:gd name="T74" fmla="*/ 91 w 143"/>
                <a:gd name="T75" fmla="*/ 111 h 145"/>
                <a:gd name="T76" fmla="*/ 97 w 143"/>
                <a:gd name="T77" fmla="*/ 109 h 145"/>
                <a:gd name="T78" fmla="*/ 109 w 143"/>
                <a:gd name="T79" fmla="*/ 105 h 145"/>
                <a:gd name="T80" fmla="*/ 111 w 143"/>
                <a:gd name="T81" fmla="*/ 101 h 145"/>
                <a:gd name="T82" fmla="*/ 113 w 143"/>
                <a:gd name="T83" fmla="*/ 92 h 145"/>
                <a:gd name="T84" fmla="*/ 113 w 143"/>
                <a:gd name="T85" fmla="*/ 88 h 145"/>
                <a:gd name="T86" fmla="*/ 117 w 143"/>
                <a:gd name="T87" fmla="*/ 82 h 145"/>
                <a:gd name="T88" fmla="*/ 117 w 143"/>
                <a:gd name="T89" fmla="*/ 78 h 145"/>
                <a:gd name="T90" fmla="*/ 119 w 143"/>
                <a:gd name="T91" fmla="*/ 78 h 145"/>
                <a:gd name="T92" fmla="*/ 131 w 143"/>
                <a:gd name="T93" fmla="*/ 70 h 145"/>
                <a:gd name="T94" fmla="*/ 131 w 143"/>
                <a:gd name="T95" fmla="*/ 66 h 145"/>
                <a:gd name="T96" fmla="*/ 133 w 143"/>
                <a:gd name="T97" fmla="*/ 50 h 145"/>
                <a:gd name="T98" fmla="*/ 135 w 143"/>
                <a:gd name="T99" fmla="*/ 46 h 145"/>
                <a:gd name="T100" fmla="*/ 133 w 143"/>
                <a:gd name="T101" fmla="*/ 24 h 145"/>
                <a:gd name="T102" fmla="*/ 131 w 143"/>
                <a:gd name="T103" fmla="*/ 16 h 145"/>
                <a:gd name="T104" fmla="*/ 131 w 143"/>
                <a:gd name="T105" fmla="*/ 1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" h="145">
                  <a:moveTo>
                    <a:pt x="131" y="16"/>
                  </a:moveTo>
                  <a:lnTo>
                    <a:pt x="131" y="16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17" y="16"/>
                  </a:lnTo>
                  <a:lnTo>
                    <a:pt x="115" y="1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89" y="2"/>
                  </a:lnTo>
                  <a:lnTo>
                    <a:pt x="87" y="8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1" y="18"/>
                  </a:lnTo>
                  <a:lnTo>
                    <a:pt x="71" y="28"/>
                  </a:lnTo>
                  <a:lnTo>
                    <a:pt x="71" y="28"/>
                  </a:lnTo>
                  <a:lnTo>
                    <a:pt x="67" y="32"/>
                  </a:lnTo>
                  <a:lnTo>
                    <a:pt x="63" y="32"/>
                  </a:lnTo>
                  <a:lnTo>
                    <a:pt x="59" y="32"/>
                  </a:lnTo>
                  <a:lnTo>
                    <a:pt x="49" y="26"/>
                  </a:lnTo>
                  <a:lnTo>
                    <a:pt x="37" y="32"/>
                  </a:lnTo>
                  <a:lnTo>
                    <a:pt x="30" y="56"/>
                  </a:lnTo>
                  <a:lnTo>
                    <a:pt x="24" y="62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6" y="66"/>
                  </a:lnTo>
                  <a:lnTo>
                    <a:pt x="6" y="70"/>
                  </a:lnTo>
                  <a:lnTo>
                    <a:pt x="6" y="80"/>
                  </a:lnTo>
                  <a:lnTo>
                    <a:pt x="2" y="86"/>
                  </a:lnTo>
                  <a:lnTo>
                    <a:pt x="4" y="90"/>
                  </a:lnTo>
                  <a:lnTo>
                    <a:pt x="0" y="95"/>
                  </a:lnTo>
                  <a:lnTo>
                    <a:pt x="10" y="111"/>
                  </a:lnTo>
                  <a:lnTo>
                    <a:pt x="20" y="109"/>
                  </a:lnTo>
                  <a:lnTo>
                    <a:pt x="28" y="117"/>
                  </a:lnTo>
                  <a:lnTo>
                    <a:pt x="34" y="117"/>
                  </a:lnTo>
                  <a:lnTo>
                    <a:pt x="32" y="105"/>
                  </a:lnTo>
                  <a:lnTo>
                    <a:pt x="49" y="105"/>
                  </a:lnTo>
                  <a:lnTo>
                    <a:pt x="53" y="107"/>
                  </a:lnTo>
                  <a:lnTo>
                    <a:pt x="41" y="113"/>
                  </a:lnTo>
                  <a:lnTo>
                    <a:pt x="43" y="125"/>
                  </a:lnTo>
                  <a:lnTo>
                    <a:pt x="53" y="123"/>
                  </a:lnTo>
                  <a:lnTo>
                    <a:pt x="55" y="129"/>
                  </a:lnTo>
                  <a:lnTo>
                    <a:pt x="53" y="131"/>
                  </a:lnTo>
                  <a:lnTo>
                    <a:pt x="53" y="131"/>
                  </a:lnTo>
                  <a:lnTo>
                    <a:pt x="45" y="133"/>
                  </a:lnTo>
                  <a:lnTo>
                    <a:pt x="45" y="133"/>
                  </a:lnTo>
                  <a:lnTo>
                    <a:pt x="43" y="135"/>
                  </a:lnTo>
                  <a:lnTo>
                    <a:pt x="43" y="137"/>
                  </a:lnTo>
                  <a:lnTo>
                    <a:pt x="43" y="139"/>
                  </a:lnTo>
                  <a:lnTo>
                    <a:pt x="45" y="145"/>
                  </a:lnTo>
                  <a:lnTo>
                    <a:pt x="53" y="141"/>
                  </a:lnTo>
                  <a:lnTo>
                    <a:pt x="71" y="14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5" y="131"/>
                  </a:lnTo>
                  <a:lnTo>
                    <a:pt x="85" y="129"/>
                  </a:lnTo>
                  <a:lnTo>
                    <a:pt x="85" y="123"/>
                  </a:lnTo>
                  <a:lnTo>
                    <a:pt x="85" y="123"/>
                  </a:lnTo>
                  <a:lnTo>
                    <a:pt x="83" y="123"/>
                  </a:lnTo>
                  <a:lnTo>
                    <a:pt x="77" y="119"/>
                  </a:lnTo>
                  <a:lnTo>
                    <a:pt x="77" y="117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3" y="113"/>
                  </a:lnTo>
                  <a:lnTo>
                    <a:pt x="85" y="111"/>
                  </a:lnTo>
                  <a:lnTo>
                    <a:pt x="85" y="109"/>
                  </a:lnTo>
                  <a:lnTo>
                    <a:pt x="87" y="109"/>
                  </a:lnTo>
                  <a:lnTo>
                    <a:pt x="87" y="109"/>
                  </a:lnTo>
                  <a:lnTo>
                    <a:pt x="89" y="111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97" y="109"/>
                  </a:lnTo>
                  <a:lnTo>
                    <a:pt x="107" y="105"/>
                  </a:lnTo>
                  <a:lnTo>
                    <a:pt x="109" y="105"/>
                  </a:lnTo>
                  <a:lnTo>
                    <a:pt x="111" y="101"/>
                  </a:lnTo>
                  <a:lnTo>
                    <a:pt x="111" y="101"/>
                  </a:lnTo>
                  <a:lnTo>
                    <a:pt x="111" y="94"/>
                  </a:lnTo>
                  <a:lnTo>
                    <a:pt x="113" y="92"/>
                  </a:lnTo>
                  <a:lnTo>
                    <a:pt x="113" y="88"/>
                  </a:lnTo>
                  <a:lnTo>
                    <a:pt x="113" y="88"/>
                  </a:lnTo>
                  <a:lnTo>
                    <a:pt x="117" y="86"/>
                  </a:lnTo>
                  <a:lnTo>
                    <a:pt x="117" y="82"/>
                  </a:lnTo>
                  <a:lnTo>
                    <a:pt x="117" y="80"/>
                  </a:lnTo>
                  <a:lnTo>
                    <a:pt x="117" y="78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7" y="72"/>
                  </a:lnTo>
                  <a:lnTo>
                    <a:pt x="131" y="70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58"/>
                  </a:lnTo>
                  <a:lnTo>
                    <a:pt x="133" y="50"/>
                  </a:lnTo>
                  <a:lnTo>
                    <a:pt x="135" y="46"/>
                  </a:lnTo>
                  <a:lnTo>
                    <a:pt x="135" y="46"/>
                  </a:lnTo>
                  <a:lnTo>
                    <a:pt x="143" y="34"/>
                  </a:lnTo>
                  <a:lnTo>
                    <a:pt x="133" y="24"/>
                  </a:lnTo>
                  <a:lnTo>
                    <a:pt x="131" y="16"/>
                  </a:lnTo>
                  <a:lnTo>
                    <a:pt x="131" y="16"/>
                  </a:lnTo>
                  <a:lnTo>
                    <a:pt x="131" y="16"/>
                  </a:lnTo>
                  <a:lnTo>
                    <a:pt x="131" y="1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10"/>
            <p:cNvSpPr>
              <a:spLocks/>
            </p:cNvSpPr>
            <p:nvPr/>
          </p:nvSpPr>
          <p:spPr bwMode="auto">
            <a:xfrm>
              <a:off x="1711" y="1851"/>
              <a:ext cx="655" cy="370"/>
            </a:xfrm>
            <a:custGeom>
              <a:avLst/>
              <a:gdLst>
                <a:gd name="T0" fmla="*/ 536 w 655"/>
                <a:gd name="T1" fmla="*/ 201 h 370"/>
                <a:gd name="T2" fmla="*/ 584 w 655"/>
                <a:gd name="T3" fmla="*/ 189 h 370"/>
                <a:gd name="T4" fmla="*/ 623 w 655"/>
                <a:gd name="T5" fmla="*/ 175 h 370"/>
                <a:gd name="T6" fmla="*/ 649 w 655"/>
                <a:gd name="T7" fmla="*/ 151 h 370"/>
                <a:gd name="T8" fmla="*/ 641 w 655"/>
                <a:gd name="T9" fmla="*/ 143 h 370"/>
                <a:gd name="T10" fmla="*/ 639 w 655"/>
                <a:gd name="T11" fmla="*/ 129 h 370"/>
                <a:gd name="T12" fmla="*/ 655 w 655"/>
                <a:gd name="T13" fmla="*/ 115 h 370"/>
                <a:gd name="T14" fmla="*/ 637 w 655"/>
                <a:gd name="T15" fmla="*/ 109 h 370"/>
                <a:gd name="T16" fmla="*/ 614 w 655"/>
                <a:gd name="T17" fmla="*/ 119 h 370"/>
                <a:gd name="T18" fmla="*/ 588 w 655"/>
                <a:gd name="T19" fmla="*/ 127 h 370"/>
                <a:gd name="T20" fmla="*/ 576 w 655"/>
                <a:gd name="T21" fmla="*/ 137 h 370"/>
                <a:gd name="T22" fmla="*/ 538 w 655"/>
                <a:gd name="T23" fmla="*/ 139 h 370"/>
                <a:gd name="T24" fmla="*/ 393 w 655"/>
                <a:gd name="T25" fmla="*/ 35 h 370"/>
                <a:gd name="T26" fmla="*/ 351 w 655"/>
                <a:gd name="T27" fmla="*/ 6 h 370"/>
                <a:gd name="T28" fmla="*/ 269 w 655"/>
                <a:gd name="T29" fmla="*/ 0 h 370"/>
                <a:gd name="T30" fmla="*/ 219 w 655"/>
                <a:gd name="T31" fmla="*/ 79 h 370"/>
                <a:gd name="T32" fmla="*/ 179 w 655"/>
                <a:gd name="T33" fmla="*/ 63 h 370"/>
                <a:gd name="T34" fmla="*/ 162 w 655"/>
                <a:gd name="T35" fmla="*/ 41 h 370"/>
                <a:gd name="T36" fmla="*/ 126 w 655"/>
                <a:gd name="T37" fmla="*/ 25 h 370"/>
                <a:gd name="T38" fmla="*/ 134 w 655"/>
                <a:gd name="T39" fmla="*/ 57 h 370"/>
                <a:gd name="T40" fmla="*/ 120 w 655"/>
                <a:gd name="T41" fmla="*/ 87 h 370"/>
                <a:gd name="T42" fmla="*/ 102 w 655"/>
                <a:gd name="T43" fmla="*/ 105 h 370"/>
                <a:gd name="T44" fmla="*/ 84 w 655"/>
                <a:gd name="T45" fmla="*/ 129 h 370"/>
                <a:gd name="T46" fmla="*/ 82 w 655"/>
                <a:gd name="T47" fmla="*/ 137 h 370"/>
                <a:gd name="T48" fmla="*/ 102 w 655"/>
                <a:gd name="T49" fmla="*/ 151 h 370"/>
                <a:gd name="T50" fmla="*/ 148 w 655"/>
                <a:gd name="T51" fmla="*/ 155 h 370"/>
                <a:gd name="T52" fmla="*/ 54 w 655"/>
                <a:gd name="T53" fmla="*/ 207 h 370"/>
                <a:gd name="T54" fmla="*/ 32 w 655"/>
                <a:gd name="T55" fmla="*/ 227 h 370"/>
                <a:gd name="T56" fmla="*/ 28 w 655"/>
                <a:gd name="T57" fmla="*/ 241 h 370"/>
                <a:gd name="T58" fmla="*/ 8 w 655"/>
                <a:gd name="T59" fmla="*/ 276 h 370"/>
                <a:gd name="T60" fmla="*/ 8 w 655"/>
                <a:gd name="T61" fmla="*/ 294 h 370"/>
                <a:gd name="T62" fmla="*/ 4 w 655"/>
                <a:gd name="T63" fmla="*/ 312 h 370"/>
                <a:gd name="T64" fmla="*/ 24 w 655"/>
                <a:gd name="T65" fmla="*/ 294 h 370"/>
                <a:gd name="T66" fmla="*/ 36 w 655"/>
                <a:gd name="T67" fmla="*/ 288 h 370"/>
                <a:gd name="T68" fmla="*/ 64 w 655"/>
                <a:gd name="T69" fmla="*/ 298 h 370"/>
                <a:gd name="T70" fmla="*/ 76 w 655"/>
                <a:gd name="T71" fmla="*/ 306 h 370"/>
                <a:gd name="T72" fmla="*/ 104 w 655"/>
                <a:gd name="T73" fmla="*/ 312 h 370"/>
                <a:gd name="T74" fmla="*/ 126 w 655"/>
                <a:gd name="T75" fmla="*/ 288 h 370"/>
                <a:gd name="T76" fmla="*/ 150 w 655"/>
                <a:gd name="T77" fmla="*/ 286 h 370"/>
                <a:gd name="T78" fmla="*/ 187 w 655"/>
                <a:gd name="T79" fmla="*/ 336 h 370"/>
                <a:gd name="T80" fmla="*/ 227 w 655"/>
                <a:gd name="T81" fmla="*/ 340 h 370"/>
                <a:gd name="T82" fmla="*/ 257 w 655"/>
                <a:gd name="T83" fmla="*/ 340 h 370"/>
                <a:gd name="T84" fmla="*/ 295 w 655"/>
                <a:gd name="T85" fmla="*/ 370 h 370"/>
                <a:gd name="T86" fmla="*/ 327 w 655"/>
                <a:gd name="T87" fmla="*/ 358 h 370"/>
                <a:gd name="T88" fmla="*/ 339 w 655"/>
                <a:gd name="T89" fmla="*/ 340 h 370"/>
                <a:gd name="T90" fmla="*/ 345 w 655"/>
                <a:gd name="T91" fmla="*/ 332 h 370"/>
                <a:gd name="T92" fmla="*/ 355 w 655"/>
                <a:gd name="T93" fmla="*/ 310 h 370"/>
                <a:gd name="T94" fmla="*/ 375 w 655"/>
                <a:gd name="T95" fmla="*/ 280 h 370"/>
                <a:gd name="T96" fmla="*/ 402 w 655"/>
                <a:gd name="T97" fmla="*/ 262 h 370"/>
                <a:gd name="T98" fmla="*/ 408 w 655"/>
                <a:gd name="T99" fmla="*/ 239 h 370"/>
                <a:gd name="T100" fmla="*/ 444 w 655"/>
                <a:gd name="T101" fmla="*/ 219 h 370"/>
                <a:gd name="T102" fmla="*/ 450 w 655"/>
                <a:gd name="T103" fmla="*/ 231 h 370"/>
                <a:gd name="T104" fmla="*/ 502 w 655"/>
                <a:gd name="T105" fmla="*/ 209 h 370"/>
                <a:gd name="T106" fmla="*/ 520 w 655"/>
                <a:gd name="T107" fmla="*/ 21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5" h="370">
                  <a:moveTo>
                    <a:pt x="520" y="211"/>
                  </a:moveTo>
                  <a:lnTo>
                    <a:pt x="520" y="211"/>
                  </a:lnTo>
                  <a:lnTo>
                    <a:pt x="522" y="209"/>
                  </a:lnTo>
                  <a:lnTo>
                    <a:pt x="524" y="207"/>
                  </a:lnTo>
                  <a:lnTo>
                    <a:pt x="530" y="205"/>
                  </a:lnTo>
                  <a:lnTo>
                    <a:pt x="536" y="201"/>
                  </a:lnTo>
                  <a:lnTo>
                    <a:pt x="536" y="201"/>
                  </a:lnTo>
                  <a:lnTo>
                    <a:pt x="554" y="193"/>
                  </a:lnTo>
                  <a:lnTo>
                    <a:pt x="562" y="189"/>
                  </a:lnTo>
                  <a:lnTo>
                    <a:pt x="568" y="187"/>
                  </a:lnTo>
                  <a:lnTo>
                    <a:pt x="568" y="187"/>
                  </a:lnTo>
                  <a:lnTo>
                    <a:pt x="584" y="189"/>
                  </a:lnTo>
                  <a:lnTo>
                    <a:pt x="584" y="189"/>
                  </a:lnTo>
                  <a:lnTo>
                    <a:pt x="596" y="187"/>
                  </a:lnTo>
                  <a:lnTo>
                    <a:pt x="606" y="185"/>
                  </a:lnTo>
                  <a:lnTo>
                    <a:pt x="606" y="185"/>
                  </a:lnTo>
                  <a:lnTo>
                    <a:pt x="618" y="179"/>
                  </a:lnTo>
                  <a:lnTo>
                    <a:pt x="623" y="175"/>
                  </a:lnTo>
                  <a:lnTo>
                    <a:pt x="629" y="173"/>
                  </a:lnTo>
                  <a:lnTo>
                    <a:pt x="629" y="173"/>
                  </a:lnTo>
                  <a:lnTo>
                    <a:pt x="631" y="173"/>
                  </a:lnTo>
                  <a:lnTo>
                    <a:pt x="635" y="167"/>
                  </a:lnTo>
                  <a:lnTo>
                    <a:pt x="639" y="161"/>
                  </a:lnTo>
                  <a:lnTo>
                    <a:pt x="649" y="151"/>
                  </a:lnTo>
                  <a:lnTo>
                    <a:pt x="649" y="151"/>
                  </a:lnTo>
                  <a:lnTo>
                    <a:pt x="651" y="147"/>
                  </a:lnTo>
                  <a:lnTo>
                    <a:pt x="649" y="147"/>
                  </a:lnTo>
                  <a:lnTo>
                    <a:pt x="645" y="143"/>
                  </a:lnTo>
                  <a:lnTo>
                    <a:pt x="641" y="143"/>
                  </a:lnTo>
                  <a:lnTo>
                    <a:pt x="641" y="143"/>
                  </a:lnTo>
                  <a:lnTo>
                    <a:pt x="639" y="143"/>
                  </a:lnTo>
                  <a:lnTo>
                    <a:pt x="637" y="141"/>
                  </a:lnTo>
                  <a:lnTo>
                    <a:pt x="637" y="139"/>
                  </a:lnTo>
                  <a:lnTo>
                    <a:pt x="637" y="133"/>
                  </a:lnTo>
                  <a:lnTo>
                    <a:pt x="637" y="133"/>
                  </a:lnTo>
                  <a:lnTo>
                    <a:pt x="639" y="129"/>
                  </a:lnTo>
                  <a:lnTo>
                    <a:pt x="645" y="127"/>
                  </a:lnTo>
                  <a:lnTo>
                    <a:pt x="647" y="121"/>
                  </a:lnTo>
                  <a:lnTo>
                    <a:pt x="651" y="119"/>
                  </a:lnTo>
                  <a:lnTo>
                    <a:pt x="651" y="119"/>
                  </a:lnTo>
                  <a:lnTo>
                    <a:pt x="653" y="119"/>
                  </a:lnTo>
                  <a:lnTo>
                    <a:pt x="655" y="115"/>
                  </a:lnTo>
                  <a:lnTo>
                    <a:pt x="655" y="113"/>
                  </a:lnTo>
                  <a:lnTo>
                    <a:pt x="655" y="113"/>
                  </a:lnTo>
                  <a:lnTo>
                    <a:pt x="647" y="111"/>
                  </a:lnTo>
                  <a:lnTo>
                    <a:pt x="639" y="109"/>
                  </a:lnTo>
                  <a:lnTo>
                    <a:pt x="639" y="109"/>
                  </a:lnTo>
                  <a:lnTo>
                    <a:pt x="637" y="109"/>
                  </a:lnTo>
                  <a:lnTo>
                    <a:pt x="631" y="111"/>
                  </a:lnTo>
                  <a:lnTo>
                    <a:pt x="625" y="115"/>
                  </a:lnTo>
                  <a:lnTo>
                    <a:pt x="625" y="115"/>
                  </a:lnTo>
                  <a:lnTo>
                    <a:pt x="618" y="117"/>
                  </a:lnTo>
                  <a:lnTo>
                    <a:pt x="616" y="117"/>
                  </a:lnTo>
                  <a:lnTo>
                    <a:pt x="614" y="119"/>
                  </a:lnTo>
                  <a:lnTo>
                    <a:pt x="610" y="119"/>
                  </a:lnTo>
                  <a:lnTo>
                    <a:pt x="610" y="119"/>
                  </a:lnTo>
                  <a:lnTo>
                    <a:pt x="610" y="125"/>
                  </a:lnTo>
                  <a:lnTo>
                    <a:pt x="608" y="125"/>
                  </a:lnTo>
                  <a:lnTo>
                    <a:pt x="602" y="125"/>
                  </a:lnTo>
                  <a:lnTo>
                    <a:pt x="588" y="127"/>
                  </a:lnTo>
                  <a:lnTo>
                    <a:pt x="588" y="127"/>
                  </a:lnTo>
                  <a:lnTo>
                    <a:pt x="584" y="129"/>
                  </a:lnTo>
                  <a:lnTo>
                    <a:pt x="582" y="131"/>
                  </a:lnTo>
                  <a:lnTo>
                    <a:pt x="576" y="137"/>
                  </a:lnTo>
                  <a:lnTo>
                    <a:pt x="576" y="137"/>
                  </a:lnTo>
                  <a:lnTo>
                    <a:pt x="576" y="137"/>
                  </a:lnTo>
                  <a:lnTo>
                    <a:pt x="570" y="139"/>
                  </a:lnTo>
                  <a:lnTo>
                    <a:pt x="562" y="139"/>
                  </a:lnTo>
                  <a:lnTo>
                    <a:pt x="554" y="137"/>
                  </a:lnTo>
                  <a:lnTo>
                    <a:pt x="546" y="137"/>
                  </a:lnTo>
                  <a:lnTo>
                    <a:pt x="546" y="137"/>
                  </a:lnTo>
                  <a:lnTo>
                    <a:pt x="538" y="139"/>
                  </a:lnTo>
                  <a:lnTo>
                    <a:pt x="538" y="139"/>
                  </a:lnTo>
                  <a:lnTo>
                    <a:pt x="512" y="125"/>
                  </a:lnTo>
                  <a:lnTo>
                    <a:pt x="470" y="95"/>
                  </a:lnTo>
                  <a:lnTo>
                    <a:pt x="404" y="47"/>
                  </a:lnTo>
                  <a:lnTo>
                    <a:pt x="404" y="47"/>
                  </a:lnTo>
                  <a:lnTo>
                    <a:pt x="393" y="35"/>
                  </a:lnTo>
                  <a:lnTo>
                    <a:pt x="379" y="21"/>
                  </a:lnTo>
                  <a:lnTo>
                    <a:pt x="365" y="10"/>
                  </a:lnTo>
                  <a:lnTo>
                    <a:pt x="365" y="10"/>
                  </a:lnTo>
                  <a:lnTo>
                    <a:pt x="359" y="10"/>
                  </a:lnTo>
                  <a:lnTo>
                    <a:pt x="355" y="6"/>
                  </a:lnTo>
                  <a:lnTo>
                    <a:pt x="351" y="6"/>
                  </a:lnTo>
                  <a:lnTo>
                    <a:pt x="351" y="6"/>
                  </a:lnTo>
                  <a:lnTo>
                    <a:pt x="351" y="6"/>
                  </a:lnTo>
                  <a:lnTo>
                    <a:pt x="351" y="6"/>
                  </a:lnTo>
                  <a:lnTo>
                    <a:pt x="345" y="6"/>
                  </a:lnTo>
                  <a:lnTo>
                    <a:pt x="341" y="12"/>
                  </a:lnTo>
                  <a:lnTo>
                    <a:pt x="269" y="0"/>
                  </a:lnTo>
                  <a:lnTo>
                    <a:pt x="237" y="37"/>
                  </a:lnTo>
                  <a:lnTo>
                    <a:pt x="247" y="47"/>
                  </a:lnTo>
                  <a:lnTo>
                    <a:pt x="241" y="69"/>
                  </a:lnTo>
                  <a:lnTo>
                    <a:pt x="245" y="79"/>
                  </a:lnTo>
                  <a:lnTo>
                    <a:pt x="233" y="91"/>
                  </a:lnTo>
                  <a:lnTo>
                    <a:pt x="219" y="79"/>
                  </a:lnTo>
                  <a:lnTo>
                    <a:pt x="211" y="81"/>
                  </a:lnTo>
                  <a:lnTo>
                    <a:pt x="201" y="69"/>
                  </a:lnTo>
                  <a:lnTo>
                    <a:pt x="195" y="73"/>
                  </a:lnTo>
                  <a:lnTo>
                    <a:pt x="189" y="67"/>
                  </a:lnTo>
                  <a:lnTo>
                    <a:pt x="181" y="71"/>
                  </a:lnTo>
                  <a:lnTo>
                    <a:pt x="179" y="63"/>
                  </a:lnTo>
                  <a:lnTo>
                    <a:pt x="179" y="63"/>
                  </a:lnTo>
                  <a:lnTo>
                    <a:pt x="179" y="61"/>
                  </a:lnTo>
                  <a:lnTo>
                    <a:pt x="179" y="57"/>
                  </a:lnTo>
                  <a:lnTo>
                    <a:pt x="179" y="51"/>
                  </a:lnTo>
                  <a:lnTo>
                    <a:pt x="179" y="51"/>
                  </a:lnTo>
                  <a:lnTo>
                    <a:pt x="162" y="41"/>
                  </a:lnTo>
                  <a:lnTo>
                    <a:pt x="152" y="29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28" y="21"/>
                  </a:lnTo>
                  <a:lnTo>
                    <a:pt x="126" y="23"/>
                  </a:lnTo>
                  <a:lnTo>
                    <a:pt x="126" y="25"/>
                  </a:lnTo>
                  <a:lnTo>
                    <a:pt x="126" y="25"/>
                  </a:lnTo>
                  <a:lnTo>
                    <a:pt x="126" y="35"/>
                  </a:lnTo>
                  <a:lnTo>
                    <a:pt x="130" y="43"/>
                  </a:lnTo>
                  <a:lnTo>
                    <a:pt x="132" y="49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34" y="61"/>
                  </a:lnTo>
                  <a:lnTo>
                    <a:pt x="132" y="67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120" y="87"/>
                  </a:lnTo>
                  <a:lnTo>
                    <a:pt x="120" y="87"/>
                  </a:lnTo>
                  <a:lnTo>
                    <a:pt x="124" y="103"/>
                  </a:lnTo>
                  <a:lnTo>
                    <a:pt x="124" y="103"/>
                  </a:lnTo>
                  <a:lnTo>
                    <a:pt x="124" y="103"/>
                  </a:lnTo>
                  <a:lnTo>
                    <a:pt x="122" y="103"/>
                  </a:lnTo>
                  <a:lnTo>
                    <a:pt x="112" y="103"/>
                  </a:lnTo>
                  <a:lnTo>
                    <a:pt x="102" y="105"/>
                  </a:lnTo>
                  <a:lnTo>
                    <a:pt x="96" y="115"/>
                  </a:lnTo>
                  <a:lnTo>
                    <a:pt x="96" y="115"/>
                  </a:lnTo>
                  <a:lnTo>
                    <a:pt x="88" y="121"/>
                  </a:lnTo>
                  <a:lnTo>
                    <a:pt x="84" y="127"/>
                  </a:lnTo>
                  <a:lnTo>
                    <a:pt x="84" y="127"/>
                  </a:lnTo>
                  <a:lnTo>
                    <a:pt x="84" y="129"/>
                  </a:lnTo>
                  <a:lnTo>
                    <a:pt x="84" y="131"/>
                  </a:lnTo>
                  <a:lnTo>
                    <a:pt x="86" y="133"/>
                  </a:lnTo>
                  <a:lnTo>
                    <a:pt x="86" y="133"/>
                  </a:lnTo>
                  <a:lnTo>
                    <a:pt x="80" y="135"/>
                  </a:lnTo>
                  <a:lnTo>
                    <a:pt x="80" y="135"/>
                  </a:lnTo>
                  <a:lnTo>
                    <a:pt x="82" y="137"/>
                  </a:lnTo>
                  <a:lnTo>
                    <a:pt x="84" y="141"/>
                  </a:lnTo>
                  <a:lnTo>
                    <a:pt x="90" y="139"/>
                  </a:lnTo>
                  <a:lnTo>
                    <a:pt x="90" y="139"/>
                  </a:lnTo>
                  <a:lnTo>
                    <a:pt x="98" y="143"/>
                  </a:lnTo>
                  <a:lnTo>
                    <a:pt x="102" y="151"/>
                  </a:lnTo>
                  <a:lnTo>
                    <a:pt x="102" y="151"/>
                  </a:lnTo>
                  <a:lnTo>
                    <a:pt x="108" y="147"/>
                  </a:lnTo>
                  <a:lnTo>
                    <a:pt x="106" y="141"/>
                  </a:lnTo>
                  <a:lnTo>
                    <a:pt x="122" y="133"/>
                  </a:lnTo>
                  <a:lnTo>
                    <a:pt x="126" y="139"/>
                  </a:lnTo>
                  <a:lnTo>
                    <a:pt x="132" y="135"/>
                  </a:lnTo>
                  <a:lnTo>
                    <a:pt x="148" y="155"/>
                  </a:lnTo>
                  <a:lnTo>
                    <a:pt x="122" y="175"/>
                  </a:lnTo>
                  <a:lnTo>
                    <a:pt x="114" y="175"/>
                  </a:lnTo>
                  <a:lnTo>
                    <a:pt x="92" y="189"/>
                  </a:lnTo>
                  <a:lnTo>
                    <a:pt x="98" y="203"/>
                  </a:lnTo>
                  <a:lnTo>
                    <a:pt x="78" y="217"/>
                  </a:lnTo>
                  <a:lnTo>
                    <a:pt x="54" y="207"/>
                  </a:lnTo>
                  <a:lnTo>
                    <a:pt x="44" y="209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0" y="219"/>
                  </a:lnTo>
                  <a:lnTo>
                    <a:pt x="36" y="225"/>
                  </a:lnTo>
                  <a:lnTo>
                    <a:pt x="32" y="227"/>
                  </a:lnTo>
                  <a:lnTo>
                    <a:pt x="32" y="227"/>
                  </a:lnTo>
                  <a:lnTo>
                    <a:pt x="30" y="231"/>
                  </a:lnTo>
                  <a:lnTo>
                    <a:pt x="30" y="233"/>
                  </a:lnTo>
                  <a:lnTo>
                    <a:pt x="30" y="241"/>
                  </a:lnTo>
                  <a:lnTo>
                    <a:pt x="30" y="241"/>
                  </a:lnTo>
                  <a:lnTo>
                    <a:pt x="28" y="241"/>
                  </a:lnTo>
                  <a:lnTo>
                    <a:pt x="24" y="243"/>
                  </a:lnTo>
                  <a:lnTo>
                    <a:pt x="20" y="243"/>
                  </a:lnTo>
                  <a:lnTo>
                    <a:pt x="20" y="243"/>
                  </a:lnTo>
                  <a:lnTo>
                    <a:pt x="10" y="253"/>
                  </a:lnTo>
                  <a:lnTo>
                    <a:pt x="0" y="260"/>
                  </a:lnTo>
                  <a:lnTo>
                    <a:pt x="8" y="276"/>
                  </a:lnTo>
                  <a:lnTo>
                    <a:pt x="4" y="280"/>
                  </a:lnTo>
                  <a:lnTo>
                    <a:pt x="4" y="280"/>
                  </a:lnTo>
                  <a:lnTo>
                    <a:pt x="8" y="288"/>
                  </a:lnTo>
                  <a:lnTo>
                    <a:pt x="8" y="288"/>
                  </a:lnTo>
                  <a:lnTo>
                    <a:pt x="8" y="290"/>
                  </a:lnTo>
                  <a:lnTo>
                    <a:pt x="8" y="294"/>
                  </a:lnTo>
                  <a:lnTo>
                    <a:pt x="6" y="298"/>
                  </a:lnTo>
                  <a:lnTo>
                    <a:pt x="4" y="302"/>
                  </a:lnTo>
                  <a:lnTo>
                    <a:pt x="4" y="302"/>
                  </a:lnTo>
                  <a:lnTo>
                    <a:pt x="4" y="306"/>
                  </a:lnTo>
                  <a:lnTo>
                    <a:pt x="4" y="308"/>
                  </a:lnTo>
                  <a:lnTo>
                    <a:pt x="4" y="312"/>
                  </a:lnTo>
                  <a:lnTo>
                    <a:pt x="6" y="312"/>
                  </a:lnTo>
                  <a:lnTo>
                    <a:pt x="6" y="312"/>
                  </a:lnTo>
                  <a:lnTo>
                    <a:pt x="12" y="306"/>
                  </a:lnTo>
                  <a:lnTo>
                    <a:pt x="20" y="296"/>
                  </a:lnTo>
                  <a:lnTo>
                    <a:pt x="20" y="296"/>
                  </a:lnTo>
                  <a:lnTo>
                    <a:pt x="24" y="294"/>
                  </a:lnTo>
                  <a:lnTo>
                    <a:pt x="30" y="294"/>
                  </a:lnTo>
                  <a:lnTo>
                    <a:pt x="30" y="294"/>
                  </a:lnTo>
                  <a:lnTo>
                    <a:pt x="32" y="294"/>
                  </a:lnTo>
                  <a:lnTo>
                    <a:pt x="34" y="292"/>
                  </a:lnTo>
                  <a:lnTo>
                    <a:pt x="36" y="288"/>
                  </a:lnTo>
                  <a:lnTo>
                    <a:pt x="36" y="288"/>
                  </a:lnTo>
                  <a:lnTo>
                    <a:pt x="36" y="288"/>
                  </a:lnTo>
                  <a:lnTo>
                    <a:pt x="36" y="290"/>
                  </a:lnTo>
                  <a:lnTo>
                    <a:pt x="38" y="292"/>
                  </a:lnTo>
                  <a:lnTo>
                    <a:pt x="52" y="298"/>
                  </a:lnTo>
                  <a:lnTo>
                    <a:pt x="52" y="298"/>
                  </a:lnTo>
                  <a:lnTo>
                    <a:pt x="64" y="298"/>
                  </a:lnTo>
                  <a:lnTo>
                    <a:pt x="64" y="298"/>
                  </a:lnTo>
                  <a:lnTo>
                    <a:pt x="70" y="298"/>
                  </a:lnTo>
                  <a:lnTo>
                    <a:pt x="70" y="298"/>
                  </a:lnTo>
                  <a:lnTo>
                    <a:pt x="74" y="300"/>
                  </a:lnTo>
                  <a:lnTo>
                    <a:pt x="74" y="300"/>
                  </a:lnTo>
                  <a:lnTo>
                    <a:pt x="76" y="306"/>
                  </a:lnTo>
                  <a:lnTo>
                    <a:pt x="76" y="308"/>
                  </a:lnTo>
                  <a:lnTo>
                    <a:pt x="74" y="312"/>
                  </a:lnTo>
                  <a:lnTo>
                    <a:pt x="100" y="308"/>
                  </a:lnTo>
                  <a:lnTo>
                    <a:pt x="102" y="308"/>
                  </a:lnTo>
                  <a:lnTo>
                    <a:pt x="104" y="314"/>
                  </a:lnTo>
                  <a:lnTo>
                    <a:pt x="104" y="312"/>
                  </a:lnTo>
                  <a:lnTo>
                    <a:pt x="112" y="308"/>
                  </a:lnTo>
                  <a:lnTo>
                    <a:pt x="108" y="300"/>
                  </a:lnTo>
                  <a:lnTo>
                    <a:pt x="108" y="296"/>
                  </a:lnTo>
                  <a:lnTo>
                    <a:pt x="106" y="288"/>
                  </a:lnTo>
                  <a:lnTo>
                    <a:pt x="116" y="278"/>
                  </a:lnTo>
                  <a:lnTo>
                    <a:pt x="126" y="288"/>
                  </a:lnTo>
                  <a:lnTo>
                    <a:pt x="132" y="286"/>
                  </a:lnTo>
                  <a:lnTo>
                    <a:pt x="142" y="290"/>
                  </a:lnTo>
                  <a:lnTo>
                    <a:pt x="142" y="290"/>
                  </a:lnTo>
                  <a:lnTo>
                    <a:pt x="144" y="288"/>
                  </a:lnTo>
                  <a:lnTo>
                    <a:pt x="150" y="286"/>
                  </a:lnTo>
                  <a:lnTo>
                    <a:pt x="150" y="286"/>
                  </a:lnTo>
                  <a:lnTo>
                    <a:pt x="154" y="292"/>
                  </a:lnTo>
                  <a:lnTo>
                    <a:pt x="158" y="298"/>
                  </a:lnTo>
                  <a:lnTo>
                    <a:pt x="152" y="306"/>
                  </a:lnTo>
                  <a:lnTo>
                    <a:pt x="158" y="314"/>
                  </a:lnTo>
                  <a:lnTo>
                    <a:pt x="168" y="312"/>
                  </a:lnTo>
                  <a:lnTo>
                    <a:pt x="187" y="336"/>
                  </a:lnTo>
                  <a:lnTo>
                    <a:pt x="193" y="330"/>
                  </a:lnTo>
                  <a:lnTo>
                    <a:pt x="195" y="332"/>
                  </a:lnTo>
                  <a:lnTo>
                    <a:pt x="201" y="326"/>
                  </a:lnTo>
                  <a:lnTo>
                    <a:pt x="211" y="338"/>
                  </a:lnTo>
                  <a:lnTo>
                    <a:pt x="219" y="332"/>
                  </a:lnTo>
                  <a:lnTo>
                    <a:pt x="227" y="340"/>
                  </a:lnTo>
                  <a:lnTo>
                    <a:pt x="237" y="334"/>
                  </a:lnTo>
                  <a:lnTo>
                    <a:pt x="241" y="338"/>
                  </a:lnTo>
                  <a:lnTo>
                    <a:pt x="245" y="334"/>
                  </a:lnTo>
                  <a:lnTo>
                    <a:pt x="245" y="334"/>
                  </a:lnTo>
                  <a:lnTo>
                    <a:pt x="249" y="336"/>
                  </a:lnTo>
                  <a:lnTo>
                    <a:pt x="257" y="340"/>
                  </a:lnTo>
                  <a:lnTo>
                    <a:pt x="257" y="340"/>
                  </a:lnTo>
                  <a:lnTo>
                    <a:pt x="263" y="346"/>
                  </a:lnTo>
                  <a:lnTo>
                    <a:pt x="273" y="356"/>
                  </a:lnTo>
                  <a:lnTo>
                    <a:pt x="291" y="368"/>
                  </a:lnTo>
                  <a:lnTo>
                    <a:pt x="291" y="368"/>
                  </a:lnTo>
                  <a:lnTo>
                    <a:pt x="295" y="370"/>
                  </a:lnTo>
                  <a:lnTo>
                    <a:pt x="303" y="370"/>
                  </a:lnTo>
                  <a:lnTo>
                    <a:pt x="309" y="368"/>
                  </a:lnTo>
                  <a:lnTo>
                    <a:pt x="309" y="368"/>
                  </a:lnTo>
                  <a:lnTo>
                    <a:pt x="327" y="360"/>
                  </a:lnTo>
                  <a:lnTo>
                    <a:pt x="327" y="360"/>
                  </a:lnTo>
                  <a:lnTo>
                    <a:pt x="327" y="358"/>
                  </a:lnTo>
                  <a:lnTo>
                    <a:pt x="327" y="358"/>
                  </a:lnTo>
                  <a:lnTo>
                    <a:pt x="329" y="358"/>
                  </a:lnTo>
                  <a:lnTo>
                    <a:pt x="331" y="354"/>
                  </a:lnTo>
                  <a:lnTo>
                    <a:pt x="335" y="346"/>
                  </a:lnTo>
                  <a:lnTo>
                    <a:pt x="335" y="346"/>
                  </a:lnTo>
                  <a:lnTo>
                    <a:pt x="339" y="340"/>
                  </a:lnTo>
                  <a:lnTo>
                    <a:pt x="343" y="338"/>
                  </a:lnTo>
                  <a:lnTo>
                    <a:pt x="343" y="338"/>
                  </a:lnTo>
                  <a:lnTo>
                    <a:pt x="343" y="338"/>
                  </a:lnTo>
                  <a:lnTo>
                    <a:pt x="345" y="338"/>
                  </a:lnTo>
                  <a:lnTo>
                    <a:pt x="345" y="336"/>
                  </a:lnTo>
                  <a:lnTo>
                    <a:pt x="345" y="332"/>
                  </a:lnTo>
                  <a:lnTo>
                    <a:pt x="345" y="330"/>
                  </a:lnTo>
                  <a:lnTo>
                    <a:pt x="345" y="330"/>
                  </a:lnTo>
                  <a:lnTo>
                    <a:pt x="355" y="316"/>
                  </a:lnTo>
                  <a:lnTo>
                    <a:pt x="355" y="316"/>
                  </a:lnTo>
                  <a:lnTo>
                    <a:pt x="355" y="312"/>
                  </a:lnTo>
                  <a:lnTo>
                    <a:pt x="355" y="310"/>
                  </a:lnTo>
                  <a:lnTo>
                    <a:pt x="355" y="302"/>
                  </a:lnTo>
                  <a:lnTo>
                    <a:pt x="355" y="302"/>
                  </a:lnTo>
                  <a:lnTo>
                    <a:pt x="357" y="298"/>
                  </a:lnTo>
                  <a:lnTo>
                    <a:pt x="363" y="294"/>
                  </a:lnTo>
                  <a:lnTo>
                    <a:pt x="375" y="280"/>
                  </a:lnTo>
                  <a:lnTo>
                    <a:pt x="375" y="280"/>
                  </a:lnTo>
                  <a:lnTo>
                    <a:pt x="387" y="272"/>
                  </a:lnTo>
                  <a:lnTo>
                    <a:pt x="393" y="268"/>
                  </a:lnTo>
                  <a:lnTo>
                    <a:pt x="397" y="266"/>
                  </a:lnTo>
                  <a:lnTo>
                    <a:pt x="397" y="266"/>
                  </a:lnTo>
                  <a:lnTo>
                    <a:pt x="398" y="264"/>
                  </a:lnTo>
                  <a:lnTo>
                    <a:pt x="402" y="262"/>
                  </a:lnTo>
                  <a:lnTo>
                    <a:pt x="404" y="260"/>
                  </a:lnTo>
                  <a:lnTo>
                    <a:pt x="404" y="256"/>
                  </a:lnTo>
                  <a:lnTo>
                    <a:pt x="404" y="256"/>
                  </a:lnTo>
                  <a:lnTo>
                    <a:pt x="404" y="247"/>
                  </a:lnTo>
                  <a:lnTo>
                    <a:pt x="408" y="239"/>
                  </a:lnTo>
                  <a:lnTo>
                    <a:pt x="408" y="239"/>
                  </a:lnTo>
                  <a:lnTo>
                    <a:pt x="418" y="231"/>
                  </a:lnTo>
                  <a:lnTo>
                    <a:pt x="424" y="223"/>
                  </a:lnTo>
                  <a:lnTo>
                    <a:pt x="424" y="223"/>
                  </a:lnTo>
                  <a:lnTo>
                    <a:pt x="428" y="223"/>
                  </a:lnTo>
                  <a:lnTo>
                    <a:pt x="434" y="221"/>
                  </a:lnTo>
                  <a:lnTo>
                    <a:pt x="444" y="219"/>
                  </a:lnTo>
                  <a:lnTo>
                    <a:pt x="444" y="219"/>
                  </a:lnTo>
                  <a:lnTo>
                    <a:pt x="446" y="221"/>
                  </a:lnTo>
                  <a:lnTo>
                    <a:pt x="448" y="225"/>
                  </a:lnTo>
                  <a:lnTo>
                    <a:pt x="448" y="229"/>
                  </a:lnTo>
                  <a:lnTo>
                    <a:pt x="448" y="229"/>
                  </a:lnTo>
                  <a:lnTo>
                    <a:pt x="450" y="231"/>
                  </a:lnTo>
                  <a:lnTo>
                    <a:pt x="462" y="227"/>
                  </a:lnTo>
                  <a:lnTo>
                    <a:pt x="462" y="227"/>
                  </a:lnTo>
                  <a:lnTo>
                    <a:pt x="494" y="211"/>
                  </a:lnTo>
                  <a:lnTo>
                    <a:pt x="494" y="211"/>
                  </a:lnTo>
                  <a:lnTo>
                    <a:pt x="498" y="209"/>
                  </a:lnTo>
                  <a:lnTo>
                    <a:pt x="502" y="209"/>
                  </a:lnTo>
                  <a:lnTo>
                    <a:pt x="502" y="209"/>
                  </a:lnTo>
                  <a:lnTo>
                    <a:pt x="508" y="209"/>
                  </a:lnTo>
                  <a:lnTo>
                    <a:pt x="512" y="209"/>
                  </a:lnTo>
                  <a:lnTo>
                    <a:pt x="520" y="211"/>
                  </a:lnTo>
                  <a:lnTo>
                    <a:pt x="520" y="211"/>
                  </a:lnTo>
                  <a:lnTo>
                    <a:pt x="520" y="211"/>
                  </a:lnTo>
                  <a:lnTo>
                    <a:pt x="520" y="211"/>
                  </a:lnTo>
                  <a:lnTo>
                    <a:pt x="520" y="21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11"/>
            <p:cNvSpPr>
              <a:spLocks/>
            </p:cNvSpPr>
            <p:nvPr/>
          </p:nvSpPr>
          <p:spPr bwMode="auto">
            <a:xfrm>
              <a:off x="1711" y="2129"/>
              <a:ext cx="327" cy="315"/>
            </a:xfrm>
            <a:custGeom>
              <a:avLst/>
              <a:gdLst>
                <a:gd name="T0" fmla="*/ 263 w 327"/>
                <a:gd name="T1" fmla="*/ 68 h 315"/>
                <a:gd name="T2" fmla="*/ 245 w 327"/>
                <a:gd name="T3" fmla="*/ 56 h 315"/>
                <a:gd name="T4" fmla="*/ 219 w 327"/>
                <a:gd name="T5" fmla="*/ 54 h 315"/>
                <a:gd name="T6" fmla="*/ 193 w 327"/>
                <a:gd name="T7" fmla="*/ 52 h 315"/>
                <a:gd name="T8" fmla="*/ 152 w 327"/>
                <a:gd name="T9" fmla="*/ 28 h 315"/>
                <a:gd name="T10" fmla="*/ 150 w 327"/>
                <a:gd name="T11" fmla="*/ 8 h 315"/>
                <a:gd name="T12" fmla="*/ 132 w 327"/>
                <a:gd name="T13" fmla="*/ 8 h 315"/>
                <a:gd name="T14" fmla="*/ 108 w 327"/>
                <a:gd name="T15" fmla="*/ 18 h 315"/>
                <a:gd name="T16" fmla="*/ 106 w 327"/>
                <a:gd name="T17" fmla="*/ 42 h 315"/>
                <a:gd name="T18" fmla="*/ 128 w 327"/>
                <a:gd name="T19" fmla="*/ 64 h 315"/>
                <a:gd name="T20" fmla="*/ 120 w 327"/>
                <a:gd name="T21" fmla="*/ 80 h 315"/>
                <a:gd name="T22" fmla="*/ 92 w 327"/>
                <a:gd name="T23" fmla="*/ 92 h 315"/>
                <a:gd name="T24" fmla="*/ 84 w 327"/>
                <a:gd name="T25" fmla="*/ 106 h 315"/>
                <a:gd name="T26" fmla="*/ 92 w 327"/>
                <a:gd name="T27" fmla="*/ 114 h 315"/>
                <a:gd name="T28" fmla="*/ 88 w 327"/>
                <a:gd name="T29" fmla="*/ 124 h 315"/>
                <a:gd name="T30" fmla="*/ 80 w 327"/>
                <a:gd name="T31" fmla="*/ 132 h 315"/>
                <a:gd name="T32" fmla="*/ 74 w 327"/>
                <a:gd name="T33" fmla="*/ 138 h 315"/>
                <a:gd name="T34" fmla="*/ 58 w 327"/>
                <a:gd name="T35" fmla="*/ 158 h 315"/>
                <a:gd name="T36" fmla="*/ 54 w 327"/>
                <a:gd name="T37" fmla="*/ 178 h 315"/>
                <a:gd name="T38" fmla="*/ 42 w 327"/>
                <a:gd name="T39" fmla="*/ 190 h 315"/>
                <a:gd name="T40" fmla="*/ 40 w 327"/>
                <a:gd name="T41" fmla="*/ 198 h 315"/>
                <a:gd name="T42" fmla="*/ 34 w 327"/>
                <a:gd name="T43" fmla="*/ 206 h 315"/>
                <a:gd name="T44" fmla="*/ 30 w 327"/>
                <a:gd name="T45" fmla="*/ 217 h 315"/>
                <a:gd name="T46" fmla="*/ 12 w 327"/>
                <a:gd name="T47" fmla="*/ 223 h 315"/>
                <a:gd name="T48" fmla="*/ 8 w 327"/>
                <a:gd name="T49" fmla="*/ 223 h 315"/>
                <a:gd name="T50" fmla="*/ 0 w 327"/>
                <a:gd name="T51" fmla="*/ 229 h 315"/>
                <a:gd name="T52" fmla="*/ 8 w 327"/>
                <a:gd name="T53" fmla="*/ 235 h 315"/>
                <a:gd name="T54" fmla="*/ 10 w 327"/>
                <a:gd name="T55" fmla="*/ 247 h 315"/>
                <a:gd name="T56" fmla="*/ 16 w 327"/>
                <a:gd name="T57" fmla="*/ 249 h 315"/>
                <a:gd name="T58" fmla="*/ 20 w 327"/>
                <a:gd name="T59" fmla="*/ 265 h 315"/>
                <a:gd name="T60" fmla="*/ 30 w 327"/>
                <a:gd name="T61" fmla="*/ 269 h 315"/>
                <a:gd name="T62" fmla="*/ 46 w 327"/>
                <a:gd name="T63" fmla="*/ 281 h 315"/>
                <a:gd name="T64" fmla="*/ 50 w 327"/>
                <a:gd name="T65" fmla="*/ 293 h 315"/>
                <a:gd name="T66" fmla="*/ 60 w 327"/>
                <a:gd name="T67" fmla="*/ 295 h 315"/>
                <a:gd name="T68" fmla="*/ 58 w 327"/>
                <a:gd name="T69" fmla="*/ 315 h 315"/>
                <a:gd name="T70" fmla="*/ 68 w 327"/>
                <a:gd name="T71" fmla="*/ 315 h 315"/>
                <a:gd name="T72" fmla="*/ 80 w 327"/>
                <a:gd name="T73" fmla="*/ 313 h 315"/>
                <a:gd name="T74" fmla="*/ 90 w 327"/>
                <a:gd name="T75" fmla="*/ 297 h 315"/>
                <a:gd name="T76" fmla="*/ 96 w 327"/>
                <a:gd name="T77" fmla="*/ 285 h 315"/>
                <a:gd name="T78" fmla="*/ 104 w 327"/>
                <a:gd name="T79" fmla="*/ 289 h 315"/>
                <a:gd name="T80" fmla="*/ 112 w 327"/>
                <a:gd name="T81" fmla="*/ 293 h 315"/>
                <a:gd name="T82" fmla="*/ 130 w 327"/>
                <a:gd name="T83" fmla="*/ 277 h 315"/>
                <a:gd name="T84" fmla="*/ 146 w 327"/>
                <a:gd name="T85" fmla="*/ 261 h 315"/>
                <a:gd name="T86" fmla="*/ 156 w 327"/>
                <a:gd name="T87" fmla="*/ 269 h 315"/>
                <a:gd name="T88" fmla="*/ 166 w 327"/>
                <a:gd name="T89" fmla="*/ 269 h 315"/>
                <a:gd name="T90" fmla="*/ 172 w 327"/>
                <a:gd name="T91" fmla="*/ 259 h 315"/>
                <a:gd name="T92" fmla="*/ 183 w 327"/>
                <a:gd name="T93" fmla="*/ 247 h 315"/>
                <a:gd name="T94" fmla="*/ 201 w 327"/>
                <a:gd name="T95" fmla="*/ 247 h 315"/>
                <a:gd name="T96" fmla="*/ 207 w 327"/>
                <a:gd name="T97" fmla="*/ 243 h 315"/>
                <a:gd name="T98" fmla="*/ 211 w 327"/>
                <a:gd name="T99" fmla="*/ 221 h 315"/>
                <a:gd name="T100" fmla="*/ 225 w 327"/>
                <a:gd name="T101" fmla="*/ 211 h 315"/>
                <a:gd name="T102" fmla="*/ 215 w 327"/>
                <a:gd name="T103" fmla="*/ 196 h 315"/>
                <a:gd name="T104" fmla="*/ 215 w 327"/>
                <a:gd name="T105" fmla="*/ 182 h 315"/>
                <a:gd name="T106" fmla="*/ 233 w 327"/>
                <a:gd name="T107" fmla="*/ 176 h 315"/>
                <a:gd name="T108" fmla="*/ 245 w 327"/>
                <a:gd name="T109" fmla="*/ 168 h 315"/>
                <a:gd name="T110" fmla="*/ 289 w 327"/>
                <a:gd name="T111" fmla="*/ 132 h 315"/>
                <a:gd name="T112" fmla="*/ 295 w 327"/>
                <a:gd name="T113" fmla="*/ 114 h 315"/>
                <a:gd name="T114" fmla="*/ 309 w 327"/>
                <a:gd name="T115" fmla="*/ 94 h 315"/>
                <a:gd name="T116" fmla="*/ 327 w 327"/>
                <a:gd name="T117" fmla="*/ 82 h 315"/>
                <a:gd name="T118" fmla="*/ 295 w 327"/>
                <a:gd name="T119" fmla="*/ 92 h 315"/>
                <a:gd name="T120" fmla="*/ 291 w 327"/>
                <a:gd name="T121" fmla="*/ 9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7" h="315">
                  <a:moveTo>
                    <a:pt x="291" y="90"/>
                  </a:moveTo>
                  <a:lnTo>
                    <a:pt x="291" y="90"/>
                  </a:lnTo>
                  <a:lnTo>
                    <a:pt x="273" y="78"/>
                  </a:lnTo>
                  <a:lnTo>
                    <a:pt x="263" y="68"/>
                  </a:lnTo>
                  <a:lnTo>
                    <a:pt x="257" y="62"/>
                  </a:lnTo>
                  <a:lnTo>
                    <a:pt x="257" y="62"/>
                  </a:lnTo>
                  <a:lnTo>
                    <a:pt x="249" y="58"/>
                  </a:lnTo>
                  <a:lnTo>
                    <a:pt x="245" y="56"/>
                  </a:lnTo>
                  <a:lnTo>
                    <a:pt x="241" y="60"/>
                  </a:lnTo>
                  <a:lnTo>
                    <a:pt x="237" y="56"/>
                  </a:lnTo>
                  <a:lnTo>
                    <a:pt x="227" y="62"/>
                  </a:lnTo>
                  <a:lnTo>
                    <a:pt x="219" y="54"/>
                  </a:lnTo>
                  <a:lnTo>
                    <a:pt x="211" y="60"/>
                  </a:lnTo>
                  <a:lnTo>
                    <a:pt x="201" y="48"/>
                  </a:lnTo>
                  <a:lnTo>
                    <a:pt x="195" y="54"/>
                  </a:lnTo>
                  <a:lnTo>
                    <a:pt x="193" y="52"/>
                  </a:lnTo>
                  <a:lnTo>
                    <a:pt x="187" y="58"/>
                  </a:lnTo>
                  <a:lnTo>
                    <a:pt x="168" y="34"/>
                  </a:lnTo>
                  <a:lnTo>
                    <a:pt x="158" y="36"/>
                  </a:lnTo>
                  <a:lnTo>
                    <a:pt x="152" y="28"/>
                  </a:lnTo>
                  <a:lnTo>
                    <a:pt x="158" y="20"/>
                  </a:lnTo>
                  <a:lnTo>
                    <a:pt x="158" y="20"/>
                  </a:lnTo>
                  <a:lnTo>
                    <a:pt x="154" y="14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44" y="10"/>
                  </a:lnTo>
                  <a:lnTo>
                    <a:pt x="142" y="12"/>
                  </a:lnTo>
                  <a:lnTo>
                    <a:pt x="132" y="8"/>
                  </a:lnTo>
                  <a:lnTo>
                    <a:pt x="126" y="10"/>
                  </a:lnTo>
                  <a:lnTo>
                    <a:pt x="116" y="0"/>
                  </a:lnTo>
                  <a:lnTo>
                    <a:pt x="106" y="10"/>
                  </a:lnTo>
                  <a:lnTo>
                    <a:pt x="108" y="18"/>
                  </a:lnTo>
                  <a:lnTo>
                    <a:pt x="108" y="22"/>
                  </a:lnTo>
                  <a:lnTo>
                    <a:pt x="112" y="30"/>
                  </a:lnTo>
                  <a:lnTo>
                    <a:pt x="104" y="34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28" y="64"/>
                  </a:lnTo>
                  <a:lnTo>
                    <a:pt x="128" y="68"/>
                  </a:lnTo>
                  <a:lnTo>
                    <a:pt x="126" y="74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10" y="84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92" y="92"/>
                  </a:lnTo>
                  <a:lnTo>
                    <a:pt x="88" y="98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84" y="106"/>
                  </a:lnTo>
                  <a:lnTo>
                    <a:pt x="84" y="108"/>
                  </a:lnTo>
                  <a:lnTo>
                    <a:pt x="88" y="112"/>
                  </a:lnTo>
                  <a:lnTo>
                    <a:pt x="90" y="114"/>
                  </a:lnTo>
                  <a:lnTo>
                    <a:pt x="92" y="114"/>
                  </a:lnTo>
                  <a:lnTo>
                    <a:pt x="92" y="116"/>
                  </a:lnTo>
                  <a:lnTo>
                    <a:pt x="92" y="116"/>
                  </a:lnTo>
                  <a:lnTo>
                    <a:pt x="92" y="122"/>
                  </a:lnTo>
                  <a:lnTo>
                    <a:pt x="88" y="124"/>
                  </a:lnTo>
                  <a:lnTo>
                    <a:pt x="84" y="128"/>
                  </a:lnTo>
                  <a:lnTo>
                    <a:pt x="82" y="130"/>
                  </a:lnTo>
                  <a:lnTo>
                    <a:pt x="82" y="130"/>
                  </a:lnTo>
                  <a:lnTo>
                    <a:pt x="80" y="132"/>
                  </a:lnTo>
                  <a:lnTo>
                    <a:pt x="80" y="134"/>
                  </a:lnTo>
                  <a:lnTo>
                    <a:pt x="78" y="136"/>
                  </a:lnTo>
                  <a:lnTo>
                    <a:pt x="74" y="138"/>
                  </a:lnTo>
                  <a:lnTo>
                    <a:pt x="74" y="138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6" y="162"/>
                  </a:lnTo>
                  <a:lnTo>
                    <a:pt x="54" y="17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4" y="182"/>
                  </a:lnTo>
                  <a:lnTo>
                    <a:pt x="50" y="184"/>
                  </a:lnTo>
                  <a:lnTo>
                    <a:pt x="42" y="190"/>
                  </a:lnTo>
                  <a:lnTo>
                    <a:pt x="42" y="190"/>
                  </a:lnTo>
                  <a:lnTo>
                    <a:pt x="40" y="190"/>
                  </a:lnTo>
                  <a:lnTo>
                    <a:pt x="40" y="192"/>
                  </a:lnTo>
                  <a:lnTo>
                    <a:pt x="40" y="194"/>
                  </a:lnTo>
                  <a:lnTo>
                    <a:pt x="40" y="198"/>
                  </a:lnTo>
                  <a:lnTo>
                    <a:pt x="36" y="200"/>
                  </a:lnTo>
                  <a:lnTo>
                    <a:pt x="36" y="200"/>
                  </a:lnTo>
                  <a:lnTo>
                    <a:pt x="36" y="204"/>
                  </a:lnTo>
                  <a:lnTo>
                    <a:pt x="34" y="206"/>
                  </a:lnTo>
                  <a:lnTo>
                    <a:pt x="34" y="213"/>
                  </a:lnTo>
                  <a:lnTo>
                    <a:pt x="34" y="213"/>
                  </a:lnTo>
                  <a:lnTo>
                    <a:pt x="32" y="217"/>
                  </a:lnTo>
                  <a:lnTo>
                    <a:pt x="30" y="217"/>
                  </a:lnTo>
                  <a:lnTo>
                    <a:pt x="20" y="221"/>
                  </a:lnTo>
                  <a:lnTo>
                    <a:pt x="20" y="221"/>
                  </a:lnTo>
                  <a:lnTo>
                    <a:pt x="14" y="223"/>
                  </a:lnTo>
                  <a:lnTo>
                    <a:pt x="12" y="223"/>
                  </a:lnTo>
                  <a:lnTo>
                    <a:pt x="10" y="221"/>
                  </a:lnTo>
                  <a:lnTo>
                    <a:pt x="10" y="221"/>
                  </a:lnTo>
                  <a:lnTo>
                    <a:pt x="8" y="221"/>
                  </a:lnTo>
                  <a:lnTo>
                    <a:pt x="8" y="223"/>
                  </a:lnTo>
                  <a:lnTo>
                    <a:pt x="6" y="225"/>
                  </a:lnTo>
                  <a:lnTo>
                    <a:pt x="4" y="227"/>
                  </a:lnTo>
                  <a:lnTo>
                    <a:pt x="4" y="227"/>
                  </a:lnTo>
                  <a:lnTo>
                    <a:pt x="0" y="229"/>
                  </a:lnTo>
                  <a:lnTo>
                    <a:pt x="0" y="231"/>
                  </a:lnTo>
                  <a:lnTo>
                    <a:pt x="6" y="235"/>
                  </a:lnTo>
                  <a:lnTo>
                    <a:pt x="8" y="235"/>
                  </a:lnTo>
                  <a:lnTo>
                    <a:pt x="8" y="235"/>
                  </a:lnTo>
                  <a:lnTo>
                    <a:pt x="8" y="241"/>
                  </a:lnTo>
                  <a:lnTo>
                    <a:pt x="8" y="243"/>
                  </a:lnTo>
                  <a:lnTo>
                    <a:pt x="10" y="247"/>
                  </a:lnTo>
                  <a:lnTo>
                    <a:pt x="10" y="247"/>
                  </a:lnTo>
                  <a:lnTo>
                    <a:pt x="12" y="249"/>
                  </a:lnTo>
                  <a:lnTo>
                    <a:pt x="12" y="249"/>
                  </a:lnTo>
                  <a:lnTo>
                    <a:pt x="12" y="249"/>
                  </a:lnTo>
                  <a:lnTo>
                    <a:pt x="16" y="249"/>
                  </a:lnTo>
                  <a:lnTo>
                    <a:pt x="16" y="251"/>
                  </a:lnTo>
                  <a:lnTo>
                    <a:pt x="20" y="257"/>
                  </a:lnTo>
                  <a:lnTo>
                    <a:pt x="20" y="261"/>
                  </a:lnTo>
                  <a:lnTo>
                    <a:pt x="20" y="265"/>
                  </a:lnTo>
                  <a:lnTo>
                    <a:pt x="20" y="265"/>
                  </a:lnTo>
                  <a:lnTo>
                    <a:pt x="20" y="267"/>
                  </a:lnTo>
                  <a:lnTo>
                    <a:pt x="22" y="267"/>
                  </a:lnTo>
                  <a:lnTo>
                    <a:pt x="30" y="269"/>
                  </a:lnTo>
                  <a:lnTo>
                    <a:pt x="40" y="275"/>
                  </a:lnTo>
                  <a:lnTo>
                    <a:pt x="40" y="275"/>
                  </a:lnTo>
                  <a:lnTo>
                    <a:pt x="44" y="275"/>
                  </a:lnTo>
                  <a:lnTo>
                    <a:pt x="46" y="281"/>
                  </a:lnTo>
                  <a:lnTo>
                    <a:pt x="44" y="287"/>
                  </a:lnTo>
                  <a:lnTo>
                    <a:pt x="44" y="287"/>
                  </a:lnTo>
                  <a:lnTo>
                    <a:pt x="46" y="291"/>
                  </a:lnTo>
                  <a:lnTo>
                    <a:pt x="50" y="293"/>
                  </a:lnTo>
                  <a:lnTo>
                    <a:pt x="58" y="293"/>
                  </a:lnTo>
                  <a:lnTo>
                    <a:pt x="58" y="293"/>
                  </a:lnTo>
                  <a:lnTo>
                    <a:pt x="60" y="293"/>
                  </a:lnTo>
                  <a:lnTo>
                    <a:pt x="60" y="295"/>
                  </a:lnTo>
                  <a:lnTo>
                    <a:pt x="60" y="303"/>
                  </a:lnTo>
                  <a:lnTo>
                    <a:pt x="58" y="309"/>
                  </a:lnTo>
                  <a:lnTo>
                    <a:pt x="58" y="311"/>
                  </a:lnTo>
                  <a:lnTo>
                    <a:pt x="58" y="315"/>
                  </a:lnTo>
                  <a:lnTo>
                    <a:pt x="58" y="315"/>
                  </a:lnTo>
                  <a:lnTo>
                    <a:pt x="60" y="315"/>
                  </a:lnTo>
                  <a:lnTo>
                    <a:pt x="62" y="315"/>
                  </a:lnTo>
                  <a:lnTo>
                    <a:pt x="68" y="315"/>
                  </a:lnTo>
                  <a:lnTo>
                    <a:pt x="80" y="313"/>
                  </a:lnTo>
                  <a:lnTo>
                    <a:pt x="80" y="313"/>
                  </a:lnTo>
                  <a:lnTo>
                    <a:pt x="80" y="313"/>
                  </a:lnTo>
                  <a:lnTo>
                    <a:pt x="80" y="313"/>
                  </a:lnTo>
                  <a:lnTo>
                    <a:pt x="88" y="305"/>
                  </a:lnTo>
                  <a:lnTo>
                    <a:pt x="88" y="305"/>
                  </a:lnTo>
                  <a:lnTo>
                    <a:pt x="90" y="303"/>
                  </a:lnTo>
                  <a:lnTo>
                    <a:pt x="90" y="297"/>
                  </a:lnTo>
                  <a:lnTo>
                    <a:pt x="92" y="293"/>
                  </a:lnTo>
                  <a:lnTo>
                    <a:pt x="92" y="289"/>
                  </a:lnTo>
                  <a:lnTo>
                    <a:pt x="92" y="287"/>
                  </a:lnTo>
                  <a:lnTo>
                    <a:pt x="96" y="285"/>
                  </a:lnTo>
                  <a:lnTo>
                    <a:pt x="96" y="285"/>
                  </a:lnTo>
                  <a:lnTo>
                    <a:pt x="98" y="285"/>
                  </a:lnTo>
                  <a:lnTo>
                    <a:pt x="102" y="287"/>
                  </a:lnTo>
                  <a:lnTo>
                    <a:pt x="104" y="289"/>
                  </a:lnTo>
                  <a:lnTo>
                    <a:pt x="108" y="293"/>
                  </a:lnTo>
                  <a:lnTo>
                    <a:pt x="110" y="293"/>
                  </a:lnTo>
                  <a:lnTo>
                    <a:pt x="112" y="293"/>
                  </a:lnTo>
                  <a:lnTo>
                    <a:pt x="112" y="293"/>
                  </a:lnTo>
                  <a:lnTo>
                    <a:pt x="120" y="289"/>
                  </a:lnTo>
                  <a:lnTo>
                    <a:pt x="124" y="285"/>
                  </a:lnTo>
                  <a:lnTo>
                    <a:pt x="130" y="277"/>
                  </a:lnTo>
                  <a:lnTo>
                    <a:pt x="130" y="277"/>
                  </a:lnTo>
                  <a:lnTo>
                    <a:pt x="132" y="271"/>
                  </a:lnTo>
                  <a:lnTo>
                    <a:pt x="138" y="265"/>
                  </a:lnTo>
                  <a:lnTo>
                    <a:pt x="138" y="265"/>
                  </a:lnTo>
                  <a:lnTo>
                    <a:pt x="146" y="261"/>
                  </a:lnTo>
                  <a:lnTo>
                    <a:pt x="148" y="261"/>
                  </a:lnTo>
                  <a:lnTo>
                    <a:pt x="150" y="263"/>
                  </a:lnTo>
                  <a:lnTo>
                    <a:pt x="150" y="263"/>
                  </a:lnTo>
                  <a:lnTo>
                    <a:pt x="156" y="269"/>
                  </a:lnTo>
                  <a:lnTo>
                    <a:pt x="158" y="271"/>
                  </a:lnTo>
                  <a:lnTo>
                    <a:pt x="160" y="271"/>
                  </a:lnTo>
                  <a:lnTo>
                    <a:pt x="160" y="271"/>
                  </a:lnTo>
                  <a:lnTo>
                    <a:pt x="166" y="269"/>
                  </a:lnTo>
                  <a:lnTo>
                    <a:pt x="170" y="267"/>
                  </a:lnTo>
                  <a:lnTo>
                    <a:pt x="172" y="263"/>
                  </a:lnTo>
                  <a:lnTo>
                    <a:pt x="172" y="259"/>
                  </a:lnTo>
                  <a:lnTo>
                    <a:pt x="172" y="259"/>
                  </a:lnTo>
                  <a:lnTo>
                    <a:pt x="172" y="259"/>
                  </a:lnTo>
                  <a:lnTo>
                    <a:pt x="174" y="257"/>
                  </a:lnTo>
                  <a:lnTo>
                    <a:pt x="177" y="251"/>
                  </a:lnTo>
                  <a:lnTo>
                    <a:pt x="183" y="247"/>
                  </a:lnTo>
                  <a:lnTo>
                    <a:pt x="187" y="245"/>
                  </a:lnTo>
                  <a:lnTo>
                    <a:pt x="187" y="245"/>
                  </a:lnTo>
                  <a:lnTo>
                    <a:pt x="197" y="247"/>
                  </a:lnTo>
                  <a:lnTo>
                    <a:pt x="201" y="247"/>
                  </a:lnTo>
                  <a:lnTo>
                    <a:pt x="205" y="247"/>
                  </a:lnTo>
                  <a:lnTo>
                    <a:pt x="205" y="245"/>
                  </a:lnTo>
                  <a:lnTo>
                    <a:pt x="205" y="245"/>
                  </a:lnTo>
                  <a:lnTo>
                    <a:pt x="207" y="243"/>
                  </a:lnTo>
                  <a:lnTo>
                    <a:pt x="211" y="241"/>
                  </a:lnTo>
                  <a:lnTo>
                    <a:pt x="211" y="231"/>
                  </a:lnTo>
                  <a:lnTo>
                    <a:pt x="211" y="225"/>
                  </a:lnTo>
                  <a:lnTo>
                    <a:pt x="211" y="221"/>
                  </a:lnTo>
                  <a:lnTo>
                    <a:pt x="213" y="219"/>
                  </a:lnTo>
                  <a:lnTo>
                    <a:pt x="213" y="219"/>
                  </a:lnTo>
                  <a:lnTo>
                    <a:pt x="223" y="213"/>
                  </a:lnTo>
                  <a:lnTo>
                    <a:pt x="225" y="211"/>
                  </a:lnTo>
                  <a:lnTo>
                    <a:pt x="223" y="206"/>
                  </a:lnTo>
                  <a:lnTo>
                    <a:pt x="223" y="206"/>
                  </a:lnTo>
                  <a:lnTo>
                    <a:pt x="219" y="200"/>
                  </a:lnTo>
                  <a:lnTo>
                    <a:pt x="215" y="196"/>
                  </a:lnTo>
                  <a:lnTo>
                    <a:pt x="215" y="192"/>
                  </a:lnTo>
                  <a:lnTo>
                    <a:pt x="213" y="192"/>
                  </a:lnTo>
                  <a:lnTo>
                    <a:pt x="215" y="186"/>
                  </a:lnTo>
                  <a:lnTo>
                    <a:pt x="215" y="182"/>
                  </a:lnTo>
                  <a:lnTo>
                    <a:pt x="215" y="182"/>
                  </a:lnTo>
                  <a:lnTo>
                    <a:pt x="219" y="180"/>
                  </a:lnTo>
                  <a:lnTo>
                    <a:pt x="223" y="178"/>
                  </a:lnTo>
                  <a:lnTo>
                    <a:pt x="233" y="176"/>
                  </a:lnTo>
                  <a:lnTo>
                    <a:pt x="239" y="172"/>
                  </a:lnTo>
                  <a:lnTo>
                    <a:pt x="243" y="170"/>
                  </a:lnTo>
                  <a:lnTo>
                    <a:pt x="245" y="168"/>
                  </a:lnTo>
                  <a:lnTo>
                    <a:pt x="245" y="168"/>
                  </a:lnTo>
                  <a:lnTo>
                    <a:pt x="257" y="158"/>
                  </a:lnTo>
                  <a:lnTo>
                    <a:pt x="269" y="148"/>
                  </a:lnTo>
                  <a:lnTo>
                    <a:pt x="285" y="136"/>
                  </a:lnTo>
                  <a:lnTo>
                    <a:pt x="289" y="132"/>
                  </a:lnTo>
                  <a:lnTo>
                    <a:pt x="291" y="128"/>
                  </a:lnTo>
                  <a:lnTo>
                    <a:pt x="291" y="128"/>
                  </a:lnTo>
                  <a:lnTo>
                    <a:pt x="293" y="122"/>
                  </a:lnTo>
                  <a:lnTo>
                    <a:pt x="295" y="114"/>
                  </a:lnTo>
                  <a:lnTo>
                    <a:pt x="297" y="106"/>
                  </a:lnTo>
                  <a:lnTo>
                    <a:pt x="303" y="100"/>
                  </a:lnTo>
                  <a:lnTo>
                    <a:pt x="303" y="100"/>
                  </a:lnTo>
                  <a:lnTo>
                    <a:pt x="309" y="94"/>
                  </a:lnTo>
                  <a:lnTo>
                    <a:pt x="315" y="90"/>
                  </a:lnTo>
                  <a:lnTo>
                    <a:pt x="327" y="84"/>
                  </a:lnTo>
                  <a:lnTo>
                    <a:pt x="327" y="82"/>
                  </a:lnTo>
                  <a:lnTo>
                    <a:pt x="327" y="82"/>
                  </a:lnTo>
                  <a:lnTo>
                    <a:pt x="309" y="90"/>
                  </a:lnTo>
                  <a:lnTo>
                    <a:pt x="309" y="90"/>
                  </a:lnTo>
                  <a:lnTo>
                    <a:pt x="303" y="92"/>
                  </a:lnTo>
                  <a:lnTo>
                    <a:pt x="295" y="92"/>
                  </a:lnTo>
                  <a:lnTo>
                    <a:pt x="291" y="90"/>
                  </a:lnTo>
                  <a:lnTo>
                    <a:pt x="291" y="90"/>
                  </a:lnTo>
                  <a:lnTo>
                    <a:pt x="291" y="90"/>
                  </a:lnTo>
                  <a:lnTo>
                    <a:pt x="291" y="90"/>
                  </a:lnTo>
                  <a:lnTo>
                    <a:pt x="291" y="9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12"/>
            <p:cNvSpPr>
              <a:spLocks/>
            </p:cNvSpPr>
            <p:nvPr/>
          </p:nvSpPr>
          <p:spPr bwMode="auto">
            <a:xfrm>
              <a:off x="1423" y="2366"/>
              <a:ext cx="171" cy="144"/>
            </a:xfrm>
            <a:custGeom>
              <a:avLst/>
              <a:gdLst>
                <a:gd name="T0" fmla="*/ 165 w 171"/>
                <a:gd name="T1" fmla="*/ 56 h 144"/>
                <a:gd name="T2" fmla="*/ 161 w 171"/>
                <a:gd name="T3" fmla="*/ 56 h 144"/>
                <a:gd name="T4" fmla="*/ 161 w 171"/>
                <a:gd name="T5" fmla="*/ 46 h 144"/>
                <a:gd name="T6" fmla="*/ 159 w 171"/>
                <a:gd name="T7" fmla="*/ 38 h 144"/>
                <a:gd name="T8" fmla="*/ 153 w 171"/>
                <a:gd name="T9" fmla="*/ 26 h 144"/>
                <a:gd name="T10" fmla="*/ 143 w 171"/>
                <a:gd name="T11" fmla="*/ 24 h 144"/>
                <a:gd name="T12" fmla="*/ 139 w 171"/>
                <a:gd name="T13" fmla="*/ 26 h 144"/>
                <a:gd name="T14" fmla="*/ 135 w 171"/>
                <a:gd name="T15" fmla="*/ 30 h 144"/>
                <a:gd name="T16" fmla="*/ 129 w 171"/>
                <a:gd name="T17" fmla="*/ 24 h 144"/>
                <a:gd name="T18" fmla="*/ 125 w 171"/>
                <a:gd name="T19" fmla="*/ 22 h 144"/>
                <a:gd name="T20" fmla="*/ 119 w 171"/>
                <a:gd name="T21" fmla="*/ 20 h 144"/>
                <a:gd name="T22" fmla="*/ 117 w 171"/>
                <a:gd name="T23" fmla="*/ 6 h 144"/>
                <a:gd name="T24" fmla="*/ 113 w 171"/>
                <a:gd name="T25" fmla="*/ 6 h 144"/>
                <a:gd name="T26" fmla="*/ 107 w 171"/>
                <a:gd name="T27" fmla="*/ 20 h 144"/>
                <a:gd name="T28" fmla="*/ 91 w 171"/>
                <a:gd name="T29" fmla="*/ 26 h 144"/>
                <a:gd name="T30" fmla="*/ 79 w 171"/>
                <a:gd name="T31" fmla="*/ 24 h 144"/>
                <a:gd name="T32" fmla="*/ 73 w 171"/>
                <a:gd name="T33" fmla="*/ 14 h 144"/>
                <a:gd name="T34" fmla="*/ 69 w 171"/>
                <a:gd name="T35" fmla="*/ 8 h 144"/>
                <a:gd name="T36" fmla="*/ 55 w 171"/>
                <a:gd name="T37" fmla="*/ 8 h 144"/>
                <a:gd name="T38" fmla="*/ 49 w 171"/>
                <a:gd name="T39" fmla="*/ 4 h 144"/>
                <a:gd name="T40" fmla="*/ 37 w 171"/>
                <a:gd name="T41" fmla="*/ 2 h 144"/>
                <a:gd name="T42" fmla="*/ 29 w 171"/>
                <a:gd name="T43" fmla="*/ 4 h 144"/>
                <a:gd name="T44" fmla="*/ 24 w 171"/>
                <a:gd name="T45" fmla="*/ 2 h 144"/>
                <a:gd name="T46" fmla="*/ 14 w 171"/>
                <a:gd name="T47" fmla="*/ 4 h 144"/>
                <a:gd name="T48" fmla="*/ 10 w 171"/>
                <a:gd name="T49" fmla="*/ 12 h 144"/>
                <a:gd name="T50" fmla="*/ 8 w 171"/>
                <a:gd name="T51" fmla="*/ 22 h 144"/>
                <a:gd name="T52" fmla="*/ 2 w 171"/>
                <a:gd name="T53" fmla="*/ 32 h 144"/>
                <a:gd name="T54" fmla="*/ 2 w 171"/>
                <a:gd name="T55" fmla="*/ 34 h 144"/>
                <a:gd name="T56" fmla="*/ 0 w 171"/>
                <a:gd name="T57" fmla="*/ 40 h 144"/>
                <a:gd name="T58" fmla="*/ 2 w 171"/>
                <a:gd name="T59" fmla="*/ 52 h 144"/>
                <a:gd name="T60" fmla="*/ 2 w 171"/>
                <a:gd name="T61" fmla="*/ 66 h 144"/>
                <a:gd name="T62" fmla="*/ 12 w 171"/>
                <a:gd name="T63" fmla="*/ 82 h 144"/>
                <a:gd name="T64" fmla="*/ 14 w 171"/>
                <a:gd name="T65" fmla="*/ 96 h 144"/>
                <a:gd name="T66" fmla="*/ 20 w 171"/>
                <a:gd name="T67" fmla="*/ 112 h 144"/>
                <a:gd name="T68" fmla="*/ 20 w 171"/>
                <a:gd name="T69" fmla="*/ 120 h 144"/>
                <a:gd name="T70" fmla="*/ 24 w 171"/>
                <a:gd name="T71" fmla="*/ 126 h 144"/>
                <a:gd name="T72" fmla="*/ 25 w 171"/>
                <a:gd name="T73" fmla="*/ 136 h 144"/>
                <a:gd name="T74" fmla="*/ 22 w 171"/>
                <a:gd name="T75" fmla="*/ 144 h 144"/>
                <a:gd name="T76" fmla="*/ 29 w 171"/>
                <a:gd name="T77" fmla="*/ 138 h 144"/>
                <a:gd name="T78" fmla="*/ 53 w 171"/>
                <a:gd name="T79" fmla="*/ 140 h 144"/>
                <a:gd name="T80" fmla="*/ 61 w 171"/>
                <a:gd name="T81" fmla="*/ 136 h 144"/>
                <a:gd name="T82" fmla="*/ 71 w 171"/>
                <a:gd name="T83" fmla="*/ 128 h 144"/>
                <a:gd name="T84" fmla="*/ 75 w 171"/>
                <a:gd name="T85" fmla="*/ 120 h 144"/>
                <a:gd name="T86" fmla="*/ 81 w 171"/>
                <a:gd name="T87" fmla="*/ 122 h 144"/>
                <a:gd name="T88" fmla="*/ 89 w 171"/>
                <a:gd name="T89" fmla="*/ 118 h 144"/>
                <a:gd name="T90" fmla="*/ 101 w 171"/>
                <a:gd name="T91" fmla="*/ 116 h 144"/>
                <a:gd name="T92" fmla="*/ 117 w 171"/>
                <a:gd name="T93" fmla="*/ 108 h 144"/>
                <a:gd name="T94" fmla="*/ 129 w 171"/>
                <a:gd name="T95" fmla="*/ 96 h 144"/>
                <a:gd name="T96" fmla="*/ 145 w 171"/>
                <a:gd name="T97" fmla="*/ 84 h 144"/>
                <a:gd name="T98" fmla="*/ 153 w 171"/>
                <a:gd name="T99" fmla="*/ 78 h 144"/>
                <a:gd name="T100" fmla="*/ 163 w 171"/>
                <a:gd name="T101" fmla="*/ 70 h 144"/>
                <a:gd name="T102" fmla="*/ 171 w 171"/>
                <a:gd name="T103" fmla="*/ 66 h 144"/>
                <a:gd name="T104" fmla="*/ 171 w 171"/>
                <a:gd name="T105" fmla="*/ 58 h 144"/>
                <a:gd name="T106" fmla="*/ 169 w 171"/>
                <a:gd name="T107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1" h="144">
                  <a:moveTo>
                    <a:pt x="169" y="56"/>
                  </a:moveTo>
                  <a:lnTo>
                    <a:pt x="169" y="56"/>
                  </a:lnTo>
                  <a:lnTo>
                    <a:pt x="165" y="56"/>
                  </a:lnTo>
                  <a:lnTo>
                    <a:pt x="163" y="56"/>
                  </a:lnTo>
                  <a:lnTo>
                    <a:pt x="161" y="56"/>
                  </a:lnTo>
                  <a:lnTo>
                    <a:pt x="161" y="56"/>
                  </a:lnTo>
                  <a:lnTo>
                    <a:pt x="161" y="56"/>
                  </a:lnTo>
                  <a:lnTo>
                    <a:pt x="161" y="48"/>
                  </a:lnTo>
                  <a:lnTo>
                    <a:pt x="161" y="46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38"/>
                  </a:lnTo>
                  <a:lnTo>
                    <a:pt x="157" y="34"/>
                  </a:lnTo>
                  <a:lnTo>
                    <a:pt x="153" y="30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47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141" y="24"/>
                  </a:lnTo>
                  <a:lnTo>
                    <a:pt x="139" y="26"/>
                  </a:lnTo>
                  <a:lnTo>
                    <a:pt x="139" y="26"/>
                  </a:lnTo>
                  <a:lnTo>
                    <a:pt x="135" y="30"/>
                  </a:lnTo>
                  <a:lnTo>
                    <a:pt x="135" y="30"/>
                  </a:lnTo>
                  <a:lnTo>
                    <a:pt x="133" y="28"/>
                  </a:lnTo>
                  <a:lnTo>
                    <a:pt x="133" y="28"/>
                  </a:lnTo>
                  <a:lnTo>
                    <a:pt x="129" y="24"/>
                  </a:lnTo>
                  <a:lnTo>
                    <a:pt x="129" y="22"/>
                  </a:lnTo>
                  <a:lnTo>
                    <a:pt x="125" y="22"/>
                  </a:lnTo>
                  <a:lnTo>
                    <a:pt x="125" y="22"/>
                  </a:lnTo>
                  <a:lnTo>
                    <a:pt x="121" y="22"/>
                  </a:lnTo>
                  <a:lnTo>
                    <a:pt x="119" y="22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9" y="10"/>
                  </a:lnTo>
                  <a:lnTo>
                    <a:pt x="117" y="6"/>
                  </a:lnTo>
                  <a:lnTo>
                    <a:pt x="117" y="6"/>
                  </a:lnTo>
                  <a:lnTo>
                    <a:pt x="117" y="6"/>
                  </a:lnTo>
                  <a:lnTo>
                    <a:pt x="113" y="6"/>
                  </a:lnTo>
                  <a:lnTo>
                    <a:pt x="113" y="10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99" y="24"/>
                  </a:lnTo>
                  <a:lnTo>
                    <a:pt x="95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81" y="26"/>
                  </a:lnTo>
                  <a:lnTo>
                    <a:pt x="79" y="24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3" y="14"/>
                  </a:lnTo>
                  <a:lnTo>
                    <a:pt x="71" y="10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5" y="8"/>
                  </a:lnTo>
                  <a:lnTo>
                    <a:pt x="59" y="8"/>
                  </a:lnTo>
                  <a:lnTo>
                    <a:pt x="55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49" y="4"/>
                  </a:lnTo>
                  <a:lnTo>
                    <a:pt x="45" y="2"/>
                  </a:lnTo>
                  <a:lnTo>
                    <a:pt x="41" y="0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60"/>
                  </a:lnTo>
                  <a:lnTo>
                    <a:pt x="2" y="66"/>
                  </a:lnTo>
                  <a:lnTo>
                    <a:pt x="10" y="76"/>
                  </a:lnTo>
                  <a:lnTo>
                    <a:pt x="10" y="76"/>
                  </a:lnTo>
                  <a:lnTo>
                    <a:pt x="12" y="82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6" y="102"/>
                  </a:lnTo>
                  <a:lnTo>
                    <a:pt x="20" y="106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22" y="124"/>
                  </a:lnTo>
                  <a:lnTo>
                    <a:pt x="24" y="126"/>
                  </a:lnTo>
                  <a:lnTo>
                    <a:pt x="24" y="126"/>
                  </a:lnTo>
                  <a:lnTo>
                    <a:pt x="27" y="128"/>
                  </a:lnTo>
                  <a:lnTo>
                    <a:pt x="27" y="134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5" y="140"/>
                  </a:lnTo>
                  <a:lnTo>
                    <a:pt x="29" y="138"/>
                  </a:lnTo>
                  <a:lnTo>
                    <a:pt x="29" y="138"/>
                  </a:lnTo>
                  <a:lnTo>
                    <a:pt x="41" y="140"/>
                  </a:lnTo>
                  <a:lnTo>
                    <a:pt x="49" y="142"/>
                  </a:lnTo>
                  <a:lnTo>
                    <a:pt x="53" y="140"/>
                  </a:lnTo>
                  <a:lnTo>
                    <a:pt x="53" y="140"/>
                  </a:lnTo>
                  <a:lnTo>
                    <a:pt x="57" y="138"/>
                  </a:lnTo>
                  <a:lnTo>
                    <a:pt x="61" y="136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71" y="128"/>
                  </a:lnTo>
                  <a:lnTo>
                    <a:pt x="71" y="124"/>
                  </a:lnTo>
                  <a:lnTo>
                    <a:pt x="75" y="122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79" y="122"/>
                  </a:lnTo>
                  <a:lnTo>
                    <a:pt x="81" y="122"/>
                  </a:lnTo>
                  <a:lnTo>
                    <a:pt x="83" y="120"/>
                  </a:lnTo>
                  <a:lnTo>
                    <a:pt x="83" y="120"/>
                  </a:lnTo>
                  <a:lnTo>
                    <a:pt x="89" y="118"/>
                  </a:lnTo>
                  <a:lnTo>
                    <a:pt x="93" y="116"/>
                  </a:lnTo>
                  <a:lnTo>
                    <a:pt x="101" y="116"/>
                  </a:lnTo>
                  <a:lnTo>
                    <a:pt x="101" y="116"/>
                  </a:lnTo>
                  <a:lnTo>
                    <a:pt x="107" y="114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23" y="102"/>
                  </a:lnTo>
                  <a:lnTo>
                    <a:pt x="125" y="98"/>
                  </a:lnTo>
                  <a:lnTo>
                    <a:pt x="129" y="96"/>
                  </a:lnTo>
                  <a:lnTo>
                    <a:pt x="129" y="96"/>
                  </a:lnTo>
                  <a:lnTo>
                    <a:pt x="135" y="92"/>
                  </a:lnTo>
                  <a:lnTo>
                    <a:pt x="145" y="84"/>
                  </a:lnTo>
                  <a:lnTo>
                    <a:pt x="145" y="84"/>
                  </a:lnTo>
                  <a:lnTo>
                    <a:pt x="149" y="82"/>
                  </a:lnTo>
                  <a:lnTo>
                    <a:pt x="153" y="78"/>
                  </a:lnTo>
                  <a:lnTo>
                    <a:pt x="159" y="72"/>
                  </a:lnTo>
                  <a:lnTo>
                    <a:pt x="159" y="72"/>
                  </a:lnTo>
                  <a:lnTo>
                    <a:pt x="163" y="70"/>
                  </a:lnTo>
                  <a:lnTo>
                    <a:pt x="169" y="68"/>
                  </a:lnTo>
                  <a:lnTo>
                    <a:pt x="169" y="68"/>
                  </a:lnTo>
                  <a:lnTo>
                    <a:pt x="171" y="66"/>
                  </a:lnTo>
                  <a:lnTo>
                    <a:pt x="171" y="66"/>
                  </a:lnTo>
                  <a:lnTo>
                    <a:pt x="171" y="60"/>
                  </a:lnTo>
                  <a:lnTo>
                    <a:pt x="171" y="58"/>
                  </a:lnTo>
                  <a:lnTo>
                    <a:pt x="169" y="56"/>
                  </a:lnTo>
                  <a:lnTo>
                    <a:pt x="169" y="56"/>
                  </a:lnTo>
                  <a:lnTo>
                    <a:pt x="169" y="56"/>
                  </a:lnTo>
                  <a:lnTo>
                    <a:pt x="169" y="56"/>
                  </a:lnTo>
                  <a:lnTo>
                    <a:pt x="169" y="5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13"/>
            <p:cNvSpPr>
              <a:spLocks/>
            </p:cNvSpPr>
            <p:nvPr/>
          </p:nvSpPr>
          <p:spPr bwMode="auto">
            <a:xfrm>
              <a:off x="1381" y="2279"/>
              <a:ext cx="159" cy="119"/>
            </a:xfrm>
            <a:custGeom>
              <a:avLst/>
              <a:gdLst>
                <a:gd name="T0" fmla="*/ 56 w 159"/>
                <a:gd name="T1" fmla="*/ 91 h 119"/>
                <a:gd name="T2" fmla="*/ 64 w 159"/>
                <a:gd name="T3" fmla="*/ 89 h 119"/>
                <a:gd name="T4" fmla="*/ 69 w 159"/>
                <a:gd name="T5" fmla="*/ 91 h 119"/>
                <a:gd name="T6" fmla="*/ 71 w 159"/>
                <a:gd name="T7" fmla="*/ 91 h 119"/>
                <a:gd name="T8" fmla="*/ 79 w 159"/>
                <a:gd name="T9" fmla="*/ 89 h 119"/>
                <a:gd name="T10" fmla="*/ 83 w 159"/>
                <a:gd name="T11" fmla="*/ 87 h 119"/>
                <a:gd name="T12" fmla="*/ 91 w 159"/>
                <a:gd name="T13" fmla="*/ 91 h 119"/>
                <a:gd name="T14" fmla="*/ 93 w 159"/>
                <a:gd name="T15" fmla="*/ 93 h 119"/>
                <a:gd name="T16" fmla="*/ 101 w 159"/>
                <a:gd name="T17" fmla="*/ 95 h 119"/>
                <a:gd name="T18" fmla="*/ 111 w 159"/>
                <a:gd name="T19" fmla="*/ 95 h 119"/>
                <a:gd name="T20" fmla="*/ 113 w 159"/>
                <a:gd name="T21" fmla="*/ 97 h 119"/>
                <a:gd name="T22" fmla="*/ 119 w 159"/>
                <a:gd name="T23" fmla="*/ 109 h 119"/>
                <a:gd name="T24" fmla="*/ 121 w 159"/>
                <a:gd name="T25" fmla="*/ 111 h 119"/>
                <a:gd name="T26" fmla="*/ 133 w 159"/>
                <a:gd name="T27" fmla="*/ 113 h 119"/>
                <a:gd name="T28" fmla="*/ 137 w 159"/>
                <a:gd name="T29" fmla="*/ 113 h 119"/>
                <a:gd name="T30" fmla="*/ 149 w 159"/>
                <a:gd name="T31" fmla="*/ 107 h 119"/>
                <a:gd name="T32" fmla="*/ 155 w 159"/>
                <a:gd name="T33" fmla="*/ 97 h 119"/>
                <a:gd name="T34" fmla="*/ 159 w 159"/>
                <a:gd name="T35" fmla="*/ 93 h 119"/>
                <a:gd name="T36" fmla="*/ 149 w 159"/>
                <a:gd name="T37" fmla="*/ 67 h 119"/>
                <a:gd name="T38" fmla="*/ 121 w 159"/>
                <a:gd name="T39" fmla="*/ 46 h 119"/>
                <a:gd name="T40" fmla="*/ 103 w 159"/>
                <a:gd name="T41" fmla="*/ 32 h 119"/>
                <a:gd name="T42" fmla="*/ 95 w 159"/>
                <a:gd name="T43" fmla="*/ 20 h 119"/>
                <a:gd name="T44" fmla="*/ 79 w 159"/>
                <a:gd name="T45" fmla="*/ 2 h 119"/>
                <a:gd name="T46" fmla="*/ 69 w 159"/>
                <a:gd name="T47" fmla="*/ 10 h 119"/>
                <a:gd name="T48" fmla="*/ 40 w 159"/>
                <a:gd name="T49" fmla="*/ 8 h 119"/>
                <a:gd name="T50" fmla="*/ 28 w 159"/>
                <a:gd name="T51" fmla="*/ 10 h 119"/>
                <a:gd name="T52" fmla="*/ 30 w 159"/>
                <a:gd name="T53" fmla="*/ 12 h 119"/>
                <a:gd name="T54" fmla="*/ 40 w 159"/>
                <a:gd name="T55" fmla="*/ 18 h 119"/>
                <a:gd name="T56" fmla="*/ 38 w 159"/>
                <a:gd name="T57" fmla="*/ 22 h 119"/>
                <a:gd name="T58" fmla="*/ 32 w 159"/>
                <a:gd name="T59" fmla="*/ 30 h 119"/>
                <a:gd name="T60" fmla="*/ 32 w 159"/>
                <a:gd name="T61" fmla="*/ 36 h 119"/>
                <a:gd name="T62" fmla="*/ 30 w 159"/>
                <a:gd name="T63" fmla="*/ 42 h 119"/>
                <a:gd name="T64" fmla="*/ 28 w 159"/>
                <a:gd name="T65" fmla="*/ 46 h 119"/>
                <a:gd name="T66" fmla="*/ 28 w 159"/>
                <a:gd name="T67" fmla="*/ 54 h 119"/>
                <a:gd name="T68" fmla="*/ 28 w 159"/>
                <a:gd name="T69" fmla="*/ 65 h 119"/>
                <a:gd name="T70" fmla="*/ 26 w 159"/>
                <a:gd name="T71" fmla="*/ 67 h 119"/>
                <a:gd name="T72" fmla="*/ 24 w 159"/>
                <a:gd name="T73" fmla="*/ 73 h 119"/>
                <a:gd name="T74" fmla="*/ 20 w 159"/>
                <a:gd name="T75" fmla="*/ 77 h 119"/>
                <a:gd name="T76" fmla="*/ 12 w 159"/>
                <a:gd name="T77" fmla="*/ 81 h 119"/>
                <a:gd name="T78" fmla="*/ 10 w 159"/>
                <a:gd name="T79" fmla="*/ 89 h 119"/>
                <a:gd name="T80" fmla="*/ 6 w 159"/>
                <a:gd name="T81" fmla="*/ 91 h 119"/>
                <a:gd name="T82" fmla="*/ 2 w 159"/>
                <a:gd name="T83" fmla="*/ 91 h 119"/>
                <a:gd name="T84" fmla="*/ 0 w 159"/>
                <a:gd name="T85" fmla="*/ 91 h 119"/>
                <a:gd name="T86" fmla="*/ 2 w 159"/>
                <a:gd name="T87" fmla="*/ 95 h 119"/>
                <a:gd name="T88" fmla="*/ 6 w 159"/>
                <a:gd name="T89" fmla="*/ 103 h 119"/>
                <a:gd name="T90" fmla="*/ 16 w 159"/>
                <a:gd name="T91" fmla="*/ 111 h 119"/>
                <a:gd name="T92" fmla="*/ 28 w 159"/>
                <a:gd name="T93" fmla="*/ 113 h 119"/>
                <a:gd name="T94" fmla="*/ 34 w 159"/>
                <a:gd name="T95" fmla="*/ 115 h 119"/>
                <a:gd name="T96" fmla="*/ 42 w 159"/>
                <a:gd name="T97" fmla="*/ 119 h 119"/>
                <a:gd name="T98" fmla="*/ 50 w 159"/>
                <a:gd name="T99" fmla="*/ 109 h 119"/>
                <a:gd name="T100" fmla="*/ 52 w 159"/>
                <a:gd name="T101" fmla="*/ 99 h 119"/>
                <a:gd name="T102" fmla="*/ 56 w 159"/>
                <a:gd name="T103" fmla="*/ 91 h 119"/>
                <a:gd name="T104" fmla="*/ 56 w 159"/>
                <a:gd name="T105" fmla="*/ 91 h 119"/>
                <a:gd name="T106" fmla="*/ 56 w 159"/>
                <a:gd name="T107" fmla="*/ 9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9" h="119">
                  <a:moveTo>
                    <a:pt x="56" y="91"/>
                  </a:moveTo>
                  <a:lnTo>
                    <a:pt x="56" y="91"/>
                  </a:lnTo>
                  <a:lnTo>
                    <a:pt x="62" y="89"/>
                  </a:lnTo>
                  <a:lnTo>
                    <a:pt x="64" y="89"/>
                  </a:lnTo>
                  <a:lnTo>
                    <a:pt x="66" y="89"/>
                  </a:lnTo>
                  <a:lnTo>
                    <a:pt x="69" y="91"/>
                  </a:lnTo>
                  <a:lnTo>
                    <a:pt x="69" y="91"/>
                  </a:lnTo>
                  <a:lnTo>
                    <a:pt x="71" y="91"/>
                  </a:lnTo>
                  <a:lnTo>
                    <a:pt x="73" y="91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3" y="87"/>
                  </a:lnTo>
                  <a:lnTo>
                    <a:pt x="87" y="89"/>
                  </a:lnTo>
                  <a:lnTo>
                    <a:pt x="91" y="91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7" y="95"/>
                  </a:lnTo>
                  <a:lnTo>
                    <a:pt x="101" y="95"/>
                  </a:lnTo>
                  <a:lnTo>
                    <a:pt x="107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13" y="97"/>
                  </a:lnTo>
                  <a:lnTo>
                    <a:pt x="115" y="101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1" y="111"/>
                  </a:lnTo>
                  <a:lnTo>
                    <a:pt x="123" y="113"/>
                  </a:lnTo>
                  <a:lnTo>
                    <a:pt x="133" y="113"/>
                  </a:lnTo>
                  <a:lnTo>
                    <a:pt x="133" y="113"/>
                  </a:lnTo>
                  <a:lnTo>
                    <a:pt x="137" y="113"/>
                  </a:lnTo>
                  <a:lnTo>
                    <a:pt x="141" y="111"/>
                  </a:lnTo>
                  <a:lnTo>
                    <a:pt x="149" y="107"/>
                  </a:lnTo>
                  <a:lnTo>
                    <a:pt x="149" y="107"/>
                  </a:lnTo>
                  <a:lnTo>
                    <a:pt x="155" y="97"/>
                  </a:lnTo>
                  <a:lnTo>
                    <a:pt x="155" y="93"/>
                  </a:lnTo>
                  <a:lnTo>
                    <a:pt x="159" y="93"/>
                  </a:lnTo>
                  <a:lnTo>
                    <a:pt x="149" y="85"/>
                  </a:lnTo>
                  <a:lnTo>
                    <a:pt x="149" y="67"/>
                  </a:lnTo>
                  <a:lnTo>
                    <a:pt x="141" y="56"/>
                  </a:lnTo>
                  <a:lnTo>
                    <a:pt x="121" y="46"/>
                  </a:lnTo>
                  <a:lnTo>
                    <a:pt x="113" y="32"/>
                  </a:lnTo>
                  <a:lnTo>
                    <a:pt x="103" y="32"/>
                  </a:lnTo>
                  <a:lnTo>
                    <a:pt x="93" y="24"/>
                  </a:lnTo>
                  <a:lnTo>
                    <a:pt x="95" y="20"/>
                  </a:lnTo>
                  <a:lnTo>
                    <a:pt x="93" y="22"/>
                  </a:lnTo>
                  <a:lnTo>
                    <a:pt x="79" y="2"/>
                  </a:lnTo>
                  <a:lnTo>
                    <a:pt x="75" y="0"/>
                  </a:lnTo>
                  <a:lnTo>
                    <a:pt x="69" y="10"/>
                  </a:lnTo>
                  <a:lnTo>
                    <a:pt x="62" y="16"/>
                  </a:lnTo>
                  <a:lnTo>
                    <a:pt x="40" y="8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8" y="16"/>
                  </a:lnTo>
                  <a:lnTo>
                    <a:pt x="40" y="18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4" y="26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42"/>
                  </a:lnTo>
                  <a:lnTo>
                    <a:pt x="30" y="42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28" y="48"/>
                  </a:lnTo>
                  <a:lnTo>
                    <a:pt x="28" y="54"/>
                  </a:lnTo>
                  <a:lnTo>
                    <a:pt x="28" y="57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6" y="67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0" y="75"/>
                  </a:lnTo>
                  <a:lnTo>
                    <a:pt x="20" y="77"/>
                  </a:lnTo>
                  <a:lnTo>
                    <a:pt x="16" y="79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0" y="89"/>
                  </a:lnTo>
                  <a:lnTo>
                    <a:pt x="8" y="9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4" y="99"/>
                  </a:lnTo>
                  <a:lnTo>
                    <a:pt x="6" y="103"/>
                  </a:lnTo>
                  <a:lnTo>
                    <a:pt x="10" y="109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28" y="113"/>
                  </a:lnTo>
                  <a:lnTo>
                    <a:pt x="28" y="113"/>
                  </a:lnTo>
                  <a:lnTo>
                    <a:pt x="34" y="115"/>
                  </a:lnTo>
                  <a:lnTo>
                    <a:pt x="42" y="119"/>
                  </a:lnTo>
                  <a:lnTo>
                    <a:pt x="42" y="119"/>
                  </a:lnTo>
                  <a:lnTo>
                    <a:pt x="50" y="109"/>
                  </a:lnTo>
                  <a:lnTo>
                    <a:pt x="50" y="109"/>
                  </a:lnTo>
                  <a:lnTo>
                    <a:pt x="52" y="107"/>
                  </a:lnTo>
                  <a:lnTo>
                    <a:pt x="52" y="99"/>
                  </a:lnTo>
                  <a:lnTo>
                    <a:pt x="56" y="93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6" y="9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14"/>
            <p:cNvSpPr>
              <a:spLocks/>
            </p:cNvSpPr>
            <p:nvPr/>
          </p:nvSpPr>
          <p:spPr bwMode="auto">
            <a:xfrm>
              <a:off x="1687" y="2661"/>
              <a:ext cx="10" cy="22"/>
            </a:xfrm>
            <a:custGeom>
              <a:avLst/>
              <a:gdLst>
                <a:gd name="T0" fmla="*/ 0 w 10"/>
                <a:gd name="T1" fmla="*/ 4 h 22"/>
                <a:gd name="T2" fmla="*/ 0 w 10"/>
                <a:gd name="T3" fmla="*/ 22 h 22"/>
                <a:gd name="T4" fmla="*/ 0 w 10"/>
                <a:gd name="T5" fmla="*/ 22 h 22"/>
                <a:gd name="T6" fmla="*/ 10 w 10"/>
                <a:gd name="T7" fmla="*/ 0 h 22"/>
                <a:gd name="T8" fmla="*/ 0 w 10"/>
                <a:gd name="T9" fmla="*/ 2 h 22"/>
                <a:gd name="T10" fmla="*/ 0 w 10"/>
                <a:gd name="T11" fmla="*/ 4 h 22"/>
                <a:gd name="T12" fmla="*/ 0 w 10"/>
                <a:gd name="T13" fmla="*/ 4 h 22"/>
                <a:gd name="T14" fmla="*/ 0 w 10"/>
                <a:gd name="T15" fmla="*/ 4 h 22"/>
                <a:gd name="T16" fmla="*/ 0 w 10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2">
                  <a:moveTo>
                    <a:pt x="0" y="4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15"/>
            <p:cNvSpPr>
              <a:spLocks/>
            </p:cNvSpPr>
            <p:nvPr/>
          </p:nvSpPr>
          <p:spPr bwMode="auto">
            <a:xfrm>
              <a:off x="1474" y="2269"/>
              <a:ext cx="215" cy="203"/>
            </a:xfrm>
            <a:custGeom>
              <a:avLst/>
              <a:gdLst>
                <a:gd name="T0" fmla="*/ 158 w 215"/>
                <a:gd name="T1" fmla="*/ 173 h 203"/>
                <a:gd name="T2" fmla="*/ 164 w 215"/>
                <a:gd name="T3" fmla="*/ 167 h 203"/>
                <a:gd name="T4" fmla="*/ 164 w 215"/>
                <a:gd name="T5" fmla="*/ 149 h 203"/>
                <a:gd name="T6" fmla="*/ 166 w 215"/>
                <a:gd name="T7" fmla="*/ 145 h 203"/>
                <a:gd name="T8" fmla="*/ 174 w 215"/>
                <a:gd name="T9" fmla="*/ 145 h 203"/>
                <a:gd name="T10" fmla="*/ 182 w 215"/>
                <a:gd name="T11" fmla="*/ 147 h 203"/>
                <a:gd name="T12" fmla="*/ 190 w 215"/>
                <a:gd name="T13" fmla="*/ 145 h 203"/>
                <a:gd name="T14" fmla="*/ 197 w 215"/>
                <a:gd name="T15" fmla="*/ 145 h 203"/>
                <a:gd name="T16" fmla="*/ 201 w 215"/>
                <a:gd name="T17" fmla="*/ 141 h 203"/>
                <a:gd name="T18" fmla="*/ 215 w 215"/>
                <a:gd name="T19" fmla="*/ 135 h 203"/>
                <a:gd name="T20" fmla="*/ 209 w 215"/>
                <a:gd name="T21" fmla="*/ 123 h 203"/>
                <a:gd name="T22" fmla="*/ 205 w 215"/>
                <a:gd name="T23" fmla="*/ 117 h 203"/>
                <a:gd name="T24" fmla="*/ 203 w 215"/>
                <a:gd name="T25" fmla="*/ 109 h 203"/>
                <a:gd name="T26" fmla="*/ 205 w 215"/>
                <a:gd name="T27" fmla="*/ 105 h 203"/>
                <a:gd name="T28" fmla="*/ 213 w 215"/>
                <a:gd name="T29" fmla="*/ 95 h 203"/>
                <a:gd name="T30" fmla="*/ 213 w 215"/>
                <a:gd name="T31" fmla="*/ 79 h 203"/>
                <a:gd name="T32" fmla="*/ 194 w 215"/>
                <a:gd name="T33" fmla="*/ 89 h 203"/>
                <a:gd name="T34" fmla="*/ 170 w 215"/>
                <a:gd name="T35" fmla="*/ 83 h 203"/>
                <a:gd name="T36" fmla="*/ 162 w 215"/>
                <a:gd name="T37" fmla="*/ 58 h 203"/>
                <a:gd name="T38" fmla="*/ 160 w 215"/>
                <a:gd name="T39" fmla="*/ 36 h 203"/>
                <a:gd name="T40" fmla="*/ 156 w 215"/>
                <a:gd name="T41" fmla="*/ 14 h 203"/>
                <a:gd name="T42" fmla="*/ 138 w 215"/>
                <a:gd name="T43" fmla="*/ 12 h 203"/>
                <a:gd name="T44" fmla="*/ 130 w 215"/>
                <a:gd name="T45" fmla="*/ 6 h 203"/>
                <a:gd name="T46" fmla="*/ 118 w 215"/>
                <a:gd name="T47" fmla="*/ 0 h 203"/>
                <a:gd name="T48" fmla="*/ 100 w 215"/>
                <a:gd name="T49" fmla="*/ 4 h 203"/>
                <a:gd name="T50" fmla="*/ 78 w 215"/>
                <a:gd name="T51" fmla="*/ 6 h 203"/>
                <a:gd name="T52" fmla="*/ 48 w 215"/>
                <a:gd name="T53" fmla="*/ 10 h 203"/>
                <a:gd name="T54" fmla="*/ 20 w 215"/>
                <a:gd name="T55" fmla="*/ 32 h 203"/>
                <a:gd name="T56" fmla="*/ 0 w 215"/>
                <a:gd name="T57" fmla="*/ 34 h 203"/>
                <a:gd name="T58" fmla="*/ 28 w 215"/>
                <a:gd name="T59" fmla="*/ 56 h 203"/>
                <a:gd name="T60" fmla="*/ 56 w 215"/>
                <a:gd name="T61" fmla="*/ 95 h 203"/>
                <a:gd name="T62" fmla="*/ 66 w 215"/>
                <a:gd name="T63" fmla="*/ 103 h 203"/>
                <a:gd name="T64" fmla="*/ 68 w 215"/>
                <a:gd name="T65" fmla="*/ 117 h 203"/>
                <a:gd name="T66" fmla="*/ 74 w 215"/>
                <a:gd name="T67" fmla="*/ 119 h 203"/>
                <a:gd name="T68" fmla="*/ 78 w 215"/>
                <a:gd name="T69" fmla="*/ 121 h 203"/>
                <a:gd name="T70" fmla="*/ 84 w 215"/>
                <a:gd name="T71" fmla="*/ 127 h 203"/>
                <a:gd name="T72" fmla="*/ 88 w 215"/>
                <a:gd name="T73" fmla="*/ 123 h 203"/>
                <a:gd name="T74" fmla="*/ 92 w 215"/>
                <a:gd name="T75" fmla="*/ 121 h 203"/>
                <a:gd name="T76" fmla="*/ 102 w 215"/>
                <a:gd name="T77" fmla="*/ 123 h 203"/>
                <a:gd name="T78" fmla="*/ 108 w 215"/>
                <a:gd name="T79" fmla="*/ 135 h 203"/>
                <a:gd name="T80" fmla="*/ 110 w 215"/>
                <a:gd name="T81" fmla="*/ 143 h 203"/>
                <a:gd name="T82" fmla="*/ 110 w 215"/>
                <a:gd name="T83" fmla="*/ 153 h 203"/>
                <a:gd name="T84" fmla="*/ 114 w 215"/>
                <a:gd name="T85" fmla="*/ 153 h 203"/>
                <a:gd name="T86" fmla="*/ 120 w 215"/>
                <a:gd name="T87" fmla="*/ 155 h 203"/>
                <a:gd name="T88" fmla="*/ 120 w 215"/>
                <a:gd name="T89" fmla="*/ 163 h 203"/>
                <a:gd name="T90" fmla="*/ 120 w 215"/>
                <a:gd name="T91" fmla="*/ 167 h 203"/>
                <a:gd name="T92" fmla="*/ 124 w 215"/>
                <a:gd name="T93" fmla="*/ 185 h 203"/>
                <a:gd name="T94" fmla="*/ 130 w 215"/>
                <a:gd name="T95" fmla="*/ 199 h 203"/>
                <a:gd name="T96" fmla="*/ 136 w 215"/>
                <a:gd name="T97" fmla="*/ 193 h 203"/>
                <a:gd name="T98" fmla="*/ 142 w 215"/>
                <a:gd name="T99" fmla="*/ 177 h 203"/>
                <a:gd name="T100" fmla="*/ 146 w 215"/>
                <a:gd name="T101" fmla="*/ 17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5" h="203">
                  <a:moveTo>
                    <a:pt x="146" y="175"/>
                  </a:moveTo>
                  <a:lnTo>
                    <a:pt x="146" y="175"/>
                  </a:lnTo>
                  <a:lnTo>
                    <a:pt x="158" y="173"/>
                  </a:lnTo>
                  <a:lnTo>
                    <a:pt x="162" y="171"/>
                  </a:lnTo>
                  <a:lnTo>
                    <a:pt x="162" y="171"/>
                  </a:lnTo>
                  <a:lnTo>
                    <a:pt x="164" y="167"/>
                  </a:lnTo>
                  <a:lnTo>
                    <a:pt x="164" y="167"/>
                  </a:lnTo>
                  <a:lnTo>
                    <a:pt x="164" y="155"/>
                  </a:lnTo>
                  <a:lnTo>
                    <a:pt x="164" y="149"/>
                  </a:lnTo>
                  <a:lnTo>
                    <a:pt x="164" y="147"/>
                  </a:lnTo>
                  <a:lnTo>
                    <a:pt x="166" y="145"/>
                  </a:lnTo>
                  <a:lnTo>
                    <a:pt x="166" y="145"/>
                  </a:lnTo>
                  <a:lnTo>
                    <a:pt x="168" y="145"/>
                  </a:lnTo>
                  <a:lnTo>
                    <a:pt x="170" y="145"/>
                  </a:lnTo>
                  <a:lnTo>
                    <a:pt x="174" y="145"/>
                  </a:lnTo>
                  <a:lnTo>
                    <a:pt x="178" y="149"/>
                  </a:lnTo>
                  <a:lnTo>
                    <a:pt x="178" y="149"/>
                  </a:lnTo>
                  <a:lnTo>
                    <a:pt x="182" y="147"/>
                  </a:lnTo>
                  <a:lnTo>
                    <a:pt x="182" y="147"/>
                  </a:lnTo>
                  <a:lnTo>
                    <a:pt x="186" y="147"/>
                  </a:lnTo>
                  <a:lnTo>
                    <a:pt x="190" y="145"/>
                  </a:lnTo>
                  <a:lnTo>
                    <a:pt x="194" y="147"/>
                  </a:lnTo>
                  <a:lnTo>
                    <a:pt x="194" y="147"/>
                  </a:lnTo>
                  <a:lnTo>
                    <a:pt x="197" y="145"/>
                  </a:lnTo>
                  <a:lnTo>
                    <a:pt x="197" y="143"/>
                  </a:lnTo>
                  <a:lnTo>
                    <a:pt x="201" y="141"/>
                  </a:lnTo>
                  <a:lnTo>
                    <a:pt x="201" y="141"/>
                  </a:lnTo>
                  <a:lnTo>
                    <a:pt x="205" y="141"/>
                  </a:lnTo>
                  <a:lnTo>
                    <a:pt x="211" y="141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3" y="129"/>
                  </a:lnTo>
                  <a:lnTo>
                    <a:pt x="209" y="123"/>
                  </a:lnTo>
                  <a:lnTo>
                    <a:pt x="207" y="119"/>
                  </a:lnTo>
                  <a:lnTo>
                    <a:pt x="207" y="119"/>
                  </a:lnTo>
                  <a:lnTo>
                    <a:pt x="205" y="117"/>
                  </a:lnTo>
                  <a:lnTo>
                    <a:pt x="205" y="117"/>
                  </a:lnTo>
                  <a:lnTo>
                    <a:pt x="203" y="111"/>
                  </a:lnTo>
                  <a:lnTo>
                    <a:pt x="203" y="109"/>
                  </a:lnTo>
                  <a:lnTo>
                    <a:pt x="203" y="107"/>
                  </a:lnTo>
                  <a:lnTo>
                    <a:pt x="205" y="105"/>
                  </a:lnTo>
                  <a:lnTo>
                    <a:pt x="205" y="105"/>
                  </a:lnTo>
                  <a:lnTo>
                    <a:pt x="213" y="103"/>
                  </a:lnTo>
                  <a:lnTo>
                    <a:pt x="215" y="101"/>
                  </a:lnTo>
                  <a:lnTo>
                    <a:pt x="213" y="95"/>
                  </a:lnTo>
                  <a:lnTo>
                    <a:pt x="203" y="97"/>
                  </a:lnTo>
                  <a:lnTo>
                    <a:pt x="201" y="85"/>
                  </a:lnTo>
                  <a:lnTo>
                    <a:pt x="213" y="79"/>
                  </a:lnTo>
                  <a:lnTo>
                    <a:pt x="209" y="77"/>
                  </a:lnTo>
                  <a:lnTo>
                    <a:pt x="192" y="77"/>
                  </a:lnTo>
                  <a:lnTo>
                    <a:pt x="194" y="89"/>
                  </a:lnTo>
                  <a:lnTo>
                    <a:pt x="188" y="89"/>
                  </a:lnTo>
                  <a:lnTo>
                    <a:pt x="180" y="81"/>
                  </a:lnTo>
                  <a:lnTo>
                    <a:pt x="170" y="83"/>
                  </a:lnTo>
                  <a:lnTo>
                    <a:pt x="160" y="67"/>
                  </a:lnTo>
                  <a:lnTo>
                    <a:pt x="164" y="62"/>
                  </a:lnTo>
                  <a:lnTo>
                    <a:pt x="162" y="58"/>
                  </a:lnTo>
                  <a:lnTo>
                    <a:pt x="156" y="52"/>
                  </a:lnTo>
                  <a:lnTo>
                    <a:pt x="154" y="42"/>
                  </a:lnTo>
                  <a:lnTo>
                    <a:pt x="160" y="36"/>
                  </a:lnTo>
                  <a:lnTo>
                    <a:pt x="158" y="34"/>
                  </a:lnTo>
                  <a:lnTo>
                    <a:pt x="154" y="32"/>
                  </a:lnTo>
                  <a:lnTo>
                    <a:pt x="156" y="14"/>
                  </a:lnTo>
                  <a:lnTo>
                    <a:pt x="152" y="12"/>
                  </a:lnTo>
                  <a:lnTo>
                    <a:pt x="148" y="14"/>
                  </a:lnTo>
                  <a:lnTo>
                    <a:pt x="138" y="12"/>
                  </a:lnTo>
                  <a:lnTo>
                    <a:pt x="136" y="10"/>
                  </a:lnTo>
                  <a:lnTo>
                    <a:pt x="134" y="6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0"/>
                  </a:lnTo>
                  <a:lnTo>
                    <a:pt x="100" y="4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0" y="4"/>
                  </a:lnTo>
                  <a:lnTo>
                    <a:pt x="48" y="10"/>
                  </a:lnTo>
                  <a:lnTo>
                    <a:pt x="32" y="12"/>
                  </a:lnTo>
                  <a:lnTo>
                    <a:pt x="40" y="28"/>
                  </a:lnTo>
                  <a:lnTo>
                    <a:pt x="20" y="32"/>
                  </a:lnTo>
                  <a:lnTo>
                    <a:pt x="14" y="26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10" y="42"/>
                  </a:lnTo>
                  <a:lnTo>
                    <a:pt x="20" y="42"/>
                  </a:lnTo>
                  <a:lnTo>
                    <a:pt x="28" y="56"/>
                  </a:lnTo>
                  <a:lnTo>
                    <a:pt x="48" y="66"/>
                  </a:lnTo>
                  <a:lnTo>
                    <a:pt x="56" y="77"/>
                  </a:lnTo>
                  <a:lnTo>
                    <a:pt x="56" y="95"/>
                  </a:lnTo>
                  <a:lnTo>
                    <a:pt x="66" y="103"/>
                  </a:lnTo>
                  <a:lnTo>
                    <a:pt x="66" y="103"/>
                  </a:lnTo>
                  <a:lnTo>
                    <a:pt x="66" y="103"/>
                  </a:lnTo>
                  <a:lnTo>
                    <a:pt x="68" y="107"/>
                  </a:lnTo>
                  <a:lnTo>
                    <a:pt x="68" y="117"/>
                  </a:lnTo>
                  <a:lnTo>
                    <a:pt x="68" y="117"/>
                  </a:lnTo>
                  <a:lnTo>
                    <a:pt x="68" y="119"/>
                  </a:lnTo>
                  <a:lnTo>
                    <a:pt x="70" y="119"/>
                  </a:lnTo>
                  <a:lnTo>
                    <a:pt x="74" y="119"/>
                  </a:lnTo>
                  <a:lnTo>
                    <a:pt x="74" y="119"/>
                  </a:lnTo>
                  <a:lnTo>
                    <a:pt x="78" y="119"/>
                  </a:lnTo>
                  <a:lnTo>
                    <a:pt x="78" y="121"/>
                  </a:lnTo>
                  <a:lnTo>
                    <a:pt x="82" y="125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4" y="127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90" y="121"/>
                  </a:lnTo>
                  <a:lnTo>
                    <a:pt x="92" y="121"/>
                  </a:lnTo>
                  <a:lnTo>
                    <a:pt x="92" y="121"/>
                  </a:lnTo>
                  <a:lnTo>
                    <a:pt x="96" y="121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2" y="127"/>
                  </a:lnTo>
                  <a:lnTo>
                    <a:pt x="106" y="131"/>
                  </a:lnTo>
                  <a:lnTo>
                    <a:pt x="108" y="135"/>
                  </a:lnTo>
                  <a:lnTo>
                    <a:pt x="108" y="141"/>
                  </a:lnTo>
                  <a:lnTo>
                    <a:pt x="108" y="141"/>
                  </a:lnTo>
                  <a:lnTo>
                    <a:pt x="110" y="143"/>
                  </a:lnTo>
                  <a:lnTo>
                    <a:pt x="110" y="145"/>
                  </a:lnTo>
                  <a:lnTo>
                    <a:pt x="110" y="153"/>
                  </a:lnTo>
                  <a:lnTo>
                    <a:pt x="110" y="153"/>
                  </a:lnTo>
                  <a:lnTo>
                    <a:pt x="110" y="153"/>
                  </a:lnTo>
                  <a:lnTo>
                    <a:pt x="112" y="153"/>
                  </a:lnTo>
                  <a:lnTo>
                    <a:pt x="114" y="153"/>
                  </a:lnTo>
                  <a:lnTo>
                    <a:pt x="118" y="153"/>
                  </a:lnTo>
                  <a:lnTo>
                    <a:pt x="118" y="153"/>
                  </a:lnTo>
                  <a:lnTo>
                    <a:pt x="120" y="155"/>
                  </a:lnTo>
                  <a:lnTo>
                    <a:pt x="120" y="157"/>
                  </a:lnTo>
                  <a:lnTo>
                    <a:pt x="120" y="163"/>
                  </a:lnTo>
                  <a:lnTo>
                    <a:pt x="120" y="163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20" y="167"/>
                  </a:lnTo>
                  <a:lnTo>
                    <a:pt x="122" y="167"/>
                  </a:lnTo>
                  <a:lnTo>
                    <a:pt x="122" y="167"/>
                  </a:lnTo>
                  <a:lnTo>
                    <a:pt x="124" y="185"/>
                  </a:lnTo>
                  <a:lnTo>
                    <a:pt x="124" y="193"/>
                  </a:lnTo>
                  <a:lnTo>
                    <a:pt x="130" y="199"/>
                  </a:lnTo>
                  <a:lnTo>
                    <a:pt x="130" y="199"/>
                  </a:lnTo>
                  <a:lnTo>
                    <a:pt x="130" y="203"/>
                  </a:lnTo>
                  <a:lnTo>
                    <a:pt x="130" y="203"/>
                  </a:lnTo>
                  <a:lnTo>
                    <a:pt x="136" y="193"/>
                  </a:lnTo>
                  <a:lnTo>
                    <a:pt x="136" y="193"/>
                  </a:lnTo>
                  <a:lnTo>
                    <a:pt x="140" y="181"/>
                  </a:lnTo>
                  <a:lnTo>
                    <a:pt x="142" y="177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7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16">
              <a:hlinkClick r:id="" action="ppaction://noaction"/>
            </p:cNvPr>
            <p:cNvSpPr>
              <a:spLocks/>
            </p:cNvSpPr>
            <p:nvPr/>
          </p:nvSpPr>
          <p:spPr bwMode="auto">
            <a:xfrm>
              <a:off x="1088" y="2030"/>
              <a:ext cx="106" cy="115"/>
            </a:xfrm>
            <a:custGeom>
              <a:avLst/>
              <a:gdLst>
                <a:gd name="T0" fmla="*/ 54 w 106"/>
                <a:gd name="T1" fmla="*/ 113 h 115"/>
                <a:gd name="T2" fmla="*/ 66 w 106"/>
                <a:gd name="T3" fmla="*/ 113 h 115"/>
                <a:gd name="T4" fmla="*/ 70 w 106"/>
                <a:gd name="T5" fmla="*/ 113 h 115"/>
                <a:gd name="T6" fmla="*/ 74 w 106"/>
                <a:gd name="T7" fmla="*/ 107 h 115"/>
                <a:gd name="T8" fmla="*/ 80 w 106"/>
                <a:gd name="T9" fmla="*/ 101 h 115"/>
                <a:gd name="T10" fmla="*/ 80 w 106"/>
                <a:gd name="T11" fmla="*/ 93 h 115"/>
                <a:gd name="T12" fmla="*/ 80 w 106"/>
                <a:gd name="T13" fmla="*/ 91 h 115"/>
                <a:gd name="T14" fmla="*/ 90 w 106"/>
                <a:gd name="T15" fmla="*/ 91 h 115"/>
                <a:gd name="T16" fmla="*/ 94 w 106"/>
                <a:gd name="T17" fmla="*/ 89 h 115"/>
                <a:gd name="T18" fmla="*/ 98 w 106"/>
                <a:gd name="T19" fmla="*/ 87 h 115"/>
                <a:gd name="T20" fmla="*/ 104 w 106"/>
                <a:gd name="T21" fmla="*/ 83 h 115"/>
                <a:gd name="T22" fmla="*/ 98 w 106"/>
                <a:gd name="T23" fmla="*/ 74 h 115"/>
                <a:gd name="T24" fmla="*/ 98 w 106"/>
                <a:gd name="T25" fmla="*/ 74 h 115"/>
                <a:gd name="T26" fmla="*/ 106 w 106"/>
                <a:gd name="T27" fmla="*/ 68 h 115"/>
                <a:gd name="T28" fmla="*/ 96 w 106"/>
                <a:gd name="T29" fmla="*/ 56 h 115"/>
                <a:gd name="T30" fmla="*/ 90 w 106"/>
                <a:gd name="T31" fmla="*/ 44 h 115"/>
                <a:gd name="T32" fmla="*/ 92 w 106"/>
                <a:gd name="T33" fmla="*/ 36 h 115"/>
                <a:gd name="T34" fmla="*/ 90 w 106"/>
                <a:gd name="T35" fmla="*/ 36 h 115"/>
                <a:gd name="T36" fmla="*/ 88 w 106"/>
                <a:gd name="T37" fmla="*/ 28 h 115"/>
                <a:gd name="T38" fmla="*/ 90 w 106"/>
                <a:gd name="T39" fmla="*/ 24 h 115"/>
                <a:gd name="T40" fmla="*/ 92 w 106"/>
                <a:gd name="T41" fmla="*/ 18 h 115"/>
                <a:gd name="T42" fmla="*/ 90 w 106"/>
                <a:gd name="T43" fmla="*/ 14 h 115"/>
                <a:gd name="T44" fmla="*/ 90 w 106"/>
                <a:gd name="T45" fmla="*/ 8 h 115"/>
                <a:gd name="T46" fmla="*/ 88 w 106"/>
                <a:gd name="T47" fmla="*/ 8 h 115"/>
                <a:gd name="T48" fmla="*/ 80 w 106"/>
                <a:gd name="T49" fmla="*/ 6 h 115"/>
                <a:gd name="T50" fmla="*/ 72 w 106"/>
                <a:gd name="T51" fmla="*/ 2 h 115"/>
                <a:gd name="T52" fmla="*/ 64 w 106"/>
                <a:gd name="T53" fmla="*/ 2 h 115"/>
                <a:gd name="T54" fmla="*/ 54 w 106"/>
                <a:gd name="T55" fmla="*/ 0 h 115"/>
                <a:gd name="T56" fmla="*/ 52 w 106"/>
                <a:gd name="T57" fmla="*/ 0 h 115"/>
                <a:gd name="T58" fmla="*/ 50 w 106"/>
                <a:gd name="T59" fmla="*/ 4 h 115"/>
                <a:gd name="T60" fmla="*/ 48 w 106"/>
                <a:gd name="T61" fmla="*/ 8 h 115"/>
                <a:gd name="T62" fmla="*/ 44 w 106"/>
                <a:gd name="T63" fmla="*/ 6 h 115"/>
                <a:gd name="T64" fmla="*/ 34 w 106"/>
                <a:gd name="T65" fmla="*/ 2 h 115"/>
                <a:gd name="T66" fmla="*/ 28 w 106"/>
                <a:gd name="T67" fmla="*/ 2 h 115"/>
                <a:gd name="T68" fmla="*/ 28 w 106"/>
                <a:gd name="T69" fmla="*/ 6 h 115"/>
                <a:gd name="T70" fmla="*/ 28 w 106"/>
                <a:gd name="T71" fmla="*/ 14 h 115"/>
                <a:gd name="T72" fmla="*/ 24 w 106"/>
                <a:gd name="T73" fmla="*/ 18 h 115"/>
                <a:gd name="T74" fmla="*/ 16 w 106"/>
                <a:gd name="T75" fmla="*/ 18 h 115"/>
                <a:gd name="T76" fmla="*/ 8 w 106"/>
                <a:gd name="T77" fmla="*/ 22 h 115"/>
                <a:gd name="T78" fmla="*/ 0 w 106"/>
                <a:gd name="T79" fmla="*/ 26 h 115"/>
                <a:gd name="T80" fmla="*/ 0 w 106"/>
                <a:gd name="T81" fmla="*/ 26 h 115"/>
                <a:gd name="T82" fmla="*/ 2 w 106"/>
                <a:gd name="T83" fmla="*/ 26 h 115"/>
                <a:gd name="T84" fmla="*/ 8 w 106"/>
                <a:gd name="T85" fmla="*/ 26 h 115"/>
                <a:gd name="T86" fmla="*/ 12 w 106"/>
                <a:gd name="T87" fmla="*/ 26 h 115"/>
                <a:gd name="T88" fmla="*/ 22 w 106"/>
                <a:gd name="T89" fmla="*/ 36 h 115"/>
                <a:gd name="T90" fmla="*/ 24 w 106"/>
                <a:gd name="T91" fmla="*/ 40 h 115"/>
                <a:gd name="T92" fmla="*/ 22 w 106"/>
                <a:gd name="T93" fmla="*/ 44 h 115"/>
                <a:gd name="T94" fmla="*/ 22 w 106"/>
                <a:gd name="T95" fmla="*/ 50 h 115"/>
                <a:gd name="T96" fmla="*/ 24 w 106"/>
                <a:gd name="T97" fmla="*/ 54 h 115"/>
                <a:gd name="T98" fmla="*/ 34 w 106"/>
                <a:gd name="T99" fmla="*/ 60 h 115"/>
                <a:gd name="T100" fmla="*/ 36 w 106"/>
                <a:gd name="T101" fmla="*/ 62 h 115"/>
                <a:gd name="T102" fmla="*/ 36 w 106"/>
                <a:gd name="T103" fmla="*/ 70 h 115"/>
                <a:gd name="T104" fmla="*/ 36 w 106"/>
                <a:gd name="T105" fmla="*/ 77 h 115"/>
                <a:gd name="T106" fmla="*/ 42 w 106"/>
                <a:gd name="T107" fmla="*/ 93 h 115"/>
                <a:gd name="T108" fmla="*/ 42 w 106"/>
                <a:gd name="T109" fmla="*/ 99 h 115"/>
                <a:gd name="T110" fmla="*/ 44 w 106"/>
                <a:gd name="T111" fmla="*/ 109 h 115"/>
                <a:gd name="T112" fmla="*/ 48 w 106"/>
                <a:gd name="T113" fmla="*/ 115 h 115"/>
                <a:gd name="T114" fmla="*/ 48 w 106"/>
                <a:gd name="T115" fmla="*/ 115 h 115"/>
                <a:gd name="T116" fmla="*/ 52 w 106"/>
                <a:gd name="T117" fmla="*/ 115 h 115"/>
                <a:gd name="T118" fmla="*/ 54 w 106"/>
                <a:gd name="T119" fmla="*/ 113 h 115"/>
                <a:gd name="T120" fmla="*/ 54 w 106"/>
                <a:gd name="T121" fmla="*/ 113 h 115"/>
                <a:gd name="T122" fmla="*/ 54 w 106"/>
                <a:gd name="T123" fmla="*/ 11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6" h="115">
                  <a:moveTo>
                    <a:pt x="54" y="113"/>
                  </a:moveTo>
                  <a:lnTo>
                    <a:pt x="54" y="113"/>
                  </a:lnTo>
                  <a:lnTo>
                    <a:pt x="58" y="111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70" y="113"/>
                  </a:lnTo>
                  <a:lnTo>
                    <a:pt x="74" y="113"/>
                  </a:lnTo>
                  <a:lnTo>
                    <a:pt x="74" y="107"/>
                  </a:lnTo>
                  <a:lnTo>
                    <a:pt x="74" y="107"/>
                  </a:lnTo>
                  <a:lnTo>
                    <a:pt x="80" y="101"/>
                  </a:lnTo>
                  <a:lnTo>
                    <a:pt x="80" y="97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0" y="91"/>
                  </a:lnTo>
                  <a:lnTo>
                    <a:pt x="82" y="91"/>
                  </a:lnTo>
                  <a:lnTo>
                    <a:pt x="90" y="91"/>
                  </a:lnTo>
                  <a:lnTo>
                    <a:pt x="90" y="91"/>
                  </a:lnTo>
                  <a:lnTo>
                    <a:pt x="94" y="89"/>
                  </a:lnTo>
                  <a:lnTo>
                    <a:pt x="96" y="87"/>
                  </a:lnTo>
                  <a:lnTo>
                    <a:pt x="98" y="87"/>
                  </a:lnTo>
                  <a:lnTo>
                    <a:pt x="104" y="83"/>
                  </a:lnTo>
                  <a:lnTo>
                    <a:pt x="104" y="83"/>
                  </a:lnTo>
                  <a:lnTo>
                    <a:pt x="100" y="77"/>
                  </a:lnTo>
                  <a:lnTo>
                    <a:pt x="98" y="74"/>
                  </a:lnTo>
                  <a:lnTo>
                    <a:pt x="98" y="74"/>
                  </a:lnTo>
                  <a:lnTo>
                    <a:pt x="98" y="74"/>
                  </a:lnTo>
                  <a:lnTo>
                    <a:pt x="104" y="70"/>
                  </a:lnTo>
                  <a:lnTo>
                    <a:pt x="106" y="68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0" y="36"/>
                  </a:lnTo>
                  <a:lnTo>
                    <a:pt x="88" y="30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90" y="24"/>
                  </a:lnTo>
                  <a:lnTo>
                    <a:pt x="92" y="22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0" y="14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6" y="8"/>
                  </a:lnTo>
                  <a:lnTo>
                    <a:pt x="80" y="6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64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34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4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8" y="30"/>
                  </a:lnTo>
                  <a:lnTo>
                    <a:pt x="22" y="36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2" y="42"/>
                  </a:lnTo>
                  <a:lnTo>
                    <a:pt x="22" y="44"/>
                  </a:lnTo>
                  <a:lnTo>
                    <a:pt x="20" y="48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4" y="54"/>
                  </a:lnTo>
                  <a:lnTo>
                    <a:pt x="28" y="56"/>
                  </a:lnTo>
                  <a:lnTo>
                    <a:pt x="34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6"/>
                  </a:lnTo>
                  <a:lnTo>
                    <a:pt x="36" y="70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40" y="87"/>
                  </a:lnTo>
                  <a:lnTo>
                    <a:pt x="42" y="93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42" y="107"/>
                  </a:lnTo>
                  <a:lnTo>
                    <a:pt x="44" y="109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52" y="115"/>
                  </a:lnTo>
                  <a:lnTo>
                    <a:pt x="52" y="115"/>
                  </a:lnTo>
                  <a:lnTo>
                    <a:pt x="52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17"/>
            <p:cNvSpPr>
              <a:spLocks/>
            </p:cNvSpPr>
            <p:nvPr/>
          </p:nvSpPr>
          <p:spPr bwMode="auto">
            <a:xfrm>
              <a:off x="1140" y="1944"/>
              <a:ext cx="133" cy="100"/>
            </a:xfrm>
            <a:custGeom>
              <a:avLst/>
              <a:gdLst>
                <a:gd name="T0" fmla="*/ 38 w 133"/>
                <a:gd name="T1" fmla="*/ 94 h 100"/>
                <a:gd name="T2" fmla="*/ 44 w 133"/>
                <a:gd name="T3" fmla="*/ 92 h 100"/>
                <a:gd name="T4" fmla="*/ 54 w 133"/>
                <a:gd name="T5" fmla="*/ 88 h 100"/>
                <a:gd name="T6" fmla="*/ 74 w 133"/>
                <a:gd name="T7" fmla="*/ 88 h 100"/>
                <a:gd name="T8" fmla="*/ 80 w 133"/>
                <a:gd name="T9" fmla="*/ 90 h 100"/>
                <a:gd name="T10" fmla="*/ 93 w 133"/>
                <a:gd name="T11" fmla="*/ 100 h 100"/>
                <a:gd name="T12" fmla="*/ 97 w 133"/>
                <a:gd name="T13" fmla="*/ 94 h 100"/>
                <a:gd name="T14" fmla="*/ 101 w 133"/>
                <a:gd name="T15" fmla="*/ 92 h 100"/>
                <a:gd name="T16" fmla="*/ 109 w 133"/>
                <a:gd name="T17" fmla="*/ 94 h 100"/>
                <a:gd name="T18" fmla="*/ 119 w 133"/>
                <a:gd name="T19" fmla="*/ 92 h 100"/>
                <a:gd name="T20" fmla="*/ 123 w 133"/>
                <a:gd name="T21" fmla="*/ 90 h 100"/>
                <a:gd name="T22" fmla="*/ 123 w 133"/>
                <a:gd name="T23" fmla="*/ 86 h 100"/>
                <a:gd name="T24" fmla="*/ 133 w 133"/>
                <a:gd name="T25" fmla="*/ 74 h 100"/>
                <a:gd name="T26" fmla="*/ 133 w 133"/>
                <a:gd name="T27" fmla="*/ 66 h 100"/>
                <a:gd name="T28" fmla="*/ 133 w 133"/>
                <a:gd name="T29" fmla="*/ 66 h 100"/>
                <a:gd name="T30" fmla="*/ 131 w 133"/>
                <a:gd name="T31" fmla="*/ 58 h 100"/>
                <a:gd name="T32" fmla="*/ 129 w 133"/>
                <a:gd name="T33" fmla="*/ 54 h 100"/>
                <a:gd name="T34" fmla="*/ 115 w 133"/>
                <a:gd name="T35" fmla="*/ 44 h 100"/>
                <a:gd name="T36" fmla="*/ 111 w 133"/>
                <a:gd name="T37" fmla="*/ 36 h 100"/>
                <a:gd name="T38" fmla="*/ 105 w 133"/>
                <a:gd name="T39" fmla="*/ 26 h 100"/>
                <a:gd name="T40" fmla="*/ 103 w 133"/>
                <a:gd name="T41" fmla="*/ 24 h 100"/>
                <a:gd name="T42" fmla="*/ 99 w 133"/>
                <a:gd name="T43" fmla="*/ 26 h 100"/>
                <a:gd name="T44" fmla="*/ 80 w 133"/>
                <a:gd name="T45" fmla="*/ 24 h 100"/>
                <a:gd name="T46" fmla="*/ 70 w 133"/>
                <a:gd name="T47" fmla="*/ 26 h 100"/>
                <a:gd name="T48" fmla="*/ 66 w 133"/>
                <a:gd name="T49" fmla="*/ 26 h 100"/>
                <a:gd name="T50" fmla="*/ 62 w 133"/>
                <a:gd name="T51" fmla="*/ 18 h 100"/>
                <a:gd name="T52" fmla="*/ 54 w 133"/>
                <a:gd name="T53" fmla="*/ 22 h 100"/>
                <a:gd name="T54" fmla="*/ 46 w 133"/>
                <a:gd name="T55" fmla="*/ 18 h 100"/>
                <a:gd name="T56" fmla="*/ 40 w 133"/>
                <a:gd name="T57" fmla="*/ 4 h 100"/>
                <a:gd name="T58" fmla="*/ 32 w 133"/>
                <a:gd name="T59" fmla="*/ 2 h 100"/>
                <a:gd name="T60" fmla="*/ 28 w 133"/>
                <a:gd name="T61" fmla="*/ 10 h 100"/>
                <a:gd name="T62" fmla="*/ 28 w 133"/>
                <a:gd name="T63" fmla="*/ 12 h 100"/>
                <a:gd name="T64" fmla="*/ 14 w 133"/>
                <a:gd name="T65" fmla="*/ 12 h 100"/>
                <a:gd name="T66" fmla="*/ 8 w 133"/>
                <a:gd name="T67" fmla="*/ 12 h 100"/>
                <a:gd name="T68" fmla="*/ 12 w 133"/>
                <a:gd name="T69" fmla="*/ 16 h 100"/>
                <a:gd name="T70" fmla="*/ 10 w 133"/>
                <a:gd name="T71" fmla="*/ 26 h 100"/>
                <a:gd name="T72" fmla="*/ 10 w 133"/>
                <a:gd name="T73" fmla="*/ 32 h 100"/>
                <a:gd name="T74" fmla="*/ 14 w 133"/>
                <a:gd name="T75" fmla="*/ 44 h 100"/>
                <a:gd name="T76" fmla="*/ 10 w 133"/>
                <a:gd name="T77" fmla="*/ 56 h 100"/>
                <a:gd name="T78" fmla="*/ 0 w 133"/>
                <a:gd name="T79" fmla="*/ 64 h 100"/>
                <a:gd name="T80" fmla="*/ 0 w 133"/>
                <a:gd name="T81" fmla="*/ 74 h 100"/>
                <a:gd name="T82" fmla="*/ 6 w 133"/>
                <a:gd name="T83" fmla="*/ 82 h 100"/>
                <a:gd name="T84" fmla="*/ 2 w 133"/>
                <a:gd name="T85" fmla="*/ 86 h 100"/>
                <a:gd name="T86" fmla="*/ 20 w 133"/>
                <a:gd name="T87" fmla="*/ 88 h 100"/>
                <a:gd name="T88" fmla="*/ 28 w 133"/>
                <a:gd name="T89" fmla="*/ 92 h 100"/>
                <a:gd name="T90" fmla="*/ 36 w 133"/>
                <a:gd name="T91" fmla="*/ 94 h 100"/>
                <a:gd name="T92" fmla="*/ 36 w 133"/>
                <a:gd name="T93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3" h="100">
                  <a:moveTo>
                    <a:pt x="36" y="94"/>
                  </a:moveTo>
                  <a:lnTo>
                    <a:pt x="36" y="94"/>
                  </a:lnTo>
                  <a:lnTo>
                    <a:pt x="38" y="94"/>
                  </a:lnTo>
                  <a:lnTo>
                    <a:pt x="38" y="94"/>
                  </a:lnTo>
                  <a:lnTo>
                    <a:pt x="42" y="94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6" y="88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66" y="88"/>
                  </a:lnTo>
                  <a:lnTo>
                    <a:pt x="74" y="88"/>
                  </a:lnTo>
                  <a:lnTo>
                    <a:pt x="78" y="88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87" y="96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7" y="94"/>
                  </a:lnTo>
                  <a:lnTo>
                    <a:pt x="99" y="92"/>
                  </a:lnTo>
                  <a:lnTo>
                    <a:pt x="101" y="92"/>
                  </a:lnTo>
                  <a:lnTo>
                    <a:pt x="101" y="92"/>
                  </a:lnTo>
                  <a:lnTo>
                    <a:pt x="103" y="92"/>
                  </a:lnTo>
                  <a:lnTo>
                    <a:pt x="105" y="94"/>
                  </a:lnTo>
                  <a:lnTo>
                    <a:pt x="109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9" y="92"/>
                  </a:lnTo>
                  <a:lnTo>
                    <a:pt x="125" y="92"/>
                  </a:lnTo>
                  <a:lnTo>
                    <a:pt x="125" y="92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23" y="88"/>
                  </a:lnTo>
                  <a:lnTo>
                    <a:pt x="123" y="86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3" y="74"/>
                  </a:lnTo>
                  <a:lnTo>
                    <a:pt x="133" y="72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58"/>
                  </a:lnTo>
                  <a:lnTo>
                    <a:pt x="131" y="56"/>
                  </a:lnTo>
                  <a:lnTo>
                    <a:pt x="131" y="54"/>
                  </a:lnTo>
                  <a:lnTo>
                    <a:pt x="129" y="54"/>
                  </a:lnTo>
                  <a:lnTo>
                    <a:pt x="129" y="54"/>
                  </a:lnTo>
                  <a:lnTo>
                    <a:pt x="121" y="48"/>
                  </a:lnTo>
                  <a:lnTo>
                    <a:pt x="115" y="44"/>
                  </a:lnTo>
                  <a:lnTo>
                    <a:pt x="113" y="40"/>
                  </a:lnTo>
                  <a:lnTo>
                    <a:pt x="113" y="40"/>
                  </a:lnTo>
                  <a:lnTo>
                    <a:pt x="111" y="36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5" y="26"/>
                  </a:lnTo>
                  <a:lnTo>
                    <a:pt x="105" y="22"/>
                  </a:lnTo>
                  <a:lnTo>
                    <a:pt x="105" y="22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6"/>
                  </a:lnTo>
                  <a:lnTo>
                    <a:pt x="99" y="26"/>
                  </a:lnTo>
                  <a:lnTo>
                    <a:pt x="89" y="26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68" y="26"/>
                  </a:lnTo>
                  <a:lnTo>
                    <a:pt x="66" y="26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2" y="18"/>
                  </a:lnTo>
                  <a:lnTo>
                    <a:pt x="60" y="18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4" y="8"/>
                  </a:lnTo>
                  <a:lnTo>
                    <a:pt x="40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22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0" y="36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50"/>
                  </a:lnTo>
                  <a:lnTo>
                    <a:pt x="10" y="56"/>
                  </a:lnTo>
                  <a:lnTo>
                    <a:pt x="6" y="6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70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6" y="82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12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2" y="88"/>
                  </a:lnTo>
                  <a:lnTo>
                    <a:pt x="28" y="92"/>
                  </a:lnTo>
                  <a:lnTo>
                    <a:pt x="34" y="94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6" y="9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18"/>
            <p:cNvSpPr>
              <a:spLocks/>
            </p:cNvSpPr>
            <p:nvPr/>
          </p:nvSpPr>
          <p:spPr bwMode="auto">
            <a:xfrm>
              <a:off x="1198" y="2167"/>
              <a:ext cx="121" cy="128"/>
            </a:xfrm>
            <a:custGeom>
              <a:avLst/>
              <a:gdLst>
                <a:gd name="T0" fmla="*/ 95 w 121"/>
                <a:gd name="T1" fmla="*/ 112 h 128"/>
                <a:gd name="T2" fmla="*/ 95 w 121"/>
                <a:gd name="T3" fmla="*/ 108 h 128"/>
                <a:gd name="T4" fmla="*/ 99 w 121"/>
                <a:gd name="T5" fmla="*/ 72 h 128"/>
                <a:gd name="T6" fmla="*/ 103 w 121"/>
                <a:gd name="T7" fmla="*/ 60 h 128"/>
                <a:gd name="T8" fmla="*/ 109 w 121"/>
                <a:gd name="T9" fmla="*/ 54 h 128"/>
                <a:gd name="T10" fmla="*/ 107 w 121"/>
                <a:gd name="T11" fmla="*/ 48 h 128"/>
                <a:gd name="T12" fmla="*/ 113 w 121"/>
                <a:gd name="T13" fmla="*/ 42 h 128"/>
                <a:gd name="T14" fmla="*/ 117 w 121"/>
                <a:gd name="T15" fmla="*/ 36 h 128"/>
                <a:gd name="T16" fmla="*/ 121 w 121"/>
                <a:gd name="T17" fmla="*/ 38 h 128"/>
                <a:gd name="T18" fmla="*/ 115 w 121"/>
                <a:gd name="T19" fmla="*/ 30 h 128"/>
                <a:gd name="T20" fmla="*/ 103 w 121"/>
                <a:gd name="T21" fmla="*/ 20 h 128"/>
                <a:gd name="T22" fmla="*/ 99 w 121"/>
                <a:gd name="T23" fmla="*/ 20 h 128"/>
                <a:gd name="T24" fmla="*/ 91 w 121"/>
                <a:gd name="T25" fmla="*/ 24 h 128"/>
                <a:gd name="T26" fmla="*/ 89 w 121"/>
                <a:gd name="T27" fmla="*/ 24 h 128"/>
                <a:gd name="T28" fmla="*/ 85 w 121"/>
                <a:gd name="T29" fmla="*/ 22 h 128"/>
                <a:gd name="T30" fmla="*/ 85 w 121"/>
                <a:gd name="T31" fmla="*/ 16 h 128"/>
                <a:gd name="T32" fmla="*/ 85 w 121"/>
                <a:gd name="T33" fmla="*/ 14 h 128"/>
                <a:gd name="T34" fmla="*/ 79 w 121"/>
                <a:gd name="T35" fmla="*/ 8 h 128"/>
                <a:gd name="T36" fmla="*/ 73 w 121"/>
                <a:gd name="T37" fmla="*/ 4 h 128"/>
                <a:gd name="T38" fmla="*/ 63 w 121"/>
                <a:gd name="T39" fmla="*/ 2 h 128"/>
                <a:gd name="T40" fmla="*/ 53 w 121"/>
                <a:gd name="T41" fmla="*/ 0 h 128"/>
                <a:gd name="T42" fmla="*/ 31 w 121"/>
                <a:gd name="T43" fmla="*/ 16 h 128"/>
                <a:gd name="T44" fmla="*/ 22 w 121"/>
                <a:gd name="T45" fmla="*/ 22 h 128"/>
                <a:gd name="T46" fmla="*/ 20 w 121"/>
                <a:gd name="T47" fmla="*/ 30 h 128"/>
                <a:gd name="T48" fmla="*/ 18 w 121"/>
                <a:gd name="T49" fmla="*/ 46 h 128"/>
                <a:gd name="T50" fmla="*/ 18 w 121"/>
                <a:gd name="T51" fmla="*/ 50 h 128"/>
                <a:gd name="T52" fmla="*/ 18 w 121"/>
                <a:gd name="T53" fmla="*/ 56 h 128"/>
                <a:gd name="T54" fmla="*/ 16 w 121"/>
                <a:gd name="T55" fmla="*/ 56 h 128"/>
                <a:gd name="T56" fmla="*/ 2 w 121"/>
                <a:gd name="T57" fmla="*/ 64 h 128"/>
                <a:gd name="T58" fmla="*/ 6 w 121"/>
                <a:gd name="T59" fmla="*/ 72 h 128"/>
                <a:gd name="T60" fmla="*/ 8 w 121"/>
                <a:gd name="T61" fmla="*/ 86 h 128"/>
                <a:gd name="T62" fmla="*/ 12 w 121"/>
                <a:gd name="T63" fmla="*/ 94 h 128"/>
                <a:gd name="T64" fmla="*/ 18 w 121"/>
                <a:gd name="T65" fmla="*/ 100 h 128"/>
                <a:gd name="T66" fmla="*/ 20 w 121"/>
                <a:gd name="T67" fmla="*/ 108 h 128"/>
                <a:gd name="T68" fmla="*/ 22 w 121"/>
                <a:gd name="T69" fmla="*/ 114 h 128"/>
                <a:gd name="T70" fmla="*/ 26 w 121"/>
                <a:gd name="T71" fmla="*/ 118 h 128"/>
                <a:gd name="T72" fmla="*/ 28 w 121"/>
                <a:gd name="T73" fmla="*/ 122 h 128"/>
                <a:gd name="T74" fmla="*/ 31 w 121"/>
                <a:gd name="T75" fmla="*/ 124 h 128"/>
                <a:gd name="T76" fmla="*/ 39 w 121"/>
                <a:gd name="T77" fmla="*/ 128 h 128"/>
                <a:gd name="T78" fmla="*/ 47 w 121"/>
                <a:gd name="T79" fmla="*/ 124 h 128"/>
                <a:gd name="T80" fmla="*/ 65 w 121"/>
                <a:gd name="T81" fmla="*/ 116 h 128"/>
                <a:gd name="T82" fmla="*/ 73 w 121"/>
                <a:gd name="T83" fmla="*/ 114 h 128"/>
                <a:gd name="T84" fmla="*/ 79 w 121"/>
                <a:gd name="T85" fmla="*/ 114 h 128"/>
                <a:gd name="T86" fmla="*/ 89 w 121"/>
                <a:gd name="T87" fmla="*/ 110 h 128"/>
                <a:gd name="T88" fmla="*/ 91 w 121"/>
                <a:gd name="T89" fmla="*/ 110 h 128"/>
                <a:gd name="T90" fmla="*/ 95 w 121"/>
                <a:gd name="T91" fmla="*/ 112 h 128"/>
                <a:gd name="T92" fmla="*/ 95 w 121"/>
                <a:gd name="T93" fmla="*/ 112 h 128"/>
                <a:gd name="T94" fmla="*/ 95 w 121"/>
                <a:gd name="T95" fmla="*/ 1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1" h="128">
                  <a:moveTo>
                    <a:pt x="95" y="112"/>
                  </a:moveTo>
                  <a:lnTo>
                    <a:pt x="95" y="112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103" y="64"/>
                  </a:lnTo>
                  <a:lnTo>
                    <a:pt x="103" y="60"/>
                  </a:lnTo>
                  <a:lnTo>
                    <a:pt x="103" y="60"/>
                  </a:lnTo>
                  <a:lnTo>
                    <a:pt x="109" y="54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9" y="46"/>
                  </a:lnTo>
                  <a:lnTo>
                    <a:pt x="113" y="42"/>
                  </a:lnTo>
                  <a:lnTo>
                    <a:pt x="117" y="36"/>
                  </a:lnTo>
                  <a:lnTo>
                    <a:pt x="117" y="36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15" y="30"/>
                  </a:lnTo>
                  <a:lnTo>
                    <a:pt x="109" y="22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99" y="20"/>
                  </a:lnTo>
                  <a:lnTo>
                    <a:pt x="97" y="22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89" y="24"/>
                  </a:lnTo>
                  <a:lnTo>
                    <a:pt x="87" y="24"/>
                  </a:lnTo>
                  <a:lnTo>
                    <a:pt x="85" y="22"/>
                  </a:lnTo>
                  <a:lnTo>
                    <a:pt x="81" y="18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79" y="8"/>
                  </a:lnTo>
                  <a:lnTo>
                    <a:pt x="75" y="6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63" y="2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35" y="10"/>
                  </a:lnTo>
                  <a:lnTo>
                    <a:pt x="31" y="16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0" y="30"/>
                  </a:lnTo>
                  <a:lnTo>
                    <a:pt x="18" y="38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8" y="54"/>
                  </a:lnTo>
                  <a:lnTo>
                    <a:pt x="18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8" y="60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6" y="72"/>
                  </a:lnTo>
                  <a:lnTo>
                    <a:pt x="0" y="82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8" y="100"/>
                  </a:lnTo>
                  <a:lnTo>
                    <a:pt x="20" y="108"/>
                  </a:lnTo>
                  <a:lnTo>
                    <a:pt x="20" y="108"/>
                  </a:lnTo>
                  <a:lnTo>
                    <a:pt x="20" y="112"/>
                  </a:lnTo>
                  <a:lnTo>
                    <a:pt x="22" y="114"/>
                  </a:lnTo>
                  <a:lnTo>
                    <a:pt x="24" y="114"/>
                  </a:lnTo>
                  <a:lnTo>
                    <a:pt x="26" y="118"/>
                  </a:lnTo>
                  <a:lnTo>
                    <a:pt x="26" y="118"/>
                  </a:lnTo>
                  <a:lnTo>
                    <a:pt x="28" y="122"/>
                  </a:lnTo>
                  <a:lnTo>
                    <a:pt x="31" y="124"/>
                  </a:lnTo>
                  <a:lnTo>
                    <a:pt x="31" y="124"/>
                  </a:lnTo>
                  <a:lnTo>
                    <a:pt x="33" y="128"/>
                  </a:lnTo>
                  <a:lnTo>
                    <a:pt x="39" y="128"/>
                  </a:lnTo>
                  <a:lnTo>
                    <a:pt x="39" y="128"/>
                  </a:lnTo>
                  <a:lnTo>
                    <a:pt x="47" y="124"/>
                  </a:lnTo>
                  <a:lnTo>
                    <a:pt x="55" y="120"/>
                  </a:lnTo>
                  <a:lnTo>
                    <a:pt x="65" y="116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9" y="114"/>
                  </a:lnTo>
                  <a:lnTo>
                    <a:pt x="79" y="114"/>
                  </a:lnTo>
                  <a:lnTo>
                    <a:pt x="85" y="112"/>
                  </a:lnTo>
                  <a:lnTo>
                    <a:pt x="89" y="110"/>
                  </a:lnTo>
                  <a:lnTo>
                    <a:pt x="89" y="110"/>
                  </a:lnTo>
                  <a:lnTo>
                    <a:pt x="91" y="110"/>
                  </a:lnTo>
                  <a:lnTo>
                    <a:pt x="95" y="110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1249" y="1719"/>
              <a:ext cx="178" cy="161"/>
            </a:xfrm>
            <a:custGeom>
              <a:avLst/>
              <a:gdLst>
                <a:gd name="T0" fmla="*/ 34 w 178"/>
                <a:gd name="T1" fmla="*/ 104 h 161"/>
                <a:gd name="T2" fmla="*/ 48 w 178"/>
                <a:gd name="T3" fmla="*/ 108 h 161"/>
                <a:gd name="T4" fmla="*/ 66 w 178"/>
                <a:gd name="T5" fmla="*/ 116 h 161"/>
                <a:gd name="T6" fmla="*/ 70 w 178"/>
                <a:gd name="T7" fmla="*/ 122 h 161"/>
                <a:gd name="T8" fmla="*/ 76 w 178"/>
                <a:gd name="T9" fmla="*/ 120 h 161"/>
                <a:gd name="T10" fmla="*/ 96 w 178"/>
                <a:gd name="T11" fmla="*/ 116 h 161"/>
                <a:gd name="T12" fmla="*/ 104 w 178"/>
                <a:gd name="T13" fmla="*/ 116 h 161"/>
                <a:gd name="T14" fmla="*/ 110 w 178"/>
                <a:gd name="T15" fmla="*/ 114 h 161"/>
                <a:gd name="T16" fmla="*/ 118 w 178"/>
                <a:gd name="T17" fmla="*/ 124 h 161"/>
                <a:gd name="T18" fmla="*/ 124 w 178"/>
                <a:gd name="T19" fmla="*/ 134 h 161"/>
                <a:gd name="T20" fmla="*/ 130 w 178"/>
                <a:gd name="T21" fmla="*/ 138 h 161"/>
                <a:gd name="T22" fmla="*/ 134 w 178"/>
                <a:gd name="T23" fmla="*/ 144 h 161"/>
                <a:gd name="T24" fmla="*/ 152 w 178"/>
                <a:gd name="T25" fmla="*/ 150 h 161"/>
                <a:gd name="T26" fmla="*/ 160 w 178"/>
                <a:gd name="T27" fmla="*/ 155 h 161"/>
                <a:gd name="T28" fmla="*/ 174 w 178"/>
                <a:gd name="T29" fmla="*/ 161 h 161"/>
                <a:gd name="T30" fmla="*/ 178 w 178"/>
                <a:gd name="T31" fmla="*/ 159 h 161"/>
                <a:gd name="T32" fmla="*/ 176 w 178"/>
                <a:gd name="T33" fmla="*/ 146 h 161"/>
                <a:gd name="T34" fmla="*/ 172 w 178"/>
                <a:gd name="T35" fmla="*/ 132 h 161"/>
                <a:gd name="T36" fmla="*/ 166 w 178"/>
                <a:gd name="T37" fmla="*/ 126 h 161"/>
                <a:gd name="T38" fmla="*/ 170 w 178"/>
                <a:gd name="T39" fmla="*/ 114 h 161"/>
                <a:gd name="T40" fmla="*/ 172 w 178"/>
                <a:gd name="T41" fmla="*/ 100 h 161"/>
                <a:gd name="T42" fmla="*/ 164 w 178"/>
                <a:gd name="T43" fmla="*/ 86 h 161"/>
                <a:gd name="T44" fmla="*/ 166 w 178"/>
                <a:gd name="T45" fmla="*/ 76 h 161"/>
                <a:gd name="T46" fmla="*/ 166 w 178"/>
                <a:gd name="T47" fmla="*/ 68 h 161"/>
                <a:gd name="T48" fmla="*/ 160 w 178"/>
                <a:gd name="T49" fmla="*/ 64 h 161"/>
                <a:gd name="T50" fmla="*/ 156 w 178"/>
                <a:gd name="T51" fmla="*/ 54 h 161"/>
                <a:gd name="T52" fmla="*/ 148 w 178"/>
                <a:gd name="T53" fmla="*/ 54 h 161"/>
                <a:gd name="T54" fmla="*/ 138 w 178"/>
                <a:gd name="T55" fmla="*/ 56 h 161"/>
                <a:gd name="T56" fmla="*/ 138 w 178"/>
                <a:gd name="T57" fmla="*/ 40 h 161"/>
                <a:gd name="T58" fmla="*/ 138 w 178"/>
                <a:gd name="T59" fmla="*/ 30 h 161"/>
                <a:gd name="T60" fmla="*/ 132 w 178"/>
                <a:gd name="T61" fmla="*/ 18 h 161"/>
                <a:gd name="T62" fmla="*/ 124 w 178"/>
                <a:gd name="T63" fmla="*/ 22 h 161"/>
                <a:gd name="T64" fmla="*/ 112 w 178"/>
                <a:gd name="T65" fmla="*/ 18 h 161"/>
                <a:gd name="T66" fmla="*/ 106 w 178"/>
                <a:gd name="T67" fmla="*/ 14 h 161"/>
                <a:gd name="T68" fmla="*/ 94 w 178"/>
                <a:gd name="T69" fmla="*/ 14 h 161"/>
                <a:gd name="T70" fmla="*/ 84 w 178"/>
                <a:gd name="T71" fmla="*/ 6 h 161"/>
                <a:gd name="T72" fmla="*/ 82 w 178"/>
                <a:gd name="T73" fmla="*/ 0 h 161"/>
                <a:gd name="T74" fmla="*/ 72 w 178"/>
                <a:gd name="T75" fmla="*/ 4 h 161"/>
                <a:gd name="T76" fmla="*/ 68 w 178"/>
                <a:gd name="T77" fmla="*/ 8 h 161"/>
                <a:gd name="T78" fmla="*/ 62 w 178"/>
                <a:gd name="T79" fmla="*/ 6 h 161"/>
                <a:gd name="T80" fmla="*/ 58 w 178"/>
                <a:gd name="T81" fmla="*/ 4 h 161"/>
                <a:gd name="T82" fmla="*/ 46 w 178"/>
                <a:gd name="T83" fmla="*/ 4 h 161"/>
                <a:gd name="T84" fmla="*/ 40 w 178"/>
                <a:gd name="T85" fmla="*/ 6 h 161"/>
                <a:gd name="T86" fmla="*/ 40 w 178"/>
                <a:gd name="T87" fmla="*/ 14 h 161"/>
                <a:gd name="T88" fmla="*/ 40 w 178"/>
                <a:gd name="T89" fmla="*/ 24 h 161"/>
                <a:gd name="T90" fmla="*/ 42 w 178"/>
                <a:gd name="T91" fmla="*/ 32 h 161"/>
                <a:gd name="T92" fmla="*/ 38 w 178"/>
                <a:gd name="T93" fmla="*/ 40 h 161"/>
                <a:gd name="T94" fmla="*/ 28 w 178"/>
                <a:gd name="T95" fmla="*/ 50 h 161"/>
                <a:gd name="T96" fmla="*/ 22 w 178"/>
                <a:gd name="T97" fmla="*/ 46 h 161"/>
                <a:gd name="T98" fmla="*/ 18 w 178"/>
                <a:gd name="T99" fmla="*/ 50 h 161"/>
                <a:gd name="T100" fmla="*/ 14 w 178"/>
                <a:gd name="T101" fmla="*/ 58 h 161"/>
                <a:gd name="T102" fmla="*/ 12 w 178"/>
                <a:gd name="T103" fmla="*/ 60 h 161"/>
                <a:gd name="T104" fmla="*/ 2 w 178"/>
                <a:gd name="T105" fmla="*/ 62 h 161"/>
                <a:gd name="T106" fmla="*/ 0 w 178"/>
                <a:gd name="T107" fmla="*/ 70 h 161"/>
                <a:gd name="T108" fmla="*/ 2 w 178"/>
                <a:gd name="T109" fmla="*/ 76 h 161"/>
                <a:gd name="T110" fmla="*/ 6 w 178"/>
                <a:gd name="T111" fmla="*/ 82 h 161"/>
                <a:gd name="T112" fmla="*/ 26 w 178"/>
                <a:gd name="T113" fmla="*/ 100 h 161"/>
                <a:gd name="T114" fmla="*/ 26 w 178"/>
                <a:gd name="T115" fmla="*/ 10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8" h="161">
                  <a:moveTo>
                    <a:pt x="26" y="100"/>
                  </a:moveTo>
                  <a:lnTo>
                    <a:pt x="26" y="100"/>
                  </a:lnTo>
                  <a:lnTo>
                    <a:pt x="34" y="104"/>
                  </a:lnTo>
                  <a:lnTo>
                    <a:pt x="38" y="106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56" y="112"/>
                  </a:lnTo>
                  <a:lnTo>
                    <a:pt x="60" y="112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8" y="122"/>
                  </a:lnTo>
                  <a:lnTo>
                    <a:pt x="70" y="122"/>
                  </a:lnTo>
                  <a:lnTo>
                    <a:pt x="74" y="122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4" y="116"/>
                  </a:lnTo>
                  <a:lnTo>
                    <a:pt x="88" y="116"/>
                  </a:lnTo>
                  <a:lnTo>
                    <a:pt x="96" y="116"/>
                  </a:lnTo>
                  <a:lnTo>
                    <a:pt x="96" y="116"/>
                  </a:lnTo>
                  <a:lnTo>
                    <a:pt x="102" y="116"/>
                  </a:lnTo>
                  <a:lnTo>
                    <a:pt x="104" y="116"/>
                  </a:lnTo>
                  <a:lnTo>
                    <a:pt x="106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4" y="116"/>
                  </a:lnTo>
                  <a:lnTo>
                    <a:pt x="116" y="116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20" y="132"/>
                  </a:lnTo>
                  <a:lnTo>
                    <a:pt x="124" y="134"/>
                  </a:lnTo>
                  <a:lnTo>
                    <a:pt x="126" y="138"/>
                  </a:lnTo>
                  <a:lnTo>
                    <a:pt x="126" y="138"/>
                  </a:lnTo>
                  <a:lnTo>
                    <a:pt x="130" y="138"/>
                  </a:lnTo>
                  <a:lnTo>
                    <a:pt x="132" y="142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8" y="146"/>
                  </a:lnTo>
                  <a:lnTo>
                    <a:pt x="142" y="148"/>
                  </a:lnTo>
                  <a:lnTo>
                    <a:pt x="152" y="150"/>
                  </a:lnTo>
                  <a:lnTo>
                    <a:pt x="152" y="150"/>
                  </a:lnTo>
                  <a:lnTo>
                    <a:pt x="156" y="152"/>
                  </a:lnTo>
                  <a:lnTo>
                    <a:pt x="160" y="155"/>
                  </a:lnTo>
                  <a:lnTo>
                    <a:pt x="170" y="159"/>
                  </a:lnTo>
                  <a:lnTo>
                    <a:pt x="170" y="159"/>
                  </a:lnTo>
                  <a:lnTo>
                    <a:pt x="174" y="161"/>
                  </a:lnTo>
                  <a:lnTo>
                    <a:pt x="174" y="161"/>
                  </a:lnTo>
                  <a:lnTo>
                    <a:pt x="176" y="159"/>
                  </a:lnTo>
                  <a:lnTo>
                    <a:pt x="178" y="159"/>
                  </a:lnTo>
                  <a:lnTo>
                    <a:pt x="178" y="155"/>
                  </a:lnTo>
                  <a:lnTo>
                    <a:pt x="176" y="146"/>
                  </a:lnTo>
                  <a:lnTo>
                    <a:pt x="176" y="146"/>
                  </a:lnTo>
                  <a:lnTo>
                    <a:pt x="176" y="138"/>
                  </a:lnTo>
                  <a:lnTo>
                    <a:pt x="172" y="132"/>
                  </a:lnTo>
                  <a:lnTo>
                    <a:pt x="172" y="132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66" y="126"/>
                  </a:lnTo>
                  <a:lnTo>
                    <a:pt x="166" y="122"/>
                  </a:lnTo>
                  <a:lnTo>
                    <a:pt x="166" y="122"/>
                  </a:lnTo>
                  <a:lnTo>
                    <a:pt x="170" y="114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72" y="100"/>
                  </a:lnTo>
                  <a:lnTo>
                    <a:pt x="170" y="90"/>
                  </a:lnTo>
                  <a:lnTo>
                    <a:pt x="164" y="86"/>
                  </a:lnTo>
                  <a:lnTo>
                    <a:pt x="164" y="86"/>
                  </a:lnTo>
                  <a:lnTo>
                    <a:pt x="162" y="84"/>
                  </a:lnTo>
                  <a:lnTo>
                    <a:pt x="164" y="82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6" y="70"/>
                  </a:lnTo>
                  <a:lnTo>
                    <a:pt x="166" y="68"/>
                  </a:lnTo>
                  <a:lnTo>
                    <a:pt x="164" y="66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60" y="62"/>
                  </a:lnTo>
                  <a:lnTo>
                    <a:pt x="158" y="58"/>
                  </a:lnTo>
                  <a:lnTo>
                    <a:pt x="156" y="54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48" y="54"/>
                  </a:lnTo>
                  <a:lnTo>
                    <a:pt x="140" y="56"/>
                  </a:lnTo>
                  <a:lnTo>
                    <a:pt x="140" y="56"/>
                  </a:lnTo>
                  <a:lnTo>
                    <a:pt x="138" y="56"/>
                  </a:lnTo>
                  <a:lnTo>
                    <a:pt x="138" y="54"/>
                  </a:lnTo>
                  <a:lnTo>
                    <a:pt x="138" y="52"/>
                  </a:lnTo>
                  <a:lnTo>
                    <a:pt x="138" y="40"/>
                  </a:lnTo>
                  <a:lnTo>
                    <a:pt x="138" y="40"/>
                  </a:lnTo>
                  <a:lnTo>
                    <a:pt x="138" y="36"/>
                  </a:lnTo>
                  <a:lnTo>
                    <a:pt x="138" y="30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2" y="18"/>
                  </a:lnTo>
                  <a:lnTo>
                    <a:pt x="130" y="18"/>
                  </a:lnTo>
                  <a:lnTo>
                    <a:pt x="124" y="22"/>
                  </a:lnTo>
                  <a:lnTo>
                    <a:pt x="124" y="22"/>
                  </a:lnTo>
                  <a:lnTo>
                    <a:pt x="120" y="24"/>
                  </a:lnTo>
                  <a:lnTo>
                    <a:pt x="116" y="22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0" y="16"/>
                  </a:lnTo>
                  <a:lnTo>
                    <a:pt x="106" y="14"/>
                  </a:lnTo>
                  <a:lnTo>
                    <a:pt x="98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0" y="14"/>
                  </a:lnTo>
                  <a:lnTo>
                    <a:pt x="86" y="10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2" y="4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2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2" y="4"/>
                  </a:lnTo>
                  <a:lnTo>
                    <a:pt x="40" y="6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4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6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4" y="44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2" y="46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18" y="50"/>
                  </a:lnTo>
                  <a:lnTo>
                    <a:pt x="14" y="52"/>
                  </a:lnTo>
                  <a:lnTo>
                    <a:pt x="14" y="54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10" y="86"/>
                  </a:lnTo>
                  <a:lnTo>
                    <a:pt x="14" y="88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20"/>
            <p:cNvSpPr>
              <a:spLocks/>
            </p:cNvSpPr>
            <p:nvPr/>
          </p:nvSpPr>
          <p:spPr bwMode="auto">
            <a:xfrm>
              <a:off x="1456" y="2215"/>
              <a:ext cx="96" cy="86"/>
            </a:xfrm>
            <a:custGeom>
              <a:avLst/>
              <a:gdLst>
                <a:gd name="T0" fmla="*/ 92 w 96"/>
                <a:gd name="T1" fmla="*/ 42 h 86"/>
                <a:gd name="T2" fmla="*/ 92 w 96"/>
                <a:gd name="T3" fmla="*/ 34 h 86"/>
                <a:gd name="T4" fmla="*/ 92 w 96"/>
                <a:gd name="T5" fmla="*/ 28 h 86"/>
                <a:gd name="T6" fmla="*/ 88 w 96"/>
                <a:gd name="T7" fmla="*/ 24 h 86"/>
                <a:gd name="T8" fmla="*/ 88 w 96"/>
                <a:gd name="T9" fmla="*/ 18 h 86"/>
                <a:gd name="T10" fmla="*/ 90 w 96"/>
                <a:gd name="T11" fmla="*/ 16 h 86"/>
                <a:gd name="T12" fmla="*/ 86 w 96"/>
                <a:gd name="T13" fmla="*/ 12 h 86"/>
                <a:gd name="T14" fmla="*/ 80 w 96"/>
                <a:gd name="T15" fmla="*/ 8 h 86"/>
                <a:gd name="T16" fmla="*/ 68 w 96"/>
                <a:gd name="T17" fmla="*/ 6 h 86"/>
                <a:gd name="T18" fmla="*/ 62 w 96"/>
                <a:gd name="T19" fmla="*/ 4 h 86"/>
                <a:gd name="T20" fmla="*/ 54 w 96"/>
                <a:gd name="T21" fmla="*/ 0 h 86"/>
                <a:gd name="T22" fmla="*/ 48 w 96"/>
                <a:gd name="T23" fmla="*/ 4 h 86"/>
                <a:gd name="T24" fmla="*/ 42 w 96"/>
                <a:gd name="T25" fmla="*/ 6 h 86"/>
                <a:gd name="T26" fmla="*/ 34 w 96"/>
                <a:gd name="T27" fmla="*/ 8 h 86"/>
                <a:gd name="T28" fmla="*/ 32 w 96"/>
                <a:gd name="T29" fmla="*/ 12 h 86"/>
                <a:gd name="T30" fmla="*/ 28 w 96"/>
                <a:gd name="T31" fmla="*/ 20 h 86"/>
                <a:gd name="T32" fmla="*/ 32 w 96"/>
                <a:gd name="T33" fmla="*/ 26 h 86"/>
                <a:gd name="T34" fmla="*/ 32 w 96"/>
                <a:gd name="T35" fmla="*/ 28 h 86"/>
                <a:gd name="T36" fmla="*/ 32 w 96"/>
                <a:gd name="T37" fmla="*/ 28 h 86"/>
                <a:gd name="T38" fmla="*/ 22 w 96"/>
                <a:gd name="T39" fmla="*/ 30 h 86"/>
                <a:gd name="T40" fmla="*/ 20 w 96"/>
                <a:gd name="T41" fmla="*/ 30 h 86"/>
                <a:gd name="T42" fmla="*/ 16 w 96"/>
                <a:gd name="T43" fmla="*/ 30 h 86"/>
                <a:gd name="T44" fmla="*/ 12 w 96"/>
                <a:gd name="T45" fmla="*/ 34 h 86"/>
                <a:gd name="T46" fmla="*/ 8 w 96"/>
                <a:gd name="T47" fmla="*/ 46 h 86"/>
                <a:gd name="T48" fmla="*/ 0 w 96"/>
                <a:gd name="T49" fmla="*/ 64 h 86"/>
                <a:gd name="T50" fmla="*/ 18 w 96"/>
                <a:gd name="T51" fmla="*/ 86 h 86"/>
                <a:gd name="T52" fmla="*/ 32 w 96"/>
                <a:gd name="T53" fmla="*/ 80 h 86"/>
                <a:gd name="T54" fmla="*/ 58 w 96"/>
                <a:gd name="T55" fmla="*/ 82 h 86"/>
                <a:gd name="T56" fmla="*/ 66 w 96"/>
                <a:gd name="T57" fmla="*/ 64 h 86"/>
                <a:gd name="T58" fmla="*/ 88 w 96"/>
                <a:gd name="T59" fmla="*/ 58 h 86"/>
                <a:gd name="T60" fmla="*/ 96 w 96"/>
                <a:gd name="T61" fmla="*/ 60 h 86"/>
                <a:gd name="T62" fmla="*/ 94 w 96"/>
                <a:gd name="T63" fmla="*/ 52 h 86"/>
                <a:gd name="T64" fmla="*/ 92 w 96"/>
                <a:gd name="T65" fmla="*/ 44 h 86"/>
                <a:gd name="T66" fmla="*/ 92 w 96"/>
                <a:gd name="T67" fmla="*/ 42 h 86"/>
                <a:gd name="T68" fmla="*/ 92 w 96"/>
                <a:gd name="T69" fmla="*/ 4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86">
                  <a:moveTo>
                    <a:pt x="92" y="42"/>
                  </a:moveTo>
                  <a:lnTo>
                    <a:pt x="92" y="42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6"/>
                  </a:lnTo>
                  <a:lnTo>
                    <a:pt x="88" y="24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90" y="16"/>
                  </a:lnTo>
                  <a:lnTo>
                    <a:pt x="88" y="16"/>
                  </a:lnTo>
                  <a:lnTo>
                    <a:pt x="86" y="12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4" y="8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2" y="4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2" y="6"/>
                  </a:lnTo>
                  <a:lnTo>
                    <a:pt x="38" y="6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2" y="12"/>
                  </a:lnTo>
                  <a:lnTo>
                    <a:pt x="28" y="14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26"/>
                  </a:lnTo>
                  <a:lnTo>
                    <a:pt x="34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26" y="2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2" y="34"/>
                  </a:lnTo>
                  <a:lnTo>
                    <a:pt x="10" y="36"/>
                  </a:lnTo>
                  <a:lnTo>
                    <a:pt x="8" y="4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4" y="66"/>
                  </a:lnTo>
                  <a:lnTo>
                    <a:pt x="18" y="86"/>
                  </a:lnTo>
                  <a:lnTo>
                    <a:pt x="20" y="84"/>
                  </a:lnTo>
                  <a:lnTo>
                    <a:pt x="32" y="80"/>
                  </a:lnTo>
                  <a:lnTo>
                    <a:pt x="38" y="86"/>
                  </a:lnTo>
                  <a:lnTo>
                    <a:pt x="58" y="82"/>
                  </a:lnTo>
                  <a:lnTo>
                    <a:pt x="50" y="66"/>
                  </a:lnTo>
                  <a:lnTo>
                    <a:pt x="66" y="64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96" y="60"/>
                  </a:lnTo>
                  <a:lnTo>
                    <a:pt x="96" y="6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48"/>
                  </a:lnTo>
                  <a:lnTo>
                    <a:pt x="92" y="44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1391" y="2014"/>
              <a:ext cx="113" cy="103"/>
            </a:xfrm>
            <a:custGeom>
              <a:avLst/>
              <a:gdLst>
                <a:gd name="T0" fmla="*/ 61 w 113"/>
                <a:gd name="T1" fmla="*/ 103 h 103"/>
                <a:gd name="T2" fmla="*/ 65 w 113"/>
                <a:gd name="T3" fmla="*/ 103 h 103"/>
                <a:gd name="T4" fmla="*/ 69 w 113"/>
                <a:gd name="T5" fmla="*/ 99 h 103"/>
                <a:gd name="T6" fmla="*/ 73 w 113"/>
                <a:gd name="T7" fmla="*/ 93 h 103"/>
                <a:gd name="T8" fmla="*/ 79 w 113"/>
                <a:gd name="T9" fmla="*/ 91 h 103"/>
                <a:gd name="T10" fmla="*/ 85 w 113"/>
                <a:gd name="T11" fmla="*/ 91 h 103"/>
                <a:gd name="T12" fmla="*/ 91 w 113"/>
                <a:gd name="T13" fmla="*/ 90 h 103"/>
                <a:gd name="T14" fmla="*/ 103 w 113"/>
                <a:gd name="T15" fmla="*/ 72 h 103"/>
                <a:gd name="T16" fmla="*/ 103 w 113"/>
                <a:gd name="T17" fmla="*/ 70 h 103"/>
                <a:gd name="T18" fmla="*/ 107 w 113"/>
                <a:gd name="T19" fmla="*/ 64 h 103"/>
                <a:gd name="T20" fmla="*/ 113 w 113"/>
                <a:gd name="T21" fmla="*/ 60 h 103"/>
                <a:gd name="T22" fmla="*/ 113 w 113"/>
                <a:gd name="T23" fmla="*/ 56 h 103"/>
                <a:gd name="T24" fmla="*/ 107 w 113"/>
                <a:gd name="T25" fmla="*/ 52 h 103"/>
                <a:gd name="T26" fmla="*/ 103 w 113"/>
                <a:gd name="T27" fmla="*/ 46 h 103"/>
                <a:gd name="T28" fmla="*/ 99 w 113"/>
                <a:gd name="T29" fmla="*/ 44 h 103"/>
                <a:gd name="T30" fmla="*/ 91 w 113"/>
                <a:gd name="T31" fmla="*/ 30 h 103"/>
                <a:gd name="T32" fmla="*/ 91 w 113"/>
                <a:gd name="T33" fmla="*/ 30 h 103"/>
                <a:gd name="T34" fmla="*/ 87 w 113"/>
                <a:gd name="T35" fmla="*/ 30 h 103"/>
                <a:gd name="T36" fmla="*/ 77 w 113"/>
                <a:gd name="T37" fmla="*/ 36 h 103"/>
                <a:gd name="T38" fmla="*/ 75 w 113"/>
                <a:gd name="T39" fmla="*/ 34 h 103"/>
                <a:gd name="T40" fmla="*/ 63 w 113"/>
                <a:gd name="T41" fmla="*/ 26 h 103"/>
                <a:gd name="T42" fmla="*/ 56 w 113"/>
                <a:gd name="T43" fmla="*/ 18 h 103"/>
                <a:gd name="T44" fmla="*/ 54 w 113"/>
                <a:gd name="T45" fmla="*/ 16 h 103"/>
                <a:gd name="T46" fmla="*/ 52 w 113"/>
                <a:gd name="T47" fmla="*/ 12 h 103"/>
                <a:gd name="T48" fmla="*/ 44 w 113"/>
                <a:gd name="T49" fmla="*/ 12 h 103"/>
                <a:gd name="T50" fmla="*/ 36 w 113"/>
                <a:gd name="T51" fmla="*/ 10 h 103"/>
                <a:gd name="T52" fmla="*/ 24 w 113"/>
                <a:gd name="T53" fmla="*/ 0 h 103"/>
                <a:gd name="T54" fmla="*/ 20 w 113"/>
                <a:gd name="T55" fmla="*/ 0 h 103"/>
                <a:gd name="T56" fmla="*/ 8 w 113"/>
                <a:gd name="T57" fmla="*/ 4 h 103"/>
                <a:gd name="T58" fmla="*/ 10 w 113"/>
                <a:gd name="T59" fmla="*/ 12 h 103"/>
                <a:gd name="T60" fmla="*/ 14 w 113"/>
                <a:gd name="T61" fmla="*/ 16 h 103"/>
                <a:gd name="T62" fmla="*/ 14 w 113"/>
                <a:gd name="T63" fmla="*/ 22 h 103"/>
                <a:gd name="T64" fmla="*/ 6 w 113"/>
                <a:gd name="T65" fmla="*/ 30 h 103"/>
                <a:gd name="T66" fmla="*/ 0 w 113"/>
                <a:gd name="T67" fmla="*/ 34 h 103"/>
                <a:gd name="T68" fmla="*/ 2 w 113"/>
                <a:gd name="T69" fmla="*/ 38 h 103"/>
                <a:gd name="T70" fmla="*/ 10 w 113"/>
                <a:gd name="T71" fmla="*/ 40 h 103"/>
                <a:gd name="T72" fmla="*/ 14 w 113"/>
                <a:gd name="T73" fmla="*/ 42 h 103"/>
                <a:gd name="T74" fmla="*/ 22 w 113"/>
                <a:gd name="T75" fmla="*/ 46 h 103"/>
                <a:gd name="T76" fmla="*/ 24 w 113"/>
                <a:gd name="T77" fmla="*/ 52 h 103"/>
                <a:gd name="T78" fmla="*/ 30 w 113"/>
                <a:gd name="T79" fmla="*/ 64 h 103"/>
                <a:gd name="T80" fmla="*/ 38 w 113"/>
                <a:gd name="T81" fmla="*/ 76 h 103"/>
                <a:gd name="T82" fmla="*/ 42 w 113"/>
                <a:gd name="T83" fmla="*/ 82 h 103"/>
                <a:gd name="T84" fmla="*/ 42 w 113"/>
                <a:gd name="T85" fmla="*/ 86 h 103"/>
                <a:gd name="T86" fmla="*/ 42 w 113"/>
                <a:gd name="T87" fmla="*/ 90 h 103"/>
                <a:gd name="T88" fmla="*/ 52 w 113"/>
                <a:gd name="T89" fmla="*/ 91 h 103"/>
                <a:gd name="T90" fmla="*/ 54 w 113"/>
                <a:gd name="T91" fmla="*/ 93 h 103"/>
                <a:gd name="T92" fmla="*/ 59 w 113"/>
                <a:gd name="T93" fmla="*/ 103 h 103"/>
                <a:gd name="T94" fmla="*/ 61 w 113"/>
                <a:gd name="T95" fmla="*/ 103 h 103"/>
                <a:gd name="T96" fmla="*/ 61 w 113"/>
                <a:gd name="T97" fmla="*/ 103 h 103"/>
                <a:gd name="T98" fmla="*/ 61 w 113"/>
                <a:gd name="T9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3" h="103">
                  <a:moveTo>
                    <a:pt x="61" y="103"/>
                  </a:moveTo>
                  <a:lnTo>
                    <a:pt x="61" y="103"/>
                  </a:lnTo>
                  <a:lnTo>
                    <a:pt x="63" y="103"/>
                  </a:lnTo>
                  <a:lnTo>
                    <a:pt x="65" y="103"/>
                  </a:lnTo>
                  <a:lnTo>
                    <a:pt x="69" y="99"/>
                  </a:lnTo>
                  <a:lnTo>
                    <a:pt x="69" y="99"/>
                  </a:lnTo>
                  <a:lnTo>
                    <a:pt x="73" y="97"/>
                  </a:lnTo>
                  <a:lnTo>
                    <a:pt x="73" y="93"/>
                  </a:lnTo>
                  <a:lnTo>
                    <a:pt x="75" y="91"/>
                  </a:lnTo>
                  <a:lnTo>
                    <a:pt x="79" y="91"/>
                  </a:lnTo>
                  <a:lnTo>
                    <a:pt x="79" y="91"/>
                  </a:lnTo>
                  <a:lnTo>
                    <a:pt x="85" y="91"/>
                  </a:lnTo>
                  <a:lnTo>
                    <a:pt x="91" y="90"/>
                  </a:lnTo>
                  <a:lnTo>
                    <a:pt x="91" y="90"/>
                  </a:lnTo>
                  <a:lnTo>
                    <a:pt x="101" y="78"/>
                  </a:lnTo>
                  <a:lnTo>
                    <a:pt x="103" y="72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103" y="68"/>
                  </a:lnTo>
                  <a:lnTo>
                    <a:pt x="107" y="64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58"/>
                  </a:lnTo>
                  <a:lnTo>
                    <a:pt x="113" y="56"/>
                  </a:lnTo>
                  <a:lnTo>
                    <a:pt x="113" y="54"/>
                  </a:lnTo>
                  <a:lnTo>
                    <a:pt x="107" y="52"/>
                  </a:lnTo>
                  <a:lnTo>
                    <a:pt x="103" y="46"/>
                  </a:lnTo>
                  <a:lnTo>
                    <a:pt x="103" y="46"/>
                  </a:lnTo>
                  <a:lnTo>
                    <a:pt x="99" y="46"/>
                  </a:lnTo>
                  <a:lnTo>
                    <a:pt x="99" y="44"/>
                  </a:lnTo>
                  <a:lnTo>
                    <a:pt x="93" y="40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89" y="30"/>
                  </a:lnTo>
                  <a:lnTo>
                    <a:pt x="87" y="30"/>
                  </a:lnTo>
                  <a:lnTo>
                    <a:pt x="85" y="34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5" y="34"/>
                  </a:lnTo>
                  <a:lnTo>
                    <a:pt x="73" y="34"/>
                  </a:lnTo>
                  <a:lnTo>
                    <a:pt x="63" y="26"/>
                  </a:lnTo>
                  <a:lnTo>
                    <a:pt x="59" y="22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4" y="1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36" y="10"/>
                  </a:lnTo>
                  <a:lnTo>
                    <a:pt x="32" y="4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12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8" y="38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4" y="42"/>
                  </a:lnTo>
                  <a:lnTo>
                    <a:pt x="18" y="44"/>
                  </a:lnTo>
                  <a:lnTo>
                    <a:pt x="22" y="46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8" y="58"/>
                  </a:lnTo>
                  <a:lnTo>
                    <a:pt x="30" y="64"/>
                  </a:lnTo>
                  <a:lnTo>
                    <a:pt x="34" y="70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2" y="82"/>
                  </a:lnTo>
                  <a:lnTo>
                    <a:pt x="44" y="8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90"/>
                  </a:lnTo>
                  <a:lnTo>
                    <a:pt x="44" y="90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54" y="93"/>
                  </a:lnTo>
                  <a:lnTo>
                    <a:pt x="56" y="97"/>
                  </a:lnTo>
                  <a:lnTo>
                    <a:pt x="59" y="103"/>
                  </a:lnTo>
                  <a:lnTo>
                    <a:pt x="59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1" y="10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3830" y="2974"/>
              <a:ext cx="14" cy="10"/>
            </a:xfrm>
            <a:custGeom>
              <a:avLst/>
              <a:gdLst>
                <a:gd name="T0" fmla="*/ 10 w 14"/>
                <a:gd name="T1" fmla="*/ 2 h 10"/>
                <a:gd name="T2" fmla="*/ 10 w 14"/>
                <a:gd name="T3" fmla="*/ 2 h 10"/>
                <a:gd name="T4" fmla="*/ 4 w 14"/>
                <a:gd name="T5" fmla="*/ 0 h 10"/>
                <a:gd name="T6" fmla="*/ 0 w 14"/>
                <a:gd name="T7" fmla="*/ 2 h 10"/>
                <a:gd name="T8" fmla="*/ 14 w 14"/>
                <a:gd name="T9" fmla="*/ 10 h 10"/>
                <a:gd name="T10" fmla="*/ 14 w 14"/>
                <a:gd name="T11" fmla="*/ 10 h 10"/>
                <a:gd name="T12" fmla="*/ 14 w 14"/>
                <a:gd name="T13" fmla="*/ 6 h 10"/>
                <a:gd name="T14" fmla="*/ 10 w 14"/>
                <a:gd name="T15" fmla="*/ 2 h 10"/>
                <a:gd name="T16" fmla="*/ 10 w 14"/>
                <a:gd name="T17" fmla="*/ 2 h 10"/>
                <a:gd name="T18" fmla="*/ 10 w 14"/>
                <a:gd name="T19" fmla="*/ 2 h 10"/>
                <a:gd name="T20" fmla="*/ 10 w 14"/>
                <a:gd name="T21" fmla="*/ 2 h 10"/>
                <a:gd name="T22" fmla="*/ 10 w 14"/>
                <a:gd name="T2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0">
                  <a:moveTo>
                    <a:pt x="10" y="2"/>
                  </a:moveTo>
                  <a:lnTo>
                    <a:pt x="10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1321" y="2171"/>
              <a:ext cx="145" cy="124"/>
            </a:xfrm>
            <a:custGeom>
              <a:avLst/>
              <a:gdLst>
                <a:gd name="T0" fmla="*/ 145 w 145"/>
                <a:gd name="T1" fmla="*/ 80 h 124"/>
                <a:gd name="T2" fmla="*/ 139 w 145"/>
                <a:gd name="T3" fmla="*/ 82 h 124"/>
                <a:gd name="T4" fmla="*/ 131 w 145"/>
                <a:gd name="T5" fmla="*/ 78 h 124"/>
                <a:gd name="T6" fmla="*/ 137 w 145"/>
                <a:gd name="T7" fmla="*/ 72 h 124"/>
                <a:gd name="T8" fmla="*/ 137 w 145"/>
                <a:gd name="T9" fmla="*/ 70 h 124"/>
                <a:gd name="T10" fmla="*/ 131 w 145"/>
                <a:gd name="T11" fmla="*/ 66 h 124"/>
                <a:gd name="T12" fmla="*/ 122 w 145"/>
                <a:gd name="T13" fmla="*/ 72 h 124"/>
                <a:gd name="T14" fmla="*/ 108 w 145"/>
                <a:gd name="T15" fmla="*/ 68 h 124"/>
                <a:gd name="T16" fmla="*/ 100 w 145"/>
                <a:gd name="T17" fmla="*/ 72 h 124"/>
                <a:gd name="T18" fmla="*/ 98 w 145"/>
                <a:gd name="T19" fmla="*/ 78 h 124"/>
                <a:gd name="T20" fmla="*/ 90 w 145"/>
                <a:gd name="T21" fmla="*/ 72 h 124"/>
                <a:gd name="T22" fmla="*/ 90 w 145"/>
                <a:gd name="T23" fmla="*/ 68 h 124"/>
                <a:gd name="T24" fmla="*/ 82 w 145"/>
                <a:gd name="T25" fmla="*/ 58 h 124"/>
                <a:gd name="T26" fmla="*/ 80 w 145"/>
                <a:gd name="T27" fmla="*/ 48 h 124"/>
                <a:gd name="T28" fmla="*/ 80 w 145"/>
                <a:gd name="T29" fmla="*/ 22 h 124"/>
                <a:gd name="T30" fmla="*/ 72 w 145"/>
                <a:gd name="T31" fmla="*/ 18 h 124"/>
                <a:gd name="T32" fmla="*/ 58 w 145"/>
                <a:gd name="T33" fmla="*/ 14 h 124"/>
                <a:gd name="T34" fmla="*/ 48 w 145"/>
                <a:gd name="T35" fmla="*/ 0 h 124"/>
                <a:gd name="T36" fmla="*/ 44 w 145"/>
                <a:gd name="T37" fmla="*/ 0 h 124"/>
                <a:gd name="T38" fmla="*/ 46 w 145"/>
                <a:gd name="T39" fmla="*/ 14 h 124"/>
                <a:gd name="T40" fmla="*/ 40 w 145"/>
                <a:gd name="T41" fmla="*/ 18 h 124"/>
                <a:gd name="T42" fmla="*/ 36 w 145"/>
                <a:gd name="T43" fmla="*/ 18 h 124"/>
                <a:gd name="T44" fmla="*/ 26 w 145"/>
                <a:gd name="T45" fmla="*/ 22 h 124"/>
                <a:gd name="T46" fmla="*/ 20 w 145"/>
                <a:gd name="T47" fmla="*/ 20 h 124"/>
                <a:gd name="T48" fmla="*/ 16 w 145"/>
                <a:gd name="T49" fmla="*/ 22 h 124"/>
                <a:gd name="T50" fmla="*/ 20 w 145"/>
                <a:gd name="T51" fmla="*/ 26 h 124"/>
                <a:gd name="T52" fmla="*/ 20 w 145"/>
                <a:gd name="T53" fmla="*/ 28 h 124"/>
                <a:gd name="T54" fmla="*/ 14 w 145"/>
                <a:gd name="T55" fmla="*/ 28 h 124"/>
                <a:gd name="T56" fmla="*/ 12 w 145"/>
                <a:gd name="T57" fmla="*/ 34 h 124"/>
                <a:gd name="T58" fmla="*/ 8 w 145"/>
                <a:gd name="T59" fmla="*/ 38 h 124"/>
                <a:gd name="T60" fmla="*/ 2 w 145"/>
                <a:gd name="T61" fmla="*/ 42 h 124"/>
                <a:gd name="T62" fmla="*/ 12 w 145"/>
                <a:gd name="T63" fmla="*/ 44 h 124"/>
                <a:gd name="T64" fmla="*/ 18 w 145"/>
                <a:gd name="T65" fmla="*/ 52 h 124"/>
                <a:gd name="T66" fmla="*/ 30 w 145"/>
                <a:gd name="T67" fmla="*/ 56 h 124"/>
                <a:gd name="T68" fmla="*/ 36 w 145"/>
                <a:gd name="T69" fmla="*/ 60 h 124"/>
                <a:gd name="T70" fmla="*/ 40 w 145"/>
                <a:gd name="T71" fmla="*/ 72 h 124"/>
                <a:gd name="T72" fmla="*/ 38 w 145"/>
                <a:gd name="T73" fmla="*/ 82 h 124"/>
                <a:gd name="T74" fmla="*/ 44 w 145"/>
                <a:gd name="T75" fmla="*/ 96 h 124"/>
                <a:gd name="T76" fmla="*/ 52 w 145"/>
                <a:gd name="T77" fmla="*/ 102 h 124"/>
                <a:gd name="T78" fmla="*/ 58 w 145"/>
                <a:gd name="T79" fmla="*/ 96 h 124"/>
                <a:gd name="T80" fmla="*/ 64 w 145"/>
                <a:gd name="T81" fmla="*/ 94 h 124"/>
                <a:gd name="T82" fmla="*/ 78 w 145"/>
                <a:gd name="T83" fmla="*/ 108 h 124"/>
                <a:gd name="T84" fmla="*/ 88 w 145"/>
                <a:gd name="T85" fmla="*/ 118 h 124"/>
                <a:gd name="T86" fmla="*/ 129 w 145"/>
                <a:gd name="T87" fmla="*/ 118 h 124"/>
                <a:gd name="T88" fmla="*/ 143 w 145"/>
                <a:gd name="T89" fmla="*/ 90 h 124"/>
                <a:gd name="T90" fmla="*/ 143 w 145"/>
                <a:gd name="T91" fmla="*/ 9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5" h="124">
                  <a:moveTo>
                    <a:pt x="143" y="90"/>
                  </a:moveTo>
                  <a:lnTo>
                    <a:pt x="145" y="80"/>
                  </a:lnTo>
                  <a:lnTo>
                    <a:pt x="145" y="80"/>
                  </a:lnTo>
                  <a:lnTo>
                    <a:pt x="143" y="82"/>
                  </a:lnTo>
                  <a:lnTo>
                    <a:pt x="143" y="82"/>
                  </a:lnTo>
                  <a:lnTo>
                    <a:pt x="139" y="82"/>
                  </a:lnTo>
                  <a:lnTo>
                    <a:pt x="139" y="82"/>
                  </a:lnTo>
                  <a:lnTo>
                    <a:pt x="133" y="78"/>
                  </a:lnTo>
                  <a:lnTo>
                    <a:pt x="131" y="78"/>
                  </a:lnTo>
                  <a:lnTo>
                    <a:pt x="131" y="74"/>
                  </a:lnTo>
                  <a:lnTo>
                    <a:pt x="131" y="74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7" y="70"/>
                  </a:lnTo>
                  <a:lnTo>
                    <a:pt x="137" y="70"/>
                  </a:lnTo>
                  <a:lnTo>
                    <a:pt x="135" y="68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68"/>
                  </a:lnTo>
                  <a:lnTo>
                    <a:pt x="126" y="68"/>
                  </a:lnTo>
                  <a:lnTo>
                    <a:pt x="122" y="72"/>
                  </a:lnTo>
                  <a:lnTo>
                    <a:pt x="114" y="70"/>
                  </a:lnTo>
                  <a:lnTo>
                    <a:pt x="110" y="70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4" y="70"/>
                  </a:lnTo>
                  <a:lnTo>
                    <a:pt x="100" y="72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98" y="78"/>
                  </a:lnTo>
                  <a:lnTo>
                    <a:pt x="98" y="78"/>
                  </a:lnTo>
                  <a:lnTo>
                    <a:pt x="90" y="72"/>
                  </a:lnTo>
                  <a:lnTo>
                    <a:pt x="90" y="72"/>
                  </a:lnTo>
                  <a:lnTo>
                    <a:pt x="88" y="70"/>
                  </a:lnTo>
                  <a:lnTo>
                    <a:pt x="88" y="68"/>
                  </a:lnTo>
                  <a:lnTo>
                    <a:pt x="90" y="68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2" y="58"/>
                  </a:lnTo>
                  <a:lnTo>
                    <a:pt x="80" y="52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34"/>
                  </a:lnTo>
                  <a:lnTo>
                    <a:pt x="80" y="26"/>
                  </a:lnTo>
                  <a:lnTo>
                    <a:pt x="80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2" y="18"/>
                  </a:lnTo>
                  <a:lnTo>
                    <a:pt x="68" y="18"/>
                  </a:lnTo>
                  <a:lnTo>
                    <a:pt x="62" y="18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0" y="20"/>
                  </a:lnTo>
                  <a:lnTo>
                    <a:pt x="26" y="22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20" y="24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6" y="52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58"/>
                  </a:lnTo>
                  <a:lnTo>
                    <a:pt x="36" y="60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40" y="72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8" y="82"/>
                  </a:lnTo>
                  <a:lnTo>
                    <a:pt x="40" y="88"/>
                  </a:lnTo>
                  <a:lnTo>
                    <a:pt x="40" y="94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8" y="102"/>
                  </a:lnTo>
                  <a:lnTo>
                    <a:pt x="52" y="102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8" y="96"/>
                  </a:lnTo>
                  <a:lnTo>
                    <a:pt x="60" y="94"/>
                  </a:lnTo>
                  <a:lnTo>
                    <a:pt x="64" y="94"/>
                  </a:lnTo>
                  <a:lnTo>
                    <a:pt x="64" y="94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82" y="114"/>
                  </a:lnTo>
                  <a:lnTo>
                    <a:pt x="88" y="118"/>
                  </a:lnTo>
                  <a:lnTo>
                    <a:pt x="100" y="116"/>
                  </a:lnTo>
                  <a:lnTo>
                    <a:pt x="122" y="124"/>
                  </a:lnTo>
                  <a:lnTo>
                    <a:pt x="129" y="118"/>
                  </a:lnTo>
                  <a:lnTo>
                    <a:pt x="135" y="108"/>
                  </a:lnTo>
                  <a:lnTo>
                    <a:pt x="135" y="108"/>
                  </a:lnTo>
                  <a:lnTo>
                    <a:pt x="143" y="90"/>
                  </a:lnTo>
                  <a:lnTo>
                    <a:pt x="143" y="90"/>
                  </a:lnTo>
                  <a:lnTo>
                    <a:pt x="143" y="90"/>
                  </a:lnTo>
                  <a:lnTo>
                    <a:pt x="143" y="9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24"/>
            <p:cNvSpPr>
              <a:spLocks/>
            </p:cNvSpPr>
            <p:nvPr/>
          </p:nvSpPr>
          <p:spPr bwMode="auto">
            <a:xfrm>
              <a:off x="1598" y="2376"/>
              <a:ext cx="239" cy="307"/>
            </a:xfrm>
            <a:custGeom>
              <a:avLst/>
              <a:gdLst>
                <a:gd name="T0" fmla="*/ 193 w 239"/>
                <a:gd name="T1" fmla="*/ 78 h 307"/>
                <a:gd name="T2" fmla="*/ 193 w 239"/>
                <a:gd name="T3" fmla="*/ 66 h 307"/>
                <a:gd name="T4" fmla="*/ 171 w 239"/>
                <a:gd name="T5" fmla="*/ 64 h 307"/>
                <a:gd name="T6" fmla="*/ 171 w 239"/>
                <a:gd name="T7" fmla="*/ 46 h 307"/>
                <a:gd name="T8" fmla="*/ 157 w 239"/>
                <a:gd name="T9" fmla="*/ 28 h 307"/>
                <a:gd name="T10" fmla="*/ 133 w 239"/>
                <a:gd name="T11" fmla="*/ 18 h 307"/>
                <a:gd name="T12" fmla="*/ 125 w 239"/>
                <a:gd name="T13" fmla="*/ 2 h 307"/>
                <a:gd name="T14" fmla="*/ 81 w 239"/>
                <a:gd name="T15" fmla="*/ 10 h 307"/>
                <a:gd name="T16" fmla="*/ 91 w 239"/>
                <a:gd name="T17" fmla="*/ 28 h 307"/>
                <a:gd name="T18" fmla="*/ 73 w 239"/>
                <a:gd name="T19" fmla="*/ 36 h 307"/>
                <a:gd name="T20" fmla="*/ 58 w 239"/>
                <a:gd name="T21" fmla="*/ 40 h 307"/>
                <a:gd name="T22" fmla="*/ 44 w 239"/>
                <a:gd name="T23" fmla="*/ 38 h 307"/>
                <a:gd name="T24" fmla="*/ 40 w 239"/>
                <a:gd name="T25" fmla="*/ 60 h 307"/>
                <a:gd name="T26" fmla="*/ 22 w 239"/>
                <a:gd name="T27" fmla="*/ 68 h 307"/>
                <a:gd name="T28" fmla="*/ 6 w 239"/>
                <a:gd name="T29" fmla="*/ 96 h 307"/>
                <a:gd name="T30" fmla="*/ 4 w 239"/>
                <a:gd name="T31" fmla="*/ 114 h 307"/>
                <a:gd name="T32" fmla="*/ 6 w 239"/>
                <a:gd name="T33" fmla="*/ 140 h 307"/>
                <a:gd name="T34" fmla="*/ 10 w 239"/>
                <a:gd name="T35" fmla="*/ 154 h 307"/>
                <a:gd name="T36" fmla="*/ 14 w 239"/>
                <a:gd name="T37" fmla="*/ 162 h 307"/>
                <a:gd name="T38" fmla="*/ 12 w 239"/>
                <a:gd name="T39" fmla="*/ 184 h 307"/>
                <a:gd name="T40" fmla="*/ 8 w 239"/>
                <a:gd name="T41" fmla="*/ 195 h 307"/>
                <a:gd name="T42" fmla="*/ 0 w 239"/>
                <a:gd name="T43" fmla="*/ 209 h 307"/>
                <a:gd name="T44" fmla="*/ 16 w 239"/>
                <a:gd name="T45" fmla="*/ 217 h 307"/>
                <a:gd name="T46" fmla="*/ 30 w 239"/>
                <a:gd name="T47" fmla="*/ 225 h 307"/>
                <a:gd name="T48" fmla="*/ 18 w 239"/>
                <a:gd name="T49" fmla="*/ 239 h 307"/>
                <a:gd name="T50" fmla="*/ 22 w 239"/>
                <a:gd name="T51" fmla="*/ 249 h 307"/>
                <a:gd name="T52" fmla="*/ 12 w 239"/>
                <a:gd name="T53" fmla="*/ 269 h 307"/>
                <a:gd name="T54" fmla="*/ 16 w 239"/>
                <a:gd name="T55" fmla="*/ 271 h 307"/>
                <a:gd name="T56" fmla="*/ 22 w 239"/>
                <a:gd name="T57" fmla="*/ 281 h 307"/>
                <a:gd name="T58" fmla="*/ 44 w 239"/>
                <a:gd name="T59" fmla="*/ 281 h 307"/>
                <a:gd name="T60" fmla="*/ 58 w 239"/>
                <a:gd name="T61" fmla="*/ 301 h 307"/>
                <a:gd name="T62" fmla="*/ 89 w 239"/>
                <a:gd name="T63" fmla="*/ 287 h 307"/>
                <a:gd name="T64" fmla="*/ 111 w 239"/>
                <a:gd name="T65" fmla="*/ 261 h 307"/>
                <a:gd name="T66" fmla="*/ 131 w 239"/>
                <a:gd name="T67" fmla="*/ 243 h 307"/>
                <a:gd name="T68" fmla="*/ 153 w 239"/>
                <a:gd name="T69" fmla="*/ 217 h 307"/>
                <a:gd name="T70" fmla="*/ 175 w 239"/>
                <a:gd name="T71" fmla="*/ 209 h 307"/>
                <a:gd name="T72" fmla="*/ 191 w 239"/>
                <a:gd name="T73" fmla="*/ 203 h 307"/>
                <a:gd name="T74" fmla="*/ 211 w 239"/>
                <a:gd name="T75" fmla="*/ 188 h 307"/>
                <a:gd name="T76" fmla="*/ 203 w 239"/>
                <a:gd name="T77" fmla="*/ 180 h 307"/>
                <a:gd name="T78" fmla="*/ 175 w 239"/>
                <a:gd name="T79" fmla="*/ 180 h 307"/>
                <a:gd name="T80" fmla="*/ 141 w 239"/>
                <a:gd name="T81" fmla="*/ 170 h 307"/>
                <a:gd name="T82" fmla="*/ 143 w 239"/>
                <a:gd name="T83" fmla="*/ 150 h 307"/>
                <a:gd name="T84" fmla="*/ 133 w 239"/>
                <a:gd name="T85" fmla="*/ 128 h 307"/>
                <a:gd name="T86" fmla="*/ 149 w 239"/>
                <a:gd name="T87" fmla="*/ 114 h 307"/>
                <a:gd name="T88" fmla="*/ 169 w 239"/>
                <a:gd name="T89" fmla="*/ 126 h 307"/>
                <a:gd name="T90" fmla="*/ 165 w 239"/>
                <a:gd name="T91" fmla="*/ 140 h 307"/>
                <a:gd name="T92" fmla="*/ 175 w 239"/>
                <a:gd name="T93" fmla="*/ 140 h 307"/>
                <a:gd name="T94" fmla="*/ 179 w 239"/>
                <a:gd name="T95" fmla="*/ 154 h 307"/>
                <a:gd name="T96" fmla="*/ 191 w 239"/>
                <a:gd name="T97" fmla="*/ 144 h 307"/>
                <a:gd name="T98" fmla="*/ 209 w 239"/>
                <a:gd name="T99" fmla="*/ 144 h 307"/>
                <a:gd name="T100" fmla="*/ 225 w 239"/>
                <a:gd name="T101" fmla="*/ 150 h 307"/>
                <a:gd name="T102" fmla="*/ 219 w 239"/>
                <a:gd name="T103" fmla="*/ 132 h 307"/>
                <a:gd name="T104" fmla="*/ 229 w 239"/>
                <a:gd name="T105" fmla="*/ 118 h 307"/>
                <a:gd name="T106" fmla="*/ 233 w 239"/>
                <a:gd name="T107" fmla="*/ 110 h 307"/>
                <a:gd name="T108" fmla="*/ 205 w 239"/>
                <a:gd name="T109" fmla="*/ 9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9" h="307">
                  <a:moveTo>
                    <a:pt x="205" y="90"/>
                  </a:moveTo>
                  <a:lnTo>
                    <a:pt x="205" y="90"/>
                  </a:lnTo>
                  <a:lnTo>
                    <a:pt x="197" y="86"/>
                  </a:lnTo>
                  <a:lnTo>
                    <a:pt x="193" y="82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0"/>
                  </a:lnTo>
                  <a:lnTo>
                    <a:pt x="195" y="68"/>
                  </a:lnTo>
                  <a:lnTo>
                    <a:pt x="193" y="66"/>
                  </a:lnTo>
                  <a:lnTo>
                    <a:pt x="193" y="66"/>
                  </a:lnTo>
                  <a:lnTo>
                    <a:pt x="193" y="66"/>
                  </a:lnTo>
                  <a:lnTo>
                    <a:pt x="193" y="66"/>
                  </a:lnTo>
                  <a:lnTo>
                    <a:pt x="181" y="68"/>
                  </a:lnTo>
                  <a:lnTo>
                    <a:pt x="175" y="68"/>
                  </a:lnTo>
                  <a:lnTo>
                    <a:pt x="173" y="68"/>
                  </a:lnTo>
                  <a:lnTo>
                    <a:pt x="171" y="68"/>
                  </a:lnTo>
                  <a:lnTo>
                    <a:pt x="171" y="68"/>
                  </a:lnTo>
                  <a:lnTo>
                    <a:pt x="171" y="64"/>
                  </a:lnTo>
                  <a:lnTo>
                    <a:pt x="171" y="62"/>
                  </a:lnTo>
                  <a:lnTo>
                    <a:pt x="173" y="56"/>
                  </a:lnTo>
                  <a:lnTo>
                    <a:pt x="173" y="48"/>
                  </a:lnTo>
                  <a:lnTo>
                    <a:pt x="173" y="46"/>
                  </a:lnTo>
                  <a:lnTo>
                    <a:pt x="171" y="46"/>
                  </a:lnTo>
                  <a:lnTo>
                    <a:pt x="171" y="46"/>
                  </a:lnTo>
                  <a:lnTo>
                    <a:pt x="163" y="46"/>
                  </a:lnTo>
                  <a:lnTo>
                    <a:pt x="159" y="44"/>
                  </a:lnTo>
                  <a:lnTo>
                    <a:pt x="157" y="40"/>
                  </a:lnTo>
                  <a:lnTo>
                    <a:pt x="157" y="40"/>
                  </a:lnTo>
                  <a:lnTo>
                    <a:pt x="159" y="34"/>
                  </a:lnTo>
                  <a:lnTo>
                    <a:pt x="157" y="28"/>
                  </a:lnTo>
                  <a:lnTo>
                    <a:pt x="153" y="28"/>
                  </a:lnTo>
                  <a:lnTo>
                    <a:pt x="153" y="28"/>
                  </a:lnTo>
                  <a:lnTo>
                    <a:pt x="143" y="22"/>
                  </a:lnTo>
                  <a:lnTo>
                    <a:pt x="135" y="20"/>
                  </a:lnTo>
                  <a:lnTo>
                    <a:pt x="133" y="20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33" y="14"/>
                  </a:lnTo>
                  <a:lnTo>
                    <a:pt x="133" y="10"/>
                  </a:lnTo>
                  <a:lnTo>
                    <a:pt x="129" y="4"/>
                  </a:lnTo>
                  <a:lnTo>
                    <a:pt x="129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3" y="0"/>
                  </a:lnTo>
                  <a:lnTo>
                    <a:pt x="107" y="10"/>
                  </a:lnTo>
                  <a:lnTo>
                    <a:pt x="89" y="6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5" y="16"/>
                  </a:lnTo>
                  <a:lnTo>
                    <a:pt x="89" y="22"/>
                  </a:lnTo>
                  <a:lnTo>
                    <a:pt x="91" y="28"/>
                  </a:lnTo>
                  <a:lnTo>
                    <a:pt x="91" y="28"/>
                  </a:lnTo>
                  <a:lnTo>
                    <a:pt x="87" y="34"/>
                  </a:lnTo>
                  <a:lnTo>
                    <a:pt x="81" y="34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3" y="36"/>
                  </a:lnTo>
                  <a:lnTo>
                    <a:pt x="73" y="38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66" y="38"/>
                  </a:lnTo>
                  <a:lnTo>
                    <a:pt x="62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0" y="38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0" y="40"/>
                  </a:lnTo>
                  <a:lnTo>
                    <a:pt x="40" y="42"/>
                  </a:lnTo>
                  <a:lnTo>
                    <a:pt x="40" y="48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4" y="66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18" y="70"/>
                  </a:lnTo>
                  <a:lnTo>
                    <a:pt x="16" y="74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20"/>
                  </a:lnTo>
                  <a:lnTo>
                    <a:pt x="4" y="128"/>
                  </a:lnTo>
                  <a:lnTo>
                    <a:pt x="0" y="136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8" y="144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0" y="150"/>
                  </a:lnTo>
                  <a:lnTo>
                    <a:pt x="8" y="152"/>
                  </a:lnTo>
                  <a:lnTo>
                    <a:pt x="10" y="154"/>
                  </a:lnTo>
                  <a:lnTo>
                    <a:pt x="10" y="154"/>
                  </a:lnTo>
                  <a:lnTo>
                    <a:pt x="10" y="156"/>
                  </a:lnTo>
                  <a:lnTo>
                    <a:pt x="12" y="158"/>
                  </a:lnTo>
                  <a:lnTo>
                    <a:pt x="14" y="160"/>
                  </a:lnTo>
                  <a:lnTo>
                    <a:pt x="14" y="162"/>
                  </a:lnTo>
                  <a:lnTo>
                    <a:pt x="14" y="162"/>
                  </a:lnTo>
                  <a:lnTo>
                    <a:pt x="14" y="166"/>
                  </a:lnTo>
                  <a:lnTo>
                    <a:pt x="14" y="170"/>
                  </a:lnTo>
                  <a:lnTo>
                    <a:pt x="12" y="174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2" y="184"/>
                  </a:lnTo>
                  <a:lnTo>
                    <a:pt x="12" y="188"/>
                  </a:lnTo>
                  <a:lnTo>
                    <a:pt x="14" y="190"/>
                  </a:lnTo>
                  <a:lnTo>
                    <a:pt x="14" y="190"/>
                  </a:lnTo>
                  <a:lnTo>
                    <a:pt x="14" y="193"/>
                  </a:lnTo>
                  <a:lnTo>
                    <a:pt x="12" y="195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6" y="195"/>
                  </a:lnTo>
                  <a:lnTo>
                    <a:pt x="6" y="197"/>
                  </a:lnTo>
                  <a:lnTo>
                    <a:pt x="6" y="201"/>
                  </a:lnTo>
                  <a:lnTo>
                    <a:pt x="10" y="203"/>
                  </a:lnTo>
                  <a:lnTo>
                    <a:pt x="0" y="209"/>
                  </a:lnTo>
                  <a:lnTo>
                    <a:pt x="0" y="209"/>
                  </a:lnTo>
                  <a:lnTo>
                    <a:pt x="8" y="217"/>
                  </a:lnTo>
                  <a:lnTo>
                    <a:pt x="8" y="217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6" y="217"/>
                  </a:lnTo>
                  <a:lnTo>
                    <a:pt x="22" y="215"/>
                  </a:lnTo>
                  <a:lnTo>
                    <a:pt x="28" y="215"/>
                  </a:lnTo>
                  <a:lnTo>
                    <a:pt x="28" y="215"/>
                  </a:lnTo>
                  <a:lnTo>
                    <a:pt x="28" y="217"/>
                  </a:lnTo>
                  <a:lnTo>
                    <a:pt x="30" y="219"/>
                  </a:lnTo>
                  <a:lnTo>
                    <a:pt x="30" y="225"/>
                  </a:lnTo>
                  <a:lnTo>
                    <a:pt x="30" y="225"/>
                  </a:lnTo>
                  <a:lnTo>
                    <a:pt x="24" y="231"/>
                  </a:lnTo>
                  <a:lnTo>
                    <a:pt x="22" y="233"/>
                  </a:lnTo>
                  <a:lnTo>
                    <a:pt x="18" y="239"/>
                  </a:lnTo>
                  <a:lnTo>
                    <a:pt x="18" y="239"/>
                  </a:lnTo>
                  <a:lnTo>
                    <a:pt x="18" y="239"/>
                  </a:lnTo>
                  <a:lnTo>
                    <a:pt x="18" y="243"/>
                  </a:lnTo>
                  <a:lnTo>
                    <a:pt x="18" y="245"/>
                  </a:lnTo>
                  <a:lnTo>
                    <a:pt x="22" y="247"/>
                  </a:lnTo>
                  <a:lnTo>
                    <a:pt x="22" y="247"/>
                  </a:lnTo>
                  <a:lnTo>
                    <a:pt x="22" y="247"/>
                  </a:lnTo>
                  <a:lnTo>
                    <a:pt x="22" y="249"/>
                  </a:lnTo>
                  <a:lnTo>
                    <a:pt x="22" y="253"/>
                  </a:lnTo>
                  <a:lnTo>
                    <a:pt x="20" y="255"/>
                  </a:lnTo>
                  <a:lnTo>
                    <a:pt x="18" y="261"/>
                  </a:lnTo>
                  <a:lnTo>
                    <a:pt x="18" y="261"/>
                  </a:lnTo>
                  <a:lnTo>
                    <a:pt x="14" y="265"/>
                  </a:lnTo>
                  <a:lnTo>
                    <a:pt x="12" y="269"/>
                  </a:lnTo>
                  <a:lnTo>
                    <a:pt x="10" y="277"/>
                  </a:lnTo>
                  <a:lnTo>
                    <a:pt x="10" y="277"/>
                  </a:lnTo>
                  <a:lnTo>
                    <a:pt x="10" y="279"/>
                  </a:lnTo>
                  <a:lnTo>
                    <a:pt x="10" y="279"/>
                  </a:lnTo>
                  <a:lnTo>
                    <a:pt x="12" y="275"/>
                  </a:lnTo>
                  <a:lnTo>
                    <a:pt x="16" y="271"/>
                  </a:lnTo>
                  <a:lnTo>
                    <a:pt x="16" y="271"/>
                  </a:lnTo>
                  <a:lnTo>
                    <a:pt x="18" y="275"/>
                  </a:lnTo>
                  <a:lnTo>
                    <a:pt x="20" y="277"/>
                  </a:lnTo>
                  <a:lnTo>
                    <a:pt x="22" y="279"/>
                  </a:lnTo>
                  <a:lnTo>
                    <a:pt x="22" y="279"/>
                  </a:lnTo>
                  <a:lnTo>
                    <a:pt x="22" y="281"/>
                  </a:lnTo>
                  <a:lnTo>
                    <a:pt x="28" y="285"/>
                  </a:lnTo>
                  <a:lnTo>
                    <a:pt x="36" y="289"/>
                  </a:lnTo>
                  <a:lnTo>
                    <a:pt x="36" y="289"/>
                  </a:lnTo>
                  <a:lnTo>
                    <a:pt x="38" y="287"/>
                  </a:lnTo>
                  <a:lnTo>
                    <a:pt x="40" y="285"/>
                  </a:lnTo>
                  <a:lnTo>
                    <a:pt x="44" y="281"/>
                  </a:lnTo>
                  <a:lnTo>
                    <a:pt x="44" y="281"/>
                  </a:lnTo>
                  <a:lnTo>
                    <a:pt x="50" y="289"/>
                  </a:lnTo>
                  <a:lnTo>
                    <a:pt x="54" y="293"/>
                  </a:lnTo>
                  <a:lnTo>
                    <a:pt x="58" y="299"/>
                  </a:lnTo>
                  <a:lnTo>
                    <a:pt x="58" y="299"/>
                  </a:lnTo>
                  <a:lnTo>
                    <a:pt x="58" y="301"/>
                  </a:lnTo>
                  <a:lnTo>
                    <a:pt x="58" y="303"/>
                  </a:lnTo>
                  <a:lnTo>
                    <a:pt x="64" y="307"/>
                  </a:lnTo>
                  <a:lnTo>
                    <a:pt x="68" y="307"/>
                  </a:lnTo>
                  <a:lnTo>
                    <a:pt x="79" y="297"/>
                  </a:lnTo>
                  <a:lnTo>
                    <a:pt x="89" y="289"/>
                  </a:lnTo>
                  <a:lnTo>
                    <a:pt x="89" y="287"/>
                  </a:lnTo>
                  <a:lnTo>
                    <a:pt x="99" y="285"/>
                  </a:lnTo>
                  <a:lnTo>
                    <a:pt x="99" y="285"/>
                  </a:lnTo>
                  <a:lnTo>
                    <a:pt x="103" y="275"/>
                  </a:lnTo>
                  <a:lnTo>
                    <a:pt x="103" y="275"/>
                  </a:lnTo>
                  <a:lnTo>
                    <a:pt x="107" y="265"/>
                  </a:lnTo>
                  <a:lnTo>
                    <a:pt x="111" y="261"/>
                  </a:lnTo>
                  <a:lnTo>
                    <a:pt x="113" y="255"/>
                  </a:lnTo>
                  <a:lnTo>
                    <a:pt x="113" y="255"/>
                  </a:lnTo>
                  <a:lnTo>
                    <a:pt x="123" y="249"/>
                  </a:lnTo>
                  <a:lnTo>
                    <a:pt x="129" y="247"/>
                  </a:lnTo>
                  <a:lnTo>
                    <a:pt x="131" y="243"/>
                  </a:lnTo>
                  <a:lnTo>
                    <a:pt x="131" y="243"/>
                  </a:lnTo>
                  <a:lnTo>
                    <a:pt x="135" y="231"/>
                  </a:lnTo>
                  <a:lnTo>
                    <a:pt x="141" y="227"/>
                  </a:lnTo>
                  <a:lnTo>
                    <a:pt x="145" y="221"/>
                  </a:lnTo>
                  <a:lnTo>
                    <a:pt x="145" y="221"/>
                  </a:lnTo>
                  <a:lnTo>
                    <a:pt x="149" y="217"/>
                  </a:lnTo>
                  <a:lnTo>
                    <a:pt x="153" y="217"/>
                  </a:lnTo>
                  <a:lnTo>
                    <a:pt x="163" y="209"/>
                  </a:lnTo>
                  <a:lnTo>
                    <a:pt x="163" y="209"/>
                  </a:lnTo>
                  <a:lnTo>
                    <a:pt x="167" y="207"/>
                  </a:lnTo>
                  <a:lnTo>
                    <a:pt x="169" y="207"/>
                  </a:lnTo>
                  <a:lnTo>
                    <a:pt x="171" y="207"/>
                  </a:lnTo>
                  <a:lnTo>
                    <a:pt x="175" y="209"/>
                  </a:lnTo>
                  <a:lnTo>
                    <a:pt x="175" y="209"/>
                  </a:lnTo>
                  <a:lnTo>
                    <a:pt x="183" y="215"/>
                  </a:lnTo>
                  <a:lnTo>
                    <a:pt x="187" y="215"/>
                  </a:lnTo>
                  <a:lnTo>
                    <a:pt x="189" y="211"/>
                  </a:lnTo>
                  <a:lnTo>
                    <a:pt x="189" y="211"/>
                  </a:lnTo>
                  <a:lnTo>
                    <a:pt x="191" y="203"/>
                  </a:lnTo>
                  <a:lnTo>
                    <a:pt x="191" y="203"/>
                  </a:lnTo>
                  <a:lnTo>
                    <a:pt x="193" y="199"/>
                  </a:lnTo>
                  <a:lnTo>
                    <a:pt x="193" y="199"/>
                  </a:lnTo>
                  <a:lnTo>
                    <a:pt x="201" y="193"/>
                  </a:lnTo>
                  <a:lnTo>
                    <a:pt x="211" y="188"/>
                  </a:lnTo>
                  <a:lnTo>
                    <a:pt x="211" y="188"/>
                  </a:lnTo>
                  <a:lnTo>
                    <a:pt x="215" y="186"/>
                  </a:lnTo>
                  <a:lnTo>
                    <a:pt x="215" y="184"/>
                  </a:lnTo>
                  <a:lnTo>
                    <a:pt x="213" y="184"/>
                  </a:lnTo>
                  <a:lnTo>
                    <a:pt x="213" y="184"/>
                  </a:lnTo>
                  <a:lnTo>
                    <a:pt x="205" y="182"/>
                  </a:lnTo>
                  <a:lnTo>
                    <a:pt x="203" y="180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89" y="184"/>
                  </a:lnTo>
                  <a:lnTo>
                    <a:pt x="183" y="182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65" y="174"/>
                  </a:lnTo>
                  <a:lnTo>
                    <a:pt x="159" y="172"/>
                  </a:lnTo>
                  <a:lnTo>
                    <a:pt x="155" y="170"/>
                  </a:lnTo>
                  <a:lnTo>
                    <a:pt x="155" y="170"/>
                  </a:lnTo>
                  <a:lnTo>
                    <a:pt x="145" y="170"/>
                  </a:lnTo>
                  <a:lnTo>
                    <a:pt x="141" y="170"/>
                  </a:lnTo>
                  <a:lnTo>
                    <a:pt x="141" y="166"/>
                  </a:lnTo>
                  <a:lnTo>
                    <a:pt x="141" y="166"/>
                  </a:lnTo>
                  <a:lnTo>
                    <a:pt x="141" y="166"/>
                  </a:lnTo>
                  <a:lnTo>
                    <a:pt x="143" y="160"/>
                  </a:lnTo>
                  <a:lnTo>
                    <a:pt x="143" y="154"/>
                  </a:lnTo>
                  <a:lnTo>
                    <a:pt x="143" y="150"/>
                  </a:lnTo>
                  <a:lnTo>
                    <a:pt x="141" y="142"/>
                  </a:lnTo>
                  <a:lnTo>
                    <a:pt x="141" y="142"/>
                  </a:lnTo>
                  <a:lnTo>
                    <a:pt x="135" y="138"/>
                  </a:lnTo>
                  <a:lnTo>
                    <a:pt x="133" y="132"/>
                  </a:lnTo>
                  <a:lnTo>
                    <a:pt x="133" y="128"/>
                  </a:lnTo>
                  <a:lnTo>
                    <a:pt x="133" y="128"/>
                  </a:lnTo>
                  <a:lnTo>
                    <a:pt x="135" y="126"/>
                  </a:lnTo>
                  <a:lnTo>
                    <a:pt x="135" y="126"/>
                  </a:lnTo>
                  <a:lnTo>
                    <a:pt x="141" y="124"/>
                  </a:lnTo>
                  <a:lnTo>
                    <a:pt x="145" y="118"/>
                  </a:lnTo>
                  <a:lnTo>
                    <a:pt x="147" y="114"/>
                  </a:lnTo>
                  <a:lnTo>
                    <a:pt x="149" y="114"/>
                  </a:lnTo>
                  <a:lnTo>
                    <a:pt x="153" y="114"/>
                  </a:lnTo>
                  <a:lnTo>
                    <a:pt x="153" y="114"/>
                  </a:lnTo>
                  <a:lnTo>
                    <a:pt x="163" y="118"/>
                  </a:lnTo>
                  <a:lnTo>
                    <a:pt x="167" y="124"/>
                  </a:lnTo>
                  <a:lnTo>
                    <a:pt x="167" y="124"/>
                  </a:lnTo>
                  <a:lnTo>
                    <a:pt x="169" y="126"/>
                  </a:lnTo>
                  <a:lnTo>
                    <a:pt x="169" y="128"/>
                  </a:lnTo>
                  <a:lnTo>
                    <a:pt x="167" y="132"/>
                  </a:lnTo>
                  <a:lnTo>
                    <a:pt x="165" y="136"/>
                  </a:lnTo>
                  <a:lnTo>
                    <a:pt x="165" y="138"/>
                  </a:lnTo>
                  <a:lnTo>
                    <a:pt x="165" y="140"/>
                  </a:lnTo>
                  <a:lnTo>
                    <a:pt x="165" y="140"/>
                  </a:lnTo>
                  <a:lnTo>
                    <a:pt x="167" y="142"/>
                  </a:lnTo>
                  <a:lnTo>
                    <a:pt x="167" y="142"/>
                  </a:lnTo>
                  <a:lnTo>
                    <a:pt x="171" y="140"/>
                  </a:lnTo>
                  <a:lnTo>
                    <a:pt x="173" y="138"/>
                  </a:lnTo>
                  <a:lnTo>
                    <a:pt x="175" y="138"/>
                  </a:lnTo>
                  <a:lnTo>
                    <a:pt x="175" y="140"/>
                  </a:lnTo>
                  <a:lnTo>
                    <a:pt x="175" y="140"/>
                  </a:lnTo>
                  <a:lnTo>
                    <a:pt x="175" y="144"/>
                  </a:lnTo>
                  <a:lnTo>
                    <a:pt x="175" y="150"/>
                  </a:lnTo>
                  <a:lnTo>
                    <a:pt x="175" y="154"/>
                  </a:lnTo>
                  <a:lnTo>
                    <a:pt x="177" y="154"/>
                  </a:lnTo>
                  <a:lnTo>
                    <a:pt x="179" y="154"/>
                  </a:lnTo>
                  <a:lnTo>
                    <a:pt x="179" y="154"/>
                  </a:lnTo>
                  <a:lnTo>
                    <a:pt x="181" y="154"/>
                  </a:lnTo>
                  <a:lnTo>
                    <a:pt x="183" y="154"/>
                  </a:lnTo>
                  <a:lnTo>
                    <a:pt x="187" y="150"/>
                  </a:lnTo>
                  <a:lnTo>
                    <a:pt x="191" y="144"/>
                  </a:lnTo>
                  <a:lnTo>
                    <a:pt x="191" y="144"/>
                  </a:lnTo>
                  <a:lnTo>
                    <a:pt x="193" y="144"/>
                  </a:lnTo>
                  <a:lnTo>
                    <a:pt x="193" y="144"/>
                  </a:lnTo>
                  <a:lnTo>
                    <a:pt x="201" y="148"/>
                  </a:lnTo>
                  <a:lnTo>
                    <a:pt x="205" y="148"/>
                  </a:lnTo>
                  <a:lnTo>
                    <a:pt x="209" y="144"/>
                  </a:lnTo>
                  <a:lnTo>
                    <a:pt x="209" y="144"/>
                  </a:lnTo>
                  <a:lnTo>
                    <a:pt x="211" y="142"/>
                  </a:lnTo>
                  <a:lnTo>
                    <a:pt x="213" y="142"/>
                  </a:lnTo>
                  <a:lnTo>
                    <a:pt x="215" y="144"/>
                  </a:lnTo>
                  <a:lnTo>
                    <a:pt x="215" y="144"/>
                  </a:lnTo>
                  <a:lnTo>
                    <a:pt x="221" y="150"/>
                  </a:lnTo>
                  <a:lnTo>
                    <a:pt x="225" y="150"/>
                  </a:lnTo>
                  <a:lnTo>
                    <a:pt x="225" y="150"/>
                  </a:lnTo>
                  <a:lnTo>
                    <a:pt x="225" y="148"/>
                  </a:lnTo>
                  <a:lnTo>
                    <a:pt x="225" y="148"/>
                  </a:lnTo>
                  <a:lnTo>
                    <a:pt x="221" y="138"/>
                  </a:lnTo>
                  <a:lnTo>
                    <a:pt x="219" y="134"/>
                  </a:lnTo>
                  <a:lnTo>
                    <a:pt x="219" y="132"/>
                  </a:lnTo>
                  <a:lnTo>
                    <a:pt x="221" y="130"/>
                  </a:lnTo>
                  <a:lnTo>
                    <a:pt x="221" y="130"/>
                  </a:lnTo>
                  <a:lnTo>
                    <a:pt x="223" y="128"/>
                  </a:lnTo>
                  <a:lnTo>
                    <a:pt x="225" y="124"/>
                  </a:lnTo>
                  <a:lnTo>
                    <a:pt x="227" y="120"/>
                  </a:lnTo>
                  <a:lnTo>
                    <a:pt x="229" y="118"/>
                  </a:lnTo>
                  <a:lnTo>
                    <a:pt x="229" y="118"/>
                  </a:lnTo>
                  <a:lnTo>
                    <a:pt x="237" y="116"/>
                  </a:lnTo>
                  <a:lnTo>
                    <a:pt x="239" y="114"/>
                  </a:lnTo>
                  <a:lnTo>
                    <a:pt x="237" y="112"/>
                  </a:lnTo>
                  <a:lnTo>
                    <a:pt x="237" y="112"/>
                  </a:lnTo>
                  <a:lnTo>
                    <a:pt x="233" y="110"/>
                  </a:lnTo>
                  <a:lnTo>
                    <a:pt x="227" y="108"/>
                  </a:lnTo>
                  <a:lnTo>
                    <a:pt x="227" y="108"/>
                  </a:lnTo>
                  <a:lnTo>
                    <a:pt x="223" y="106"/>
                  </a:lnTo>
                  <a:lnTo>
                    <a:pt x="223" y="106"/>
                  </a:lnTo>
                  <a:lnTo>
                    <a:pt x="217" y="98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5" y="9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auto">
            <a:xfrm>
              <a:off x="887" y="2474"/>
              <a:ext cx="139" cy="215"/>
            </a:xfrm>
            <a:custGeom>
              <a:avLst/>
              <a:gdLst>
                <a:gd name="T0" fmla="*/ 56 w 139"/>
                <a:gd name="T1" fmla="*/ 6 h 215"/>
                <a:gd name="T2" fmla="*/ 50 w 139"/>
                <a:gd name="T3" fmla="*/ 8 h 215"/>
                <a:gd name="T4" fmla="*/ 46 w 139"/>
                <a:gd name="T5" fmla="*/ 10 h 215"/>
                <a:gd name="T6" fmla="*/ 40 w 139"/>
                <a:gd name="T7" fmla="*/ 6 h 215"/>
                <a:gd name="T8" fmla="*/ 34 w 139"/>
                <a:gd name="T9" fmla="*/ 0 h 215"/>
                <a:gd name="T10" fmla="*/ 24 w 139"/>
                <a:gd name="T11" fmla="*/ 12 h 215"/>
                <a:gd name="T12" fmla="*/ 20 w 139"/>
                <a:gd name="T13" fmla="*/ 22 h 215"/>
                <a:gd name="T14" fmla="*/ 24 w 139"/>
                <a:gd name="T15" fmla="*/ 34 h 215"/>
                <a:gd name="T16" fmla="*/ 20 w 139"/>
                <a:gd name="T17" fmla="*/ 42 h 215"/>
                <a:gd name="T18" fmla="*/ 20 w 139"/>
                <a:gd name="T19" fmla="*/ 56 h 215"/>
                <a:gd name="T20" fmla="*/ 16 w 139"/>
                <a:gd name="T21" fmla="*/ 56 h 215"/>
                <a:gd name="T22" fmla="*/ 4 w 139"/>
                <a:gd name="T23" fmla="*/ 58 h 215"/>
                <a:gd name="T24" fmla="*/ 4 w 139"/>
                <a:gd name="T25" fmla="*/ 74 h 215"/>
                <a:gd name="T26" fmla="*/ 8 w 139"/>
                <a:gd name="T27" fmla="*/ 82 h 215"/>
                <a:gd name="T28" fmla="*/ 10 w 139"/>
                <a:gd name="T29" fmla="*/ 86 h 215"/>
                <a:gd name="T30" fmla="*/ 12 w 139"/>
                <a:gd name="T31" fmla="*/ 92 h 215"/>
                <a:gd name="T32" fmla="*/ 16 w 139"/>
                <a:gd name="T33" fmla="*/ 101 h 215"/>
                <a:gd name="T34" fmla="*/ 20 w 139"/>
                <a:gd name="T35" fmla="*/ 103 h 215"/>
                <a:gd name="T36" fmla="*/ 20 w 139"/>
                <a:gd name="T37" fmla="*/ 105 h 215"/>
                <a:gd name="T38" fmla="*/ 4 w 139"/>
                <a:gd name="T39" fmla="*/ 105 h 215"/>
                <a:gd name="T40" fmla="*/ 0 w 139"/>
                <a:gd name="T41" fmla="*/ 109 h 215"/>
                <a:gd name="T42" fmla="*/ 4 w 139"/>
                <a:gd name="T43" fmla="*/ 123 h 215"/>
                <a:gd name="T44" fmla="*/ 0 w 139"/>
                <a:gd name="T45" fmla="*/ 129 h 215"/>
                <a:gd name="T46" fmla="*/ 0 w 139"/>
                <a:gd name="T47" fmla="*/ 133 h 215"/>
                <a:gd name="T48" fmla="*/ 14 w 139"/>
                <a:gd name="T49" fmla="*/ 135 h 215"/>
                <a:gd name="T50" fmla="*/ 20 w 139"/>
                <a:gd name="T51" fmla="*/ 141 h 215"/>
                <a:gd name="T52" fmla="*/ 24 w 139"/>
                <a:gd name="T53" fmla="*/ 157 h 215"/>
                <a:gd name="T54" fmla="*/ 42 w 139"/>
                <a:gd name="T55" fmla="*/ 163 h 215"/>
                <a:gd name="T56" fmla="*/ 46 w 139"/>
                <a:gd name="T57" fmla="*/ 171 h 215"/>
                <a:gd name="T58" fmla="*/ 50 w 139"/>
                <a:gd name="T59" fmla="*/ 177 h 215"/>
                <a:gd name="T60" fmla="*/ 46 w 139"/>
                <a:gd name="T61" fmla="*/ 179 h 215"/>
                <a:gd name="T62" fmla="*/ 48 w 139"/>
                <a:gd name="T63" fmla="*/ 181 h 215"/>
                <a:gd name="T64" fmla="*/ 56 w 139"/>
                <a:gd name="T65" fmla="*/ 191 h 215"/>
                <a:gd name="T66" fmla="*/ 60 w 139"/>
                <a:gd name="T67" fmla="*/ 199 h 215"/>
                <a:gd name="T68" fmla="*/ 64 w 139"/>
                <a:gd name="T69" fmla="*/ 209 h 215"/>
                <a:gd name="T70" fmla="*/ 68 w 139"/>
                <a:gd name="T71" fmla="*/ 209 h 215"/>
                <a:gd name="T72" fmla="*/ 72 w 139"/>
                <a:gd name="T73" fmla="*/ 203 h 215"/>
                <a:gd name="T74" fmla="*/ 78 w 139"/>
                <a:gd name="T75" fmla="*/ 203 h 215"/>
                <a:gd name="T76" fmla="*/ 78 w 139"/>
                <a:gd name="T77" fmla="*/ 211 h 215"/>
                <a:gd name="T78" fmla="*/ 100 w 139"/>
                <a:gd name="T79" fmla="*/ 205 h 215"/>
                <a:gd name="T80" fmla="*/ 100 w 139"/>
                <a:gd name="T81" fmla="*/ 195 h 215"/>
                <a:gd name="T82" fmla="*/ 110 w 139"/>
                <a:gd name="T83" fmla="*/ 181 h 215"/>
                <a:gd name="T84" fmla="*/ 135 w 139"/>
                <a:gd name="T85" fmla="*/ 179 h 215"/>
                <a:gd name="T86" fmla="*/ 137 w 139"/>
                <a:gd name="T87" fmla="*/ 179 h 215"/>
                <a:gd name="T88" fmla="*/ 139 w 139"/>
                <a:gd name="T89" fmla="*/ 171 h 215"/>
                <a:gd name="T90" fmla="*/ 125 w 139"/>
                <a:gd name="T91" fmla="*/ 125 h 215"/>
                <a:gd name="T92" fmla="*/ 123 w 139"/>
                <a:gd name="T93" fmla="*/ 105 h 215"/>
                <a:gd name="T94" fmla="*/ 123 w 139"/>
                <a:gd name="T95" fmla="*/ 97 h 215"/>
                <a:gd name="T96" fmla="*/ 127 w 139"/>
                <a:gd name="T97" fmla="*/ 84 h 215"/>
                <a:gd name="T98" fmla="*/ 114 w 139"/>
                <a:gd name="T99" fmla="*/ 52 h 215"/>
                <a:gd name="T100" fmla="*/ 108 w 139"/>
                <a:gd name="T101" fmla="*/ 44 h 215"/>
                <a:gd name="T102" fmla="*/ 88 w 139"/>
                <a:gd name="T103" fmla="*/ 38 h 215"/>
                <a:gd name="T104" fmla="*/ 92 w 139"/>
                <a:gd name="T105" fmla="*/ 30 h 215"/>
                <a:gd name="T106" fmla="*/ 82 w 139"/>
                <a:gd name="T107" fmla="*/ 30 h 215"/>
                <a:gd name="T108" fmla="*/ 72 w 139"/>
                <a:gd name="T109" fmla="*/ 20 h 215"/>
                <a:gd name="T110" fmla="*/ 62 w 139"/>
                <a:gd name="T111" fmla="*/ 10 h 215"/>
                <a:gd name="T112" fmla="*/ 62 w 139"/>
                <a:gd name="T113" fmla="*/ 10 h 215"/>
                <a:gd name="T114" fmla="*/ 60 w 139"/>
                <a:gd name="T115" fmla="*/ 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" h="215">
                  <a:moveTo>
                    <a:pt x="60" y="8"/>
                  </a:moveTo>
                  <a:lnTo>
                    <a:pt x="60" y="8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0" y="8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4" y="12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0" y="22"/>
                  </a:lnTo>
                  <a:lnTo>
                    <a:pt x="18" y="26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0" y="40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0" y="56"/>
                  </a:lnTo>
                  <a:lnTo>
                    <a:pt x="8" y="56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2" y="72"/>
                  </a:lnTo>
                  <a:lnTo>
                    <a:pt x="4" y="74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2" y="97"/>
                  </a:lnTo>
                  <a:lnTo>
                    <a:pt x="12" y="99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2" y="105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18" y="107"/>
                  </a:lnTo>
                  <a:lnTo>
                    <a:pt x="12" y="107"/>
                  </a:lnTo>
                  <a:lnTo>
                    <a:pt x="4" y="105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9"/>
                  </a:lnTo>
                  <a:lnTo>
                    <a:pt x="0" y="113"/>
                  </a:lnTo>
                  <a:lnTo>
                    <a:pt x="2" y="119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2" y="127"/>
                  </a:lnTo>
                  <a:lnTo>
                    <a:pt x="0" y="129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14" y="135"/>
                  </a:lnTo>
                  <a:lnTo>
                    <a:pt x="18" y="137"/>
                  </a:lnTo>
                  <a:lnTo>
                    <a:pt x="20" y="141"/>
                  </a:lnTo>
                  <a:lnTo>
                    <a:pt x="20" y="141"/>
                  </a:lnTo>
                  <a:lnTo>
                    <a:pt x="20" y="149"/>
                  </a:lnTo>
                  <a:lnTo>
                    <a:pt x="24" y="157"/>
                  </a:lnTo>
                  <a:lnTo>
                    <a:pt x="24" y="157"/>
                  </a:lnTo>
                  <a:lnTo>
                    <a:pt x="30" y="159"/>
                  </a:lnTo>
                  <a:lnTo>
                    <a:pt x="34" y="163"/>
                  </a:lnTo>
                  <a:lnTo>
                    <a:pt x="42" y="163"/>
                  </a:lnTo>
                  <a:lnTo>
                    <a:pt x="42" y="163"/>
                  </a:lnTo>
                  <a:lnTo>
                    <a:pt x="44" y="167"/>
                  </a:lnTo>
                  <a:lnTo>
                    <a:pt x="46" y="171"/>
                  </a:lnTo>
                  <a:lnTo>
                    <a:pt x="50" y="175"/>
                  </a:lnTo>
                  <a:lnTo>
                    <a:pt x="50" y="177"/>
                  </a:lnTo>
                  <a:lnTo>
                    <a:pt x="50" y="177"/>
                  </a:lnTo>
                  <a:lnTo>
                    <a:pt x="50" y="177"/>
                  </a:lnTo>
                  <a:lnTo>
                    <a:pt x="50" y="177"/>
                  </a:lnTo>
                  <a:lnTo>
                    <a:pt x="46" y="179"/>
                  </a:lnTo>
                  <a:lnTo>
                    <a:pt x="46" y="179"/>
                  </a:lnTo>
                  <a:lnTo>
                    <a:pt x="46" y="181"/>
                  </a:lnTo>
                  <a:lnTo>
                    <a:pt x="48" y="181"/>
                  </a:lnTo>
                  <a:lnTo>
                    <a:pt x="48" y="181"/>
                  </a:lnTo>
                  <a:lnTo>
                    <a:pt x="54" y="187"/>
                  </a:lnTo>
                  <a:lnTo>
                    <a:pt x="56" y="191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62" y="203"/>
                  </a:lnTo>
                  <a:lnTo>
                    <a:pt x="64" y="209"/>
                  </a:lnTo>
                  <a:lnTo>
                    <a:pt x="66" y="211"/>
                  </a:lnTo>
                  <a:lnTo>
                    <a:pt x="68" y="211"/>
                  </a:lnTo>
                  <a:lnTo>
                    <a:pt x="68" y="209"/>
                  </a:lnTo>
                  <a:lnTo>
                    <a:pt x="68" y="209"/>
                  </a:lnTo>
                  <a:lnTo>
                    <a:pt x="70" y="203"/>
                  </a:lnTo>
                  <a:lnTo>
                    <a:pt x="72" y="203"/>
                  </a:lnTo>
                  <a:lnTo>
                    <a:pt x="76" y="201"/>
                  </a:lnTo>
                  <a:lnTo>
                    <a:pt x="78" y="203"/>
                  </a:lnTo>
                  <a:lnTo>
                    <a:pt x="78" y="203"/>
                  </a:lnTo>
                  <a:lnTo>
                    <a:pt x="80" y="205"/>
                  </a:lnTo>
                  <a:lnTo>
                    <a:pt x="78" y="209"/>
                  </a:lnTo>
                  <a:lnTo>
                    <a:pt x="78" y="211"/>
                  </a:lnTo>
                  <a:lnTo>
                    <a:pt x="84" y="215"/>
                  </a:lnTo>
                  <a:lnTo>
                    <a:pt x="88" y="213"/>
                  </a:lnTo>
                  <a:lnTo>
                    <a:pt x="100" y="205"/>
                  </a:lnTo>
                  <a:lnTo>
                    <a:pt x="88" y="191"/>
                  </a:lnTo>
                  <a:lnTo>
                    <a:pt x="92" y="191"/>
                  </a:lnTo>
                  <a:lnTo>
                    <a:pt x="100" y="195"/>
                  </a:lnTo>
                  <a:lnTo>
                    <a:pt x="108" y="195"/>
                  </a:lnTo>
                  <a:lnTo>
                    <a:pt x="102" y="187"/>
                  </a:lnTo>
                  <a:lnTo>
                    <a:pt x="110" y="181"/>
                  </a:lnTo>
                  <a:lnTo>
                    <a:pt x="114" y="187"/>
                  </a:lnTo>
                  <a:lnTo>
                    <a:pt x="127" y="183"/>
                  </a:lnTo>
                  <a:lnTo>
                    <a:pt x="135" y="179"/>
                  </a:lnTo>
                  <a:lnTo>
                    <a:pt x="137" y="179"/>
                  </a:lnTo>
                  <a:lnTo>
                    <a:pt x="137" y="179"/>
                  </a:lnTo>
                  <a:lnTo>
                    <a:pt x="137" y="179"/>
                  </a:lnTo>
                  <a:lnTo>
                    <a:pt x="137" y="179"/>
                  </a:lnTo>
                  <a:lnTo>
                    <a:pt x="139" y="175"/>
                  </a:lnTo>
                  <a:lnTo>
                    <a:pt x="139" y="171"/>
                  </a:lnTo>
                  <a:lnTo>
                    <a:pt x="139" y="167"/>
                  </a:lnTo>
                  <a:lnTo>
                    <a:pt x="139" y="167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23" y="113"/>
                  </a:lnTo>
                  <a:lnTo>
                    <a:pt x="123" y="105"/>
                  </a:lnTo>
                  <a:lnTo>
                    <a:pt x="123" y="101"/>
                  </a:lnTo>
                  <a:lnTo>
                    <a:pt x="123" y="101"/>
                  </a:lnTo>
                  <a:lnTo>
                    <a:pt x="123" y="97"/>
                  </a:lnTo>
                  <a:lnTo>
                    <a:pt x="127" y="92"/>
                  </a:lnTo>
                  <a:lnTo>
                    <a:pt x="127" y="88"/>
                  </a:lnTo>
                  <a:lnTo>
                    <a:pt x="127" y="84"/>
                  </a:lnTo>
                  <a:lnTo>
                    <a:pt x="127" y="84"/>
                  </a:lnTo>
                  <a:lnTo>
                    <a:pt x="121" y="66"/>
                  </a:lnTo>
                  <a:lnTo>
                    <a:pt x="114" y="52"/>
                  </a:lnTo>
                  <a:lnTo>
                    <a:pt x="114" y="52"/>
                  </a:lnTo>
                  <a:lnTo>
                    <a:pt x="114" y="46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96" y="42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6" y="36"/>
                  </a:lnTo>
                  <a:lnTo>
                    <a:pt x="92" y="30"/>
                  </a:lnTo>
                  <a:lnTo>
                    <a:pt x="86" y="28"/>
                  </a:lnTo>
                  <a:lnTo>
                    <a:pt x="82" y="30"/>
                  </a:lnTo>
                  <a:lnTo>
                    <a:pt x="82" y="30"/>
                  </a:lnTo>
                  <a:lnTo>
                    <a:pt x="78" y="28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0" y="18"/>
                  </a:lnTo>
                  <a:lnTo>
                    <a:pt x="68" y="14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26">
              <a:hlinkClick r:id="" action="ppaction://noaction"/>
            </p:cNvPr>
            <p:cNvSpPr>
              <a:spLocks/>
            </p:cNvSpPr>
            <p:nvPr/>
          </p:nvSpPr>
          <p:spPr bwMode="auto">
            <a:xfrm>
              <a:off x="1245" y="1932"/>
              <a:ext cx="130" cy="168"/>
            </a:xfrm>
            <a:custGeom>
              <a:avLst/>
              <a:gdLst>
                <a:gd name="T0" fmla="*/ 10 w 130"/>
                <a:gd name="T1" fmla="*/ 56 h 168"/>
                <a:gd name="T2" fmla="*/ 24 w 130"/>
                <a:gd name="T3" fmla="*/ 66 h 168"/>
                <a:gd name="T4" fmla="*/ 26 w 130"/>
                <a:gd name="T5" fmla="*/ 70 h 168"/>
                <a:gd name="T6" fmla="*/ 28 w 130"/>
                <a:gd name="T7" fmla="*/ 78 h 168"/>
                <a:gd name="T8" fmla="*/ 28 w 130"/>
                <a:gd name="T9" fmla="*/ 78 h 168"/>
                <a:gd name="T10" fmla="*/ 28 w 130"/>
                <a:gd name="T11" fmla="*/ 86 h 168"/>
                <a:gd name="T12" fmla="*/ 18 w 130"/>
                <a:gd name="T13" fmla="*/ 98 h 168"/>
                <a:gd name="T14" fmla="*/ 18 w 130"/>
                <a:gd name="T15" fmla="*/ 102 h 168"/>
                <a:gd name="T16" fmla="*/ 28 w 130"/>
                <a:gd name="T17" fmla="*/ 120 h 168"/>
                <a:gd name="T18" fmla="*/ 30 w 130"/>
                <a:gd name="T19" fmla="*/ 126 h 168"/>
                <a:gd name="T20" fmla="*/ 28 w 130"/>
                <a:gd name="T21" fmla="*/ 134 h 168"/>
                <a:gd name="T22" fmla="*/ 32 w 130"/>
                <a:gd name="T23" fmla="*/ 144 h 168"/>
                <a:gd name="T24" fmla="*/ 26 w 130"/>
                <a:gd name="T25" fmla="*/ 146 h 168"/>
                <a:gd name="T26" fmla="*/ 22 w 130"/>
                <a:gd name="T27" fmla="*/ 150 h 168"/>
                <a:gd name="T28" fmla="*/ 18 w 130"/>
                <a:gd name="T29" fmla="*/ 160 h 168"/>
                <a:gd name="T30" fmla="*/ 20 w 130"/>
                <a:gd name="T31" fmla="*/ 162 h 168"/>
                <a:gd name="T32" fmla="*/ 26 w 130"/>
                <a:gd name="T33" fmla="*/ 164 h 168"/>
                <a:gd name="T34" fmla="*/ 28 w 130"/>
                <a:gd name="T35" fmla="*/ 164 h 168"/>
                <a:gd name="T36" fmla="*/ 38 w 130"/>
                <a:gd name="T37" fmla="*/ 158 h 168"/>
                <a:gd name="T38" fmla="*/ 42 w 130"/>
                <a:gd name="T39" fmla="*/ 154 h 168"/>
                <a:gd name="T40" fmla="*/ 50 w 130"/>
                <a:gd name="T41" fmla="*/ 160 h 168"/>
                <a:gd name="T42" fmla="*/ 56 w 130"/>
                <a:gd name="T43" fmla="*/ 162 h 168"/>
                <a:gd name="T44" fmla="*/ 68 w 130"/>
                <a:gd name="T45" fmla="*/ 160 h 168"/>
                <a:gd name="T46" fmla="*/ 74 w 130"/>
                <a:gd name="T47" fmla="*/ 160 h 168"/>
                <a:gd name="T48" fmla="*/ 78 w 130"/>
                <a:gd name="T49" fmla="*/ 164 h 168"/>
                <a:gd name="T50" fmla="*/ 84 w 130"/>
                <a:gd name="T51" fmla="*/ 162 h 168"/>
                <a:gd name="T52" fmla="*/ 88 w 130"/>
                <a:gd name="T53" fmla="*/ 160 h 168"/>
                <a:gd name="T54" fmla="*/ 98 w 130"/>
                <a:gd name="T55" fmla="*/ 168 h 168"/>
                <a:gd name="T56" fmla="*/ 102 w 130"/>
                <a:gd name="T57" fmla="*/ 168 h 168"/>
                <a:gd name="T58" fmla="*/ 106 w 130"/>
                <a:gd name="T59" fmla="*/ 158 h 168"/>
                <a:gd name="T60" fmla="*/ 110 w 130"/>
                <a:gd name="T61" fmla="*/ 152 h 168"/>
                <a:gd name="T62" fmla="*/ 112 w 130"/>
                <a:gd name="T63" fmla="*/ 150 h 168"/>
                <a:gd name="T64" fmla="*/ 116 w 130"/>
                <a:gd name="T65" fmla="*/ 138 h 168"/>
                <a:gd name="T66" fmla="*/ 112 w 130"/>
                <a:gd name="T67" fmla="*/ 130 h 168"/>
                <a:gd name="T68" fmla="*/ 106 w 130"/>
                <a:gd name="T69" fmla="*/ 126 h 168"/>
                <a:gd name="T70" fmla="*/ 102 w 130"/>
                <a:gd name="T71" fmla="*/ 114 h 168"/>
                <a:gd name="T72" fmla="*/ 98 w 130"/>
                <a:gd name="T73" fmla="*/ 100 h 168"/>
                <a:gd name="T74" fmla="*/ 106 w 130"/>
                <a:gd name="T75" fmla="*/ 92 h 168"/>
                <a:gd name="T76" fmla="*/ 112 w 130"/>
                <a:gd name="T77" fmla="*/ 80 h 168"/>
                <a:gd name="T78" fmla="*/ 124 w 130"/>
                <a:gd name="T79" fmla="*/ 68 h 168"/>
                <a:gd name="T80" fmla="*/ 130 w 130"/>
                <a:gd name="T81" fmla="*/ 62 h 168"/>
                <a:gd name="T82" fmla="*/ 130 w 130"/>
                <a:gd name="T83" fmla="*/ 54 h 168"/>
                <a:gd name="T84" fmla="*/ 128 w 130"/>
                <a:gd name="T85" fmla="*/ 44 h 168"/>
                <a:gd name="T86" fmla="*/ 118 w 130"/>
                <a:gd name="T87" fmla="*/ 38 h 168"/>
                <a:gd name="T88" fmla="*/ 110 w 130"/>
                <a:gd name="T89" fmla="*/ 34 h 168"/>
                <a:gd name="T90" fmla="*/ 98 w 130"/>
                <a:gd name="T91" fmla="*/ 30 h 168"/>
                <a:gd name="T92" fmla="*/ 84 w 130"/>
                <a:gd name="T93" fmla="*/ 28 h 168"/>
                <a:gd name="T94" fmla="*/ 66 w 130"/>
                <a:gd name="T95" fmla="*/ 16 h 168"/>
                <a:gd name="T96" fmla="*/ 66 w 130"/>
                <a:gd name="T97" fmla="*/ 6 h 168"/>
                <a:gd name="T98" fmla="*/ 64 w 130"/>
                <a:gd name="T99" fmla="*/ 0 h 168"/>
                <a:gd name="T100" fmla="*/ 56 w 130"/>
                <a:gd name="T101" fmla="*/ 2 h 168"/>
                <a:gd name="T102" fmla="*/ 52 w 130"/>
                <a:gd name="T103" fmla="*/ 4 h 168"/>
                <a:gd name="T104" fmla="*/ 40 w 130"/>
                <a:gd name="T105" fmla="*/ 6 h 168"/>
                <a:gd name="T106" fmla="*/ 32 w 130"/>
                <a:gd name="T107" fmla="*/ 6 h 168"/>
                <a:gd name="T108" fmla="*/ 26 w 130"/>
                <a:gd name="T109" fmla="*/ 22 h 168"/>
                <a:gd name="T110" fmla="*/ 16 w 130"/>
                <a:gd name="T111" fmla="*/ 24 h 168"/>
                <a:gd name="T112" fmla="*/ 6 w 130"/>
                <a:gd name="T113" fmla="*/ 28 h 168"/>
                <a:gd name="T114" fmla="*/ 0 w 130"/>
                <a:gd name="T115" fmla="*/ 38 h 168"/>
                <a:gd name="T116" fmla="*/ 6 w 130"/>
                <a:gd name="T117" fmla="*/ 48 h 168"/>
                <a:gd name="T118" fmla="*/ 8 w 130"/>
                <a:gd name="T119" fmla="*/ 5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0" h="168">
                  <a:moveTo>
                    <a:pt x="8" y="52"/>
                  </a:moveTo>
                  <a:lnTo>
                    <a:pt x="8" y="52"/>
                  </a:lnTo>
                  <a:lnTo>
                    <a:pt x="10" y="56"/>
                  </a:lnTo>
                  <a:lnTo>
                    <a:pt x="16" y="60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84"/>
                  </a:lnTo>
                  <a:lnTo>
                    <a:pt x="28" y="86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18" y="98"/>
                  </a:lnTo>
                  <a:lnTo>
                    <a:pt x="18" y="100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30" y="124"/>
                  </a:lnTo>
                  <a:lnTo>
                    <a:pt x="30" y="126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28" y="134"/>
                  </a:lnTo>
                  <a:lnTo>
                    <a:pt x="30" y="138"/>
                  </a:lnTo>
                  <a:lnTo>
                    <a:pt x="32" y="142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28" y="146"/>
                  </a:lnTo>
                  <a:lnTo>
                    <a:pt x="26" y="146"/>
                  </a:lnTo>
                  <a:lnTo>
                    <a:pt x="24" y="146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18" y="154"/>
                  </a:lnTo>
                  <a:lnTo>
                    <a:pt x="18" y="160"/>
                  </a:lnTo>
                  <a:lnTo>
                    <a:pt x="18" y="160"/>
                  </a:lnTo>
                  <a:lnTo>
                    <a:pt x="18" y="160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2" y="160"/>
                  </a:lnTo>
                  <a:lnTo>
                    <a:pt x="22" y="162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8" y="166"/>
                  </a:lnTo>
                  <a:lnTo>
                    <a:pt x="28" y="164"/>
                  </a:lnTo>
                  <a:lnTo>
                    <a:pt x="32" y="160"/>
                  </a:lnTo>
                  <a:lnTo>
                    <a:pt x="32" y="160"/>
                  </a:lnTo>
                  <a:lnTo>
                    <a:pt x="38" y="158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6" y="158"/>
                  </a:lnTo>
                  <a:lnTo>
                    <a:pt x="50" y="160"/>
                  </a:lnTo>
                  <a:lnTo>
                    <a:pt x="52" y="160"/>
                  </a:lnTo>
                  <a:lnTo>
                    <a:pt x="56" y="162"/>
                  </a:lnTo>
                  <a:lnTo>
                    <a:pt x="56" y="162"/>
                  </a:lnTo>
                  <a:lnTo>
                    <a:pt x="62" y="162"/>
                  </a:lnTo>
                  <a:lnTo>
                    <a:pt x="66" y="160"/>
                  </a:lnTo>
                  <a:lnTo>
                    <a:pt x="68" y="160"/>
                  </a:lnTo>
                  <a:lnTo>
                    <a:pt x="70" y="158"/>
                  </a:lnTo>
                  <a:lnTo>
                    <a:pt x="70" y="158"/>
                  </a:lnTo>
                  <a:lnTo>
                    <a:pt x="74" y="160"/>
                  </a:lnTo>
                  <a:lnTo>
                    <a:pt x="76" y="160"/>
                  </a:lnTo>
                  <a:lnTo>
                    <a:pt x="78" y="162"/>
                  </a:lnTo>
                  <a:lnTo>
                    <a:pt x="78" y="164"/>
                  </a:lnTo>
                  <a:lnTo>
                    <a:pt x="78" y="164"/>
                  </a:lnTo>
                  <a:lnTo>
                    <a:pt x="80" y="164"/>
                  </a:lnTo>
                  <a:lnTo>
                    <a:pt x="84" y="162"/>
                  </a:lnTo>
                  <a:lnTo>
                    <a:pt x="84" y="160"/>
                  </a:lnTo>
                  <a:lnTo>
                    <a:pt x="88" y="160"/>
                  </a:lnTo>
                  <a:lnTo>
                    <a:pt x="88" y="160"/>
                  </a:lnTo>
                  <a:lnTo>
                    <a:pt x="92" y="160"/>
                  </a:lnTo>
                  <a:lnTo>
                    <a:pt x="94" y="162"/>
                  </a:lnTo>
                  <a:lnTo>
                    <a:pt x="98" y="168"/>
                  </a:lnTo>
                  <a:lnTo>
                    <a:pt x="98" y="168"/>
                  </a:lnTo>
                  <a:lnTo>
                    <a:pt x="102" y="168"/>
                  </a:lnTo>
                  <a:lnTo>
                    <a:pt x="102" y="168"/>
                  </a:lnTo>
                  <a:lnTo>
                    <a:pt x="102" y="168"/>
                  </a:lnTo>
                  <a:lnTo>
                    <a:pt x="102" y="164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8" y="154"/>
                  </a:lnTo>
                  <a:lnTo>
                    <a:pt x="110" y="152"/>
                  </a:lnTo>
                  <a:lnTo>
                    <a:pt x="110" y="150"/>
                  </a:lnTo>
                  <a:lnTo>
                    <a:pt x="112" y="150"/>
                  </a:lnTo>
                  <a:lnTo>
                    <a:pt x="112" y="150"/>
                  </a:lnTo>
                  <a:lnTo>
                    <a:pt x="114" y="148"/>
                  </a:lnTo>
                  <a:lnTo>
                    <a:pt x="116" y="146"/>
                  </a:lnTo>
                  <a:lnTo>
                    <a:pt x="116" y="138"/>
                  </a:lnTo>
                  <a:lnTo>
                    <a:pt x="116" y="138"/>
                  </a:lnTo>
                  <a:lnTo>
                    <a:pt x="114" y="134"/>
                  </a:lnTo>
                  <a:lnTo>
                    <a:pt x="112" y="130"/>
                  </a:lnTo>
                  <a:lnTo>
                    <a:pt x="110" y="128"/>
                  </a:lnTo>
                  <a:lnTo>
                    <a:pt x="106" y="126"/>
                  </a:lnTo>
                  <a:lnTo>
                    <a:pt x="106" y="126"/>
                  </a:lnTo>
                  <a:lnTo>
                    <a:pt x="102" y="124"/>
                  </a:lnTo>
                  <a:lnTo>
                    <a:pt x="102" y="120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0" y="104"/>
                  </a:lnTo>
                  <a:lnTo>
                    <a:pt x="98" y="100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6" y="92"/>
                  </a:lnTo>
                  <a:lnTo>
                    <a:pt x="110" y="84"/>
                  </a:lnTo>
                  <a:lnTo>
                    <a:pt x="110" y="84"/>
                  </a:lnTo>
                  <a:lnTo>
                    <a:pt x="112" y="80"/>
                  </a:lnTo>
                  <a:lnTo>
                    <a:pt x="118" y="74"/>
                  </a:lnTo>
                  <a:lnTo>
                    <a:pt x="118" y="74"/>
                  </a:lnTo>
                  <a:lnTo>
                    <a:pt x="124" y="68"/>
                  </a:lnTo>
                  <a:lnTo>
                    <a:pt x="128" y="66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30" y="60"/>
                  </a:lnTo>
                  <a:lnTo>
                    <a:pt x="130" y="60"/>
                  </a:lnTo>
                  <a:lnTo>
                    <a:pt x="130" y="54"/>
                  </a:lnTo>
                  <a:lnTo>
                    <a:pt x="128" y="46"/>
                  </a:lnTo>
                  <a:lnTo>
                    <a:pt x="128" y="46"/>
                  </a:lnTo>
                  <a:lnTo>
                    <a:pt x="128" y="44"/>
                  </a:lnTo>
                  <a:lnTo>
                    <a:pt x="124" y="40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4" y="38"/>
                  </a:lnTo>
                  <a:lnTo>
                    <a:pt x="114" y="36"/>
                  </a:lnTo>
                  <a:lnTo>
                    <a:pt x="110" y="34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4" y="28"/>
                  </a:lnTo>
                  <a:lnTo>
                    <a:pt x="78" y="24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4" y="12"/>
                  </a:lnTo>
                  <a:lnTo>
                    <a:pt x="64" y="10"/>
                  </a:lnTo>
                  <a:lnTo>
                    <a:pt x="66" y="6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4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0" y="6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6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6" y="48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27"/>
            <p:cNvSpPr>
              <a:spLocks/>
            </p:cNvSpPr>
            <p:nvPr/>
          </p:nvSpPr>
          <p:spPr bwMode="auto">
            <a:xfrm>
              <a:off x="1176" y="2032"/>
              <a:ext cx="101" cy="97"/>
            </a:xfrm>
            <a:custGeom>
              <a:avLst/>
              <a:gdLst>
                <a:gd name="T0" fmla="*/ 75 w 101"/>
                <a:gd name="T1" fmla="*/ 79 h 97"/>
                <a:gd name="T2" fmla="*/ 79 w 101"/>
                <a:gd name="T3" fmla="*/ 75 h 97"/>
                <a:gd name="T4" fmla="*/ 79 w 101"/>
                <a:gd name="T5" fmla="*/ 72 h 97"/>
                <a:gd name="T6" fmla="*/ 85 w 101"/>
                <a:gd name="T7" fmla="*/ 68 h 97"/>
                <a:gd name="T8" fmla="*/ 89 w 101"/>
                <a:gd name="T9" fmla="*/ 62 h 97"/>
                <a:gd name="T10" fmla="*/ 89 w 101"/>
                <a:gd name="T11" fmla="*/ 62 h 97"/>
                <a:gd name="T12" fmla="*/ 87 w 101"/>
                <a:gd name="T13" fmla="*/ 60 h 97"/>
                <a:gd name="T14" fmla="*/ 87 w 101"/>
                <a:gd name="T15" fmla="*/ 54 h 97"/>
                <a:gd name="T16" fmla="*/ 91 w 101"/>
                <a:gd name="T17" fmla="*/ 50 h 97"/>
                <a:gd name="T18" fmla="*/ 95 w 101"/>
                <a:gd name="T19" fmla="*/ 46 h 97"/>
                <a:gd name="T20" fmla="*/ 101 w 101"/>
                <a:gd name="T21" fmla="*/ 44 h 97"/>
                <a:gd name="T22" fmla="*/ 101 w 101"/>
                <a:gd name="T23" fmla="*/ 42 h 97"/>
                <a:gd name="T24" fmla="*/ 97 w 101"/>
                <a:gd name="T25" fmla="*/ 34 h 97"/>
                <a:gd name="T26" fmla="*/ 97 w 101"/>
                <a:gd name="T27" fmla="*/ 30 h 97"/>
                <a:gd name="T28" fmla="*/ 99 w 101"/>
                <a:gd name="T29" fmla="*/ 24 h 97"/>
                <a:gd name="T30" fmla="*/ 97 w 101"/>
                <a:gd name="T31" fmla="*/ 20 h 97"/>
                <a:gd name="T32" fmla="*/ 89 w 101"/>
                <a:gd name="T33" fmla="*/ 4 h 97"/>
                <a:gd name="T34" fmla="*/ 75 w 101"/>
                <a:gd name="T35" fmla="*/ 6 h 97"/>
                <a:gd name="T36" fmla="*/ 73 w 101"/>
                <a:gd name="T37" fmla="*/ 6 h 97"/>
                <a:gd name="T38" fmla="*/ 67 w 101"/>
                <a:gd name="T39" fmla="*/ 4 h 97"/>
                <a:gd name="T40" fmla="*/ 65 w 101"/>
                <a:gd name="T41" fmla="*/ 4 h 97"/>
                <a:gd name="T42" fmla="*/ 61 w 101"/>
                <a:gd name="T43" fmla="*/ 6 h 97"/>
                <a:gd name="T44" fmla="*/ 57 w 101"/>
                <a:gd name="T45" fmla="*/ 12 h 97"/>
                <a:gd name="T46" fmla="*/ 53 w 101"/>
                <a:gd name="T47" fmla="*/ 12 h 97"/>
                <a:gd name="T48" fmla="*/ 44 w 101"/>
                <a:gd name="T49" fmla="*/ 2 h 97"/>
                <a:gd name="T50" fmla="*/ 42 w 101"/>
                <a:gd name="T51" fmla="*/ 0 h 97"/>
                <a:gd name="T52" fmla="*/ 30 w 101"/>
                <a:gd name="T53" fmla="*/ 0 h 97"/>
                <a:gd name="T54" fmla="*/ 18 w 101"/>
                <a:gd name="T55" fmla="*/ 0 h 97"/>
                <a:gd name="T56" fmla="*/ 8 w 101"/>
                <a:gd name="T57" fmla="*/ 4 h 97"/>
                <a:gd name="T58" fmla="*/ 6 w 101"/>
                <a:gd name="T59" fmla="*/ 6 h 97"/>
                <a:gd name="T60" fmla="*/ 2 w 101"/>
                <a:gd name="T61" fmla="*/ 6 h 97"/>
                <a:gd name="T62" fmla="*/ 4 w 101"/>
                <a:gd name="T63" fmla="*/ 16 h 97"/>
                <a:gd name="T64" fmla="*/ 4 w 101"/>
                <a:gd name="T65" fmla="*/ 20 h 97"/>
                <a:gd name="T66" fmla="*/ 0 w 101"/>
                <a:gd name="T67" fmla="*/ 26 h 97"/>
                <a:gd name="T68" fmla="*/ 0 w 101"/>
                <a:gd name="T69" fmla="*/ 28 h 97"/>
                <a:gd name="T70" fmla="*/ 4 w 101"/>
                <a:gd name="T71" fmla="*/ 34 h 97"/>
                <a:gd name="T72" fmla="*/ 2 w 101"/>
                <a:gd name="T73" fmla="*/ 42 h 97"/>
                <a:gd name="T74" fmla="*/ 4 w 101"/>
                <a:gd name="T75" fmla="*/ 48 h 97"/>
                <a:gd name="T76" fmla="*/ 18 w 101"/>
                <a:gd name="T77" fmla="*/ 66 h 97"/>
                <a:gd name="T78" fmla="*/ 16 w 101"/>
                <a:gd name="T79" fmla="*/ 68 h 97"/>
                <a:gd name="T80" fmla="*/ 10 w 101"/>
                <a:gd name="T81" fmla="*/ 72 h 97"/>
                <a:gd name="T82" fmla="*/ 12 w 101"/>
                <a:gd name="T83" fmla="*/ 75 h 97"/>
                <a:gd name="T84" fmla="*/ 16 w 101"/>
                <a:gd name="T85" fmla="*/ 81 h 97"/>
                <a:gd name="T86" fmla="*/ 16 w 101"/>
                <a:gd name="T87" fmla="*/ 81 h 97"/>
                <a:gd name="T88" fmla="*/ 22 w 101"/>
                <a:gd name="T89" fmla="*/ 85 h 97"/>
                <a:gd name="T90" fmla="*/ 24 w 101"/>
                <a:gd name="T91" fmla="*/ 91 h 97"/>
                <a:gd name="T92" fmla="*/ 28 w 101"/>
                <a:gd name="T93" fmla="*/ 97 h 97"/>
                <a:gd name="T94" fmla="*/ 34 w 101"/>
                <a:gd name="T95" fmla="*/ 97 h 97"/>
                <a:gd name="T96" fmla="*/ 40 w 101"/>
                <a:gd name="T97" fmla="*/ 95 h 97"/>
                <a:gd name="T98" fmla="*/ 44 w 101"/>
                <a:gd name="T99" fmla="*/ 93 h 97"/>
                <a:gd name="T100" fmla="*/ 46 w 101"/>
                <a:gd name="T101" fmla="*/ 93 h 97"/>
                <a:gd name="T102" fmla="*/ 50 w 101"/>
                <a:gd name="T103" fmla="*/ 91 h 97"/>
                <a:gd name="T104" fmla="*/ 53 w 101"/>
                <a:gd name="T105" fmla="*/ 89 h 97"/>
                <a:gd name="T106" fmla="*/ 57 w 101"/>
                <a:gd name="T107" fmla="*/ 91 h 97"/>
                <a:gd name="T108" fmla="*/ 69 w 101"/>
                <a:gd name="T109" fmla="*/ 85 h 97"/>
                <a:gd name="T110" fmla="*/ 71 w 101"/>
                <a:gd name="T111" fmla="*/ 81 h 97"/>
                <a:gd name="T112" fmla="*/ 75 w 101"/>
                <a:gd name="T113" fmla="*/ 79 h 97"/>
                <a:gd name="T114" fmla="*/ 75 w 101"/>
                <a:gd name="T115" fmla="*/ 79 h 97"/>
                <a:gd name="T116" fmla="*/ 75 w 101"/>
                <a:gd name="T117" fmla="*/ 7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97">
                  <a:moveTo>
                    <a:pt x="75" y="79"/>
                  </a:moveTo>
                  <a:lnTo>
                    <a:pt x="75" y="79"/>
                  </a:lnTo>
                  <a:lnTo>
                    <a:pt x="77" y="79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9" y="72"/>
                  </a:lnTo>
                  <a:lnTo>
                    <a:pt x="79" y="72"/>
                  </a:lnTo>
                  <a:lnTo>
                    <a:pt x="85" y="68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7" y="60"/>
                  </a:lnTo>
                  <a:lnTo>
                    <a:pt x="87" y="60"/>
                  </a:lnTo>
                  <a:lnTo>
                    <a:pt x="87" y="60"/>
                  </a:lnTo>
                  <a:lnTo>
                    <a:pt x="87" y="54"/>
                  </a:lnTo>
                  <a:lnTo>
                    <a:pt x="91" y="50"/>
                  </a:lnTo>
                  <a:lnTo>
                    <a:pt x="91" y="50"/>
                  </a:lnTo>
                  <a:lnTo>
                    <a:pt x="93" y="46"/>
                  </a:lnTo>
                  <a:lnTo>
                    <a:pt x="95" y="46"/>
                  </a:lnTo>
                  <a:lnTo>
                    <a:pt x="97" y="46"/>
                  </a:lnTo>
                  <a:lnTo>
                    <a:pt x="101" y="44"/>
                  </a:lnTo>
                  <a:lnTo>
                    <a:pt x="101" y="44"/>
                  </a:lnTo>
                  <a:lnTo>
                    <a:pt x="101" y="42"/>
                  </a:lnTo>
                  <a:lnTo>
                    <a:pt x="99" y="38"/>
                  </a:lnTo>
                  <a:lnTo>
                    <a:pt x="97" y="34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9" y="26"/>
                  </a:lnTo>
                  <a:lnTo>
                    <a:pt x="99" y="24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3" y="4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3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3" y="4"/>
                  </a:lnTo>
                  <a:lnTo>
                    <a:pt x="61" y="6"/>
                  </a:lnTo>
                  <a:lnTo>
                    <a:pt x="57" y="8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3" y="12"/>
                  </a:lnTo>
                  <a:lnTo>
                    <a:pt x="51" y="8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8" y="5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6" y="68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2" y="75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20" y="83"/>
                  </a:lnTo>
                  <a:lnTo>
                    <a:pt x="22" y="85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6" y="95"/>
                  </a:lnTo>
                  <a:lnTo>
                    <a:pt x="28" y="97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8" y="97"/>
                  </a:lnTo>
                  <a:lnTo>
                    <a:pt x="40" y="95"/>
                  </a:lnTo>
                  <a:lnTo>
                    <a:pt x="42" y="93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46" y="93"/>
                  </a:lnTo>
                  <a:lnTo>
                    <a:pt x="48" y="91"/>
                  </a:lnTo>
                  <a:lnTo>
                    <a:pt x="50" y="91"/>
                  </a:lnTo>
                  <a:lnTo>
                    <a:pt x="50" y="91"/>
                  </a:lnTo>
                  <a:lnTo>
                    <a:pt x="53" y="89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7" y="91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71" y="81"/>
                  </a:lnTo>
                  <a:lnTo>
                    <a:pt x="71" y="81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5" y="79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28"/>
            <p:cNvSpPr>
              <a:spLocks/>
            </p:cNvSpPr>
            <p:nvPr/>
          </p:nvSpPr>
          <p:spPr bwMode="auto">
            <a:xfrm>
              <a:off x="1277" y="2203"/>
              <a:ext cx="144" cy="167"/>
            </a:xfrm>
            <a:custGeom>
              <a:avLst/>
              <a:gdLst>
                <a:gd name="T0" fmla="*/ 112 w 144"/>
                <a:gd name="T1" fmla="*/ 167 h 167"/>
                <a:gd name="T2" fmla="*/ 116 w 144"/>
                <a:gd name="T3" fmla="*/ 157 h 167"/>
                <a:gd name="T4" fmla="*/ 124 w 144"/>
                <a:gd name="T5" fmla="*/ 151 h 167"/>
                <a:gd name="T6" fmla="*/ 130 w 144"/>
                <a:gd name="T7" fmla="*/ 143 h 167"/>
                <a:gd name="T8" fmla="*/ 132 w 144"/>
                <a:gd name="T9" fmla="*/ 133 h 167"/>
                <a:gd name="T10" fmla="*/ 132 w 144"/>
                <a:gd name="T11" fmla="*/ 122 h 167"/>
                <a:gd name="T12" fmla="*/ 136 w 144"/>
                <a:gd name="T13" fmla="*/ 118 h 167"/>
                <a:gd name="T14" fmla="*/ 136 w 144"/>
                <a:gd name="T15" fmla="*/ 106 h 167"/>
                <a:gd name="T16" fmla="*/ 142 w 144"/>
                <a:gd name="T17" fmla="*/ 98 h 167"/>
                <a:gd name="T18" fmla="*/ 134 w 144"/>
                <a:gd name="T19" fmla="*/ 88 h 167"/>
                <a:gd name="T20" fmla="*/ 132 w 144"/>
                <a:gd name="T21" fmla="*/ 86 h 167"/>
                <a:gd name="T22" fmla="*/ 122 w 144"/>
                <a:gd name="T23" fmla="*/ 76 h 167"/>
                <a:gd name="T24" fmla="*/ 108 w 144"/>
                <a:gd name="T25" fmla="*/ 62 h 167"/>
                <a:gd name="T26" fmla="*/ 102 w 144"/>
                <a:gd name="T27" fmla="*/ 64 h 167"/>
                <a:gd name="T28" fmla="*/ 96 w 144"/>
                <a:gd name="T29" fmla="*/ 70 h 167"/>
                <a:gd name="T30" fmla="*/ 88 w 144"/>
                <a:gd name="T31" fmla="*/ 64 h 167"/>
                <a:gd name="T32" fmla="*/ 82 w 144"/>
                <a:gd name="T33" fmla="*/ 50 h 167"/>
                <a:gd name="T34" fmla="*/ 84 w 144"/>
                <a:gd name="T35" fmla="*/ 40 h 167"/>
                <a:gd name="T36" fmla="*/ 80 w 144"/>
                <a:gd name="T37" fmla="*/ 28 h 167"/>
                <a:gd name="T38" fmla="*/ 74 w 144"/>
                <a:gd name="T39" fmla="*/ 24 h 167"/>
                <a:gd name="T40" fmla="*/ 62 w 144"/>
                <a:gd name="T41" fmla="*/ 20 h 167"/>
                <a:gd name="T42" fmla="*/ 56 w 144"/>
                <a:gd name="T43" fmla="*/ 12 h 167"/>
                <a:gd name="T44" fmla="*/ 46 w 144"/>
                <a:gd name="T45" fmla="*/ 10 h 167"/>
                <a:gd name="T46" fmla="*/ 42 w 144"/>
                <a:gd name="T47" fmla="*/ 2 h 167"/>
                <a:gd name="T48" fmla="*/ 38 w 144"/>
                <a:gd name="T49" fmla="*/ 0 h 167"/>
                <a:gd name="T50" fmla="*/ 28 w 144"/>
                <a:gd name="T51" fmla="*/ 12 h 167"/>
                <a:gd name="T52" fmla="*/ 24 w 144"/>
                <a:gd name="T53" fmla="*/ 24 h 167"/>
                <a:gd name="T54" fmla="*/ 20 w 144"/>
                <a:gd name="T55" fmla="*/ 36 h 167"/>
                <a:gd name="T56" fmla="*/ 16 w 144"/>
                <a:gd name="T57" fmla="*/ 72 h 167"/>
                <a:gd name="T58" fmla="*/ 16 w 144"/>
                <a:gd name="T59" fmla="*/ 74 h 167"/>
                <a:gd name="T60" fmla="*/ 10 w 144"/>
                <a:gd name="T61" fmla="*/ 74 h 167"/>
                <a:gd name="T62" fmla="*/ 0 w 144"/>
                <a:gd name="T63" fmla="*/ 78 h 167"/>
                <a:gd name="T64" fmla="*/ 10 w 144"/>
                <a:gd name="T65" fmla="*/ 86 h 167"/>
                <a:gd name="T66" fmla="*/ 20 w 144"/>
                <a:gd name="T67" fmla="*/ 100 h 167"/>
                <a:gd name="T68" fmla="*/ 24 w 144"/>
                <a:gd name="T69" fmla="*/ 108 h 167"/>
                <a:gd name="T70" fmla="*/ 32 w 144"/>
                <a:gd name="T71" fmla="*/ 116 h 167"/>
                <a:gd name="T72" fmla="*/ 40 w 144"/>
                <a:gd name="T73" fmla="*/ 112 h 167"/>
                <a:gd name="T74" fmla="*/ 44 w 144"/>
                <a:gd name="T75" fmla="*/ 122 h 167"/>
                <a:gd name="T76" fmla="*/ 46 w 144"/>
                <a:gd name="T77" fmla="*/ 130 h 167"/>
                <a:gd name="T78" fmla="*/ 60 w 144"/>
                <a:gd name="T79" fmla="*/ 139 h 167"/>
                <a:gd name="T80" fmla="*/ 70 w 144"/>
                <a:gd name="T81" fmla="*/ 143 h 167"/>
                <a:gd name="T82" fmla="*/ 70 w 144"/>
                <a:gd name="T83" fmla="*/ 153 h 167"/>
                <a:gd name="T84" fmla="*/ 78 w 144"/>
                <a:gd name="T85" fmla="*/ 155 h 167"/>
                <a:gd name="T86" fmla="*/ 92 w 144"/>
                <a:gd name="T87" fmla="*/ 153 h 167"/>
                <a:gd name="T88" fmla="*/ 98 w 144"/>
                <a:gd name="T89" fmla="*/ 161 h 167"/>
                <a:gd name="T90" fmla="*/ 102 w 144"/>
                <a:gd name="T91" fmla="*/ 167 h 167"/>
                <a:gd name="T92" fmla="*/ 106 w 144"/>
                <a:gd name="T93" fmla="*/ 167 h 167"/>
                <a:gd name="T94" fmla="*/ 110 w 144"/>
                <a:gd name="T95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4" h="167">
                  <a:moveTo>
                    <a:pt x="110" y="167"/>
                  </a:moveTo>
                  <a:lnTo>
                    <a:pt x="110" y="167"/>
                  </a:lnTo>
                  <a:lnTo>
                    <a:pt x="112" y="167"/>
                  </a:lnTo>
                  <a:lnTo>
                    <a:pt x="114" y="16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20" y="155"/>
                  </a:lnTo>
                  <a:lnTo>
                    <a:pt x="124" y="153"/>
                  </a:lnTo>
                  <a:lnTo>
                    <a:pt x="124" y="151"/>
                  </a:lnTo>
                  <a:lnTo>
                    <a:pt x="128" y="149"/>
                  </a:lnTo>
                  <a:lnTo>
                    <a:pt x="128" y="149"/>
                  </a:lnTo>
                  <a:lnTo>
                    <a:pt x="130" y="143"/>
                  </a:lnTo>
                  <a:lnTo>
                    <a:pt x="132" y="141"/>
                  </a:lnTo>
                  <a:lnTo>
                    <a:pt x="132" y="141"/>
                  </a:lnTo>
                  <a:lnTo>
                    <a:pt x="132" y="133"/>
                  </a:lnTo>
                  <a:lnTo>
                    <a:pt x="132" y="130"/>
                  </a:lnTo>
                  <a:lnTo>
                    <a:pt x="132" y="124"/>
                  </a:lnTo>
                  <a:lnTo>
                    <a:pt x="132" y="122"/>
                  </a:lnTo>
                  <a:lnTo>
                    <a:pt x="132" y="122"/>
                  </a:lnTo>
                  <a:lnTo>
                    <a:pt x="134" y="118"/>
                  </a:lnTo>
                  <a:lnTo>
                    <a:pt x="136" y="118"/>
                  </a:lnTo>
                  <a:lnTo>
                    <a:pt x="136" y="112"/>
                  </a:lnTo>
                  <a:lnTo>
                    <a:pt x="136" y="112"/>
                  </a:lnTo>
                  <a:lnTo>
                    <a:pt x="136" y="106"/>
                  </a:lnTo>
                  <a:lnTo>
                    <a:pt x="138" y="102"/>
                  </a:lnTo>
                  <a:lnTo>
                    <a:pt x="142" y="98"/>
                  </a:lnTo>
                  <a:lnTo>
                    <a:pt x="142" y="98"/>
                  </a:lnTo>
                  <a:lnTo>
                    <a:pt x="144" y="94"/>
                  </a:lnTo>
                  <a:lnTo>
                    <a:pt x="142" y="92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32" y="86"/>
                  </a:lnTo>
                  <a:lnTo>
                    <a:pt x="132" y="86"/>
                  </a:lnTo>
                  <a:lnTo>
                    <a:pt x="126" y="82"/>
                  </a:lnTo>
                  <a:lnTo>
                    <a:pt x="122" y="76"/>
                  </a:lnTo>
                  <a:lnTo>
                    <a:pt x="122" y="76"/>
                  </a:lnTo>
                  <a:lnTo>
                    <a:pt x="114" y="66"/>
                  </a:lnTo>
                  <a:lnTo>
                    <a:pt x="110" y="64"/>
                  </a:lnTo>
                  <a:lnTo>
                    <a:pt x="108" y="62"/>
                  </a:lnTo>
                  <a:lnTo>
                    <a:pt x="108" y="62"/>
                  </a:lnTo>
                  <a:lnTo>
                    <a:pt x="104" y="62"/>
                  </a:lnTo>
                  <a:lnTo>
                    <a:pt x="102" y="64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6" y="70"/>
                  </a:lnTo>
                  <a:lnTo>
                    <a:pt x="92" y="7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4" y="62"/>
                  </a:lnTo>
                  <a:lnTo>
                    <a:pt x="84" y="56"/>
                  </a:lnTo>
                  <a:lnTo>
                    <a:pt x="82" y="50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4" y="40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0" y="28"/>
                  </a:lnTo>
                  <a:lnTo>
                    <a:pt x="78" y="26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0" y="20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6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6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0" y="18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4"/>
                  </a:lnTo>
                  <a:lnTo>
                    <a:pt x="12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6" y="7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10" y="86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20" y="100"/>
                  </a:lnTo>
                  <a:lnTo>
                    <a:pt x="20" y="104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12"/>
                  </a:lnTo>
                  <a:lnTo>
                    <a:pt x="30" y="116"/>
                  </a:lnTo>
                  <a:lnTo>
                    <a:pt x="32" y="116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40" y="112"/>
                  </a:lnTo>
                  <a:lnTo>
                    <a:pt x="42" y="116"/>
                  </a:lnTo>
                  <a:lnTo>
                    <a:pt x="44" y="118"/>
                  </a:lnTo>
                  <a:lnTo>
                    <a:pt x="44" y="122"/>
                  </a:lnTo>
                  <a:lnTo>
                    <a:pt x="44" y="122"/>
                  </a:lnTo>
                  <a:lnTo>
                    <a:pt x="46" y="128"/>
                  </a:lnTo>
                  <a:lnTo>
                    <a:pt x="46" y="130"/>
                  </a:lnTo>
                  <a:lnTo>
                    <a:pt x="52" y="133"/>
                  </a:lnTo>
                  <a:lnTo>
                    <a:pt x="52" y="133"/>
                  </a:lnTo>
                  <a:lnTo>
                    <a:pt x="60" y="139"/>
                  </a:lnTo>
                  <a:lnTo>
                    <a:pt x="66" y="143"/>
                  </a:lnTo>
                  <a:lnTo>
                    <a:pt x="66" y="143"/>
                  </a:lnTo>
                  <a:lnTo>
                    <a:pt x="70" y="143"/>
                  </a:lnTo>
                  <a:lnTo>
                    <a:pt x="70" y="145"/>
                  </a:lnTo>
                  <a:lnTo>
                    <a:pt x="70" y="149"/>
                  </a:lnTo>
                  <a:lnTo>
                    <a:pt x="70" y="153"/>
                  </a:lnTo>
                  <a:lnTo>
                    <a:pt x="70" y="153"/>
                  </a:lnTo>
                  <a:lnTo>
                    <a:pt x="74" y="155"/>
                  </a:lnTo>
                  <a:lnTo>
                    <a:pt x="78" y="155"/>
                  </a:lnTo>
                  <a:lnTo>
                    <a:pt x="88" y="153"/>
                  </a:lnTo>
                  <a:lnTo>
                    <a:pt x="88" y="153"/>
                  </a:lnTo>
                  <a:lnTo>
                    <a:pt x="92" y="153"/>
                  </a:lnTo>
                  <a:lnTo>
                    <a:pt x="92" y="153"/>
                  </a:lnTo>
                  <a:lnTo>
                    <a:pt x="98" y="155"/>
                  </a:lnTo>
                  <a:lnTo>
                    <a:pt x="98" y="161"/>
                  </a:lnTo>
                  <a:lnTo>
                    <a:pt x="102" y="167"/>
                  </a:lnTo>
                  <a:lnTo>
                    <a:pt x="102" y="167"/>
                  </a:lnTo>
                  <a:lnTo>
                    <a:pt x="102" y="167"/>
                  </a:lnTo>
                  <a:lnTo>
                    <a:pt x="104" y="167"/>
                  </a:lnTo>
                  <a:lnTo>
                    <a:pt x="104" y="167"/>
                  </a:lnTo>
                  <a:lnTo>
                    <a:pt x="106" y="167"/>
                  </a:lnTo>
                  <a:lnTo>
                    <a:pt x="110" y="167"/>
                  </a:lnTo>
                  <a:lnTo>
                    <a:pt x="110" y="167"/>
                  </a:lnTo>
                  <a:lnTo>
                    <a:pt x="110" y="167"/>
                  </a:lnTo>
                  <a:lnTo>
                    <a:pt x="110" y="167"/>
                  </a:lnTo>
                  <a:lnTo>
                    <a:pt x="110" y="167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29"/>
            <p:cNvSpPr>
              <a:spLocks/>
            </p:cNvSpPr>
            <p:nvPr/>
          </p:nvSpPr>
          <p:spPr bwMode="auto">
            <a:xfrm>
              <a:off x="1136" y="2113"/>
              <a:ext cx="123" cy="118"/>
            </a:xfrm>
            <a:custGeom>
              <a:avLst/>
              <a:gdLst>
                <a:gd name="T0" fmla="*/ 80 w 123"/>
                <a:gd name="T1" fmla="*/ 100 h 118"/>
                <a:gd name="T2" fmla="*/ 82 w 123"/>
                <a:gd name="T3" fmla="*/ 84 h 118"/>
                <a:gd name="T4" fmla="*/ 90 w 123"/>
                <a:gd name="T5" fmla="*/ 72 h 118"/>
                <a:gd name="T6" fmla="*/ 97 w 123"/>
                <a:gd name="T7" fmla="*/ 64 h 118"/>
                <a:gd name="T8" fmla="*/ 115 w 123"/>
                <a:gd name="T9" fmla="*/ 54 h 118"/>
                <a:gd name="T10" fmla="*/ 117 w 123"/>
                <a:gd name="T11" fmla="*/ 46 h 118"/>
                <a:gd name="T12" fmla="*/ 123 w 123"/>
                <a:gd name="T13" fmla="*/ 40 h 118"/>
                <a:gd name="T14" fmla="*/ 119 w 123"/>
                <a:gd name="T15" fmla="*/ 34 h 118"/>
                <a:gd name="T16" fmla="*/ 115 w 123"/>
                <a:gd name="T17" fmla="*/ 30 h 118"/>
                <a:gd name="T18" fmla="*/ 107 w 123"/>
                <a:gd name="T19" fmla="*/ 32 h 118"/>
                <a:gd name="T20" fmla="*/ 97 w 123"/>
                <a:gd name="T21" fmla="*/ 24 h 118"/>
                <a:gd name="T22" fmla="*/ 97 w 123"/>
                <a:gd name="T23" fmla="*/ 22 h 118"/>
                <a:gd name="T24" fmla="*/ 97 w 123"/>
                <a:gd name="T25" fmla="*/ 14 h 118"/>
                <a:gd name="T26" fmla="*/ 97 w 123"/>
                <a:gd name="T27" fmla="*/ 10 h 118"/>
                <a:gd name="T28" fmla="*/ 95 w 123"/>
                <a:gd name="T29" fmla="*/ 8 h 118"/>
                <a:gd name="T30" fmla="*/ 90 w 123"/>
                <a:gd name="T31" fmla="*/ 10 h 118"/>
                <a:gd name="T32" fmla="*/ 88 w 123"/>
                <a:gd name="T33" fmla="*/ 10 h 118"/>
                <a:gd name="T34" fmla="*/ 84 w 123"/>
                <a:gd name="T35" fmla="*/ 12 h 118"/>
                <a:gd name="T36" fmla="*/ 82 w 123"/>
                <a:gd name="T37" fmla="*/ 12 h 118"/>
                <a:gd name="T38" fmla="*/ 78 w 123"/>
                <a:gd name="T39" fmla="*/ 16 h 118"/>
                <a:gd name="T40" fmla="*/ 74 w 123"/>
                <a:gd name="T41" fmla="*/ 16 h 118"/>
                <a:gd name="T42" fmla="*/ 66 w 123"/>
                <a:gd name="T43" fmla="*/ 14 h 118"/>
                <a:gd name="T44" fmla="*/ 64 w 123"/>
                <a:gd name="T45" fmla="*/ 10 h 118"/>
                <a:gd name="T46" fmla="*/ 60 w 123"/>
                <a:gd name="T47" fmla="*/ 2 h 118"/>
                <a:gd name="T48" fmla="*/ 56 w 123"/>
                <a:gd name="T49" fmla="*/ 0 h 118"/>
                <a:gd name="T50" fmla="*/ 56 w 123"/>
                <a:gd name="T51" fmla="*/ 0 h 118"/>
                <a:gd name="T52" fmla="*/ 48 w 123"/>
                <a:gd name="T53" fmla="*/ 4 h 118"/>
                <a:gd name="T54" fmla="*/ 42 w 123"/>
                <a:gd name="T55" fmla="*/ 8 h 118"/>
                <a:gd name="T56" fmla="*/ 34 w 123"/>
                <a:gd name="T57" fmla="*/ 8 h 118"/>
                <a:gd name="T58" fmla="*/ 32 w 123"/>
                <a:gd name="T59" fmla="*/ 10 h 118"/>
                <a:gd name="T60" fmla="*/ 32 w 123"/>
                <a:gd name="T61" fmla="*/ 14 h 118"/>
                <a:gd name="T62" fmla="*/ 26 w 123"/>
                <a:gd name="T63" fmla="*/ 24 h 118"/>
                <a:gd name="T64" fmla="*/ 26 w 123"/>
                <a:gd name="T65" fmla="*/ 30 h 118"/>
                <a:gd name="T66" fmla="*/ 18 w 123"/>
                <a:gd name="T67" fmla="*/ 30 h 118"/>
                <a:gd name="T68" fmla="*/ 10 w 123"/>
                <a:gd name="T69" fmla="*/ 28 h 118"/>
                <a:gd name="T70" fmla="*/ 6 w 123"/>
                <a:gd name="T71" fmla="*/ 30 h 118"/>
                <a:gd name="T72" fmla="*/ 4 w 123"/>
                <a:gd name="T73" fmla="*/ 32 h 118"/>
                <a:gd name="T74" fmla="*/ 0 w 123"/>
                <a:gd name="T75" fmla="*/ 32 h 118"/>
                <a:gd name="T76" fmla="*/ 0 w 123"/>
                <a:gd name="T77" fmla="*/ 38 h 118"/>
                <a:gd name="T78" fmla="*/ 2 w 123"/>
                <a:gd name="T79" fmla="*/ 44 h 118"/>
                <a:gd name="T80" fmla="*/ 4 w 123"/>
                <a:gd name="T81" fmla="*/ 48 h 118"/>
                <a:gd name="T82" fmla="*/ 10 w 123"/>
                <a:gd name="T83" fmla="*/ 50 h 118"/>
                <a:gd name="T84" fmla="*/ 12 w 123"/>
                <a:gd name="T85" fmla="*/ 50 h 118"/>
                <a:gd name="T86" fmla="*/ 14 w 123"/>
                <a:gd name="T87" fmla="*/ 50 h 118"/>
                <a:gd name="T88" fmla="*/ 20 w 123"/>
                <a:gd name="T89" fmla="*/ 52 h 118"/>
                <a:gd name="T90" fmla="*/ 26 w 123"/>
                <a:gd name="T91" fmla="*/ 54 h 118"/>
                <a:gd name="T92" fmla="*/ 32 w 123"/>
                <a:gd name="T93" fmla="*/ 58 h 118"/>
                <a:gd name="T94" fmla="*/ 32 w 123"/>
                <a:gd name="T95" fmla="*/ 68 h 118"/>
                <a:gd name="T96" fmla="*/ 36 w 123"/>
                <a:gd name="T97" fmla="*/ 76 h 118"/>
                <a:gd name="T98" fmla="*/ 36 w 123"/>
                <a:gd name="T99" fmla="*/ 76 h 118"/>
                <a:gd name="T100" fmla="*/ 40 w 123"/>
                <a:gd name="T101" fmla="*/ 80 h 118"/>
                <a:gd name="T102" fmla="*/ 44 w 123"/>
                <a:gd name="T103" fmla="*/ 96 h 118"/>
                <a:gd name="T104" fmla="*/ 48 w 123"/>
                <a:gd name="T105" fmla="*/ 100 h 118"/>
                <a:gd name="T106" fmla="*/ 56 w 123"/>
                <a:gd name="T107" fmla="*/ 106 h 118"/>
                <a:gd name="T108" fmla="*/ 62 w 123"/>
                <a:gd name="T109" fmla="*/ 114 h 118"/>
                <a:gd name="T110" fmla="*/ 64 w 123"/>
                <a:gd name="T111" fmla="*/ 118 h 118"/>
                <a:gd name="T112" fmla="*/ 78 w 123"/>
                <a:gd name="T113" fmla="*/ 110 h 118"/>
                <a:gd name="T114" fmla="*/ 80 w 123"/>
                <a:gd name="T115" fmla="*/ 110 h 118"/>
                <a:gd name="T116" fmla="*/ 80 w 123"/>
                <a:gd name="T117" fmla="*/ 104 h 118"/>
                <a:gd name="T118" fmla="*/ 80 w 123"/>
                <a:gd name="T119" fmla="*/ 100 h 118"/>
                <a:gd name="T120" fmla="*/ 80 w 123"/>
                <a:gd name="T121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3" h="118">
                  <a:moveTo>
                    <a:pt x="80" y="100"/>
                  </a:moveTo>
                  <a:lnTo>
                    <a:pt x="80" y="100"/>
                  </a:lnTo>
                  <a:lnTo>
                    <a:pt x="80" y="92"/>
                  </a:lnTo>
                  <a:lnTo>
                    <a:pt x="82" y="84"/>
                  </a:lnTo>
                  <a:lnTo>
                    <a:pt x="84" y="76"/>
                  </a:lnTo>
                  <a:lnTo>
                    <a:pt x="90" y="72"/>
                  </a:lnTo>
                  <a:lnTo>
                    <a:pt x="93" y="70"/>
                  </a:lnTo>
                  <a:lnTo>
                    <a:pt x="97" y="64"/>
                  </a:lnTo>
                  <a:lnTo>
                    <a:pt x="115" y="54"/>
                  </a:lnTo>
                  <a:lnTo>
                    <a:pt x="115" y="54"/>
                  </a:lnTo>
                  <a:lnTo>
                    <a:pt x="117" y="46"/>
                  </a:lnTo>
                  <a:lnTo>
                    <a:pt x="117" y="46"/>
                  </a:lnTo>
                  <a:lnTo>
                    <a:pt x="123" y="40"/>
                  </a:lnTo>
                  <a:lnTo>
                    <a:pt x="123" y="40"/>
                  </a:lnTo>
                  <a:lnTo>
                    <a:pt x="123" y="36"/>
                  </a:lnTo>
                  <a:lnTo>
                    <a:pt x="119" y="34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7" y="22"/>
                  </a:lnTo>
                  <a:lnTo>
                    <a:pt x="97" y="18"/>
                  </a:lnTo>
                  <a:lnTo>
                    <a:pt x="97" y="14"/>
                  </a:lnTo>
                  <a:lnTo>
                    <a:pt x="101" y="12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5" y="8"/>
                  </a:lnTo>
                  <a:lnTo>
                    <a:pt x="93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0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2" y="12"/>
                  </a:lnTo>
                  <a:lnTo>
                    <a:pt x="80" y="14"/>
                  </a:lnTo>
                  <a:lnTo>
                    <a:pt x="78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68" y="16"/>
                  </a:lnTo>
                  <a:lnTo>
                    <a:pt x="66" y="14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2" y="4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14"/>
                  </a:lnTo>
                  <a:lnTo>
                    <a:pt x="32" y="18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20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8" y="58"/>
                  </a:lnTo>
                  <a:lnTo>
                    <a:pt x="32" y="5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2" y="74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8" y="100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70" y="114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80" y="110"/>
                  </a:lnTo>
                  <a:lnTo>
                    <a:pt x="80" y="108"/>
                  </a:lnTo>
                  <a:lnTo>
                    <a:pt x="80" y="104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10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0"/>
            <p:cNvSpPr>
              <a:spLocks/>
            </p:cNvSpPr>
            <p:nvPr/>
          </p:nvSpPr>
          <p:spPr bwMode="auto">
            <a:xfrm>
              <a:off x="1560" y="2034"/>
              <a:ext cx="279" cy="293"/>
            </a:xfrm>
            <a:custGeom>
              <a:avLst/>
              <a:gdLst>
                <a:gd name="T0" fmla="*/ 137 w 279"/>
                <a:gd name="T1" fmla="*/ 20 h 293"/>
                <a:gd name="T2" fmla="*/ 123 w 279"/>
                <a:gd name="T3" fmla="*/ 22 h 293"/>
                <a:gd name="T4" fmla="*/ 127 w 279"/>
                <a:gd name="T5" fmla="*/ 26 h 293"/>
                <a:gd name="T6" fmla="*/ 137 w 279"/>
                <a:gd name="T7" fmla="*/ 32 h 293"/>
                <a:gd name="T8" fmla="*/ 119 w 279"/>
                <a:gd name="T9" fmla="*/ 58 h 293"/>
                <a:gd name="T10" fmla="*/ 104 w 279"/>
                <a:gd name="T11" fmla="*/ 81 h 293"/>
                <a:gd name="T12" fmla="*/ 84 w 279"/>
                <a:gd name="T13" fmla="*/ 93 h 293"/>
                <a:gd name="T14" fmla="*/ 56 w 279"/>
                <a:gd name="T15" fmla="*/ 93 h 293"/>
                <a:gd name="T16" fmla="*/ 38 w 279"/>
                <a:gd name="T17" fmla="*/ 105 h 293"/>
                <a:gd name="T18" fmla="*/ 46 w 279"/>
                <a:gd name="T19" fmla="*/ 147 h 293"/>
                <a:gd name="T20" fmla="*/ 26 w 279"/>
                <a:gd name="T21" fmla="*/ 135 h 293"/>
                <a:gd name="T22" fmla="*/ 10 w 279"/>
                <a:gd name="T23" fmla="*/ 149 h 293"/>
                <a:gd name="T24" fmla="*/ 6 w 279"/>
                <a:gd name="T25" fmla="*/ 165 h 293"/>
                <a:gd name="T26" fmla="*/ 26 w 279"/>
                <a:gd name="T27" fmla="*/ 179 h 293"/>
                <a:gd name="T28" fmla="*/ 52 w 279"/>
                <a:gd name="T29" fmla="*/ 195 h 293"/>
                <a:gd name="T30" fmla="*/ 60 w 279"/>
                <a:gd name="T31" fmla="*/ 193 h 293"/>
                <a:gd name="T32" fmla="*/ 60 w 279"/>
                <a:gd name="T33" fmla="*/ 207 h 293"/>
                <a:gd name="T34" fmla="*/ 62 w 279"/>
                <a:gd name="T35" fmla="*/ 245 h 293"/>
                <a:gd name="T36" fmla="*/ 72 w 279"/>
                <a:gd name="T37" fmla="*/ 269 h 293"/>
                <a:gd name="T38" fmla="*/ 76 w 279"/>
                <a:gd name="T39" fmla="*/ 293 h 293"/>
                <a:gd name="T40" fmla="*/ 80 w 279"/>
                <a:gd name="T41" fmla="*/ 273 h 293"/>
                <a:gd name="T42" fmla="*/ 98 w 279"/>
                <a:gd name="T43" fmla="*/ 269 h 293"/>
                <a:gd name="T44" fmla="*/ 133 w 279"/>
                <a:gd name="T45" fmla="*/ 239 h 293"/>
                <a:gd name="T46" fmla="*/ 145 w 279"/>
                <a:gd name="T47" fmla="*/ 235 h 293"/>
                <a:gd name="T48" fmla="*/ 159 w 279"/>
                <a:gd name="T49" fmla="*/ 219 h 293"/>
                <a:gd name="T50" fmla="*/ 167 w 279"/>
                <a:gd name="T51" fmla="*/ 207 h 293"/>
                <a:gd name="T52" fmla="*/ 183 w 279"/>
                <a:gd name="T53" fmla="*/ 209 h 293"/>
                <a:gd name="T54" fmla="*/ 195 w 279"/>
                <a:gd name="T55" fmla="*/ 225 h 293"/>
                <a:gd name="T56" fmla="*/ 217 w 279"/>
                <a:gd name="T57" fmla="*/ 241 h 293"/>
                <a:gd name="T58" fmla="*/ 229 w 279"/>
                <a:gd name="T59" fmla="*/ 231 h 293"/>
                <a:gd name="T60" fmla="*/ 233 w 279"/>
                <a:gd name="T61" fmla="*/ 225 h 293"/>
                <a:gd name="T62" fmla="*/ 243 w 279"/>
                <a:gd name="T63" fmla="*/ 211 h 293"/>
                <a:gd name="T64" fmla="*/ 239 w 279"/>
                <a:gd name="T65" fmla="*/ 207 h 293"/>
                <a:gd name="T66" fmla="*/ 235 w 279"/>
                <a:gd name="T67" fmla="*/ 197 h 293"/>
                <a:gd name="T68" fmla="*/ 255 w 279"/>
                <a:gd name="T69" fmla="*/ 183 h 293"/>
                <a:gd name="T70" fmla="*/ 277 w 279"/>
                <a:gd name="T71" fmla="*/ 169 h 293"/>
                <a:gd name="T72" fmla="*/ 277 w 279"/>
                <a:gd name="T73" fmla="*/ 155 h 293"/>
                <a:gd name="T74" fmla="*/ 253 w 279"/>
                <a:gd name="T75" fmla="*/ 125 h 293"/>
                <a:gd name="T76" fmla="*/ 227 w 279"/>
                <a:gd name="T77" fmla="*/ 125 h 293"/>
                <a:gd name="T78" fmla="*/ 221 w 279"/>
                <a:gd name="T79" fmla="*/ 115 h 293"/>
                <a:gd name="T80" fmla="*/ 203 w 279"/>
                <a:gd name="T81" fmla="*/ 115 h 293"/>
                <a:gd name="T82" fmla="*/ 187 w 279"/>
                <a:gd name="T83" fmla="*/ 105 h 293"/>
                <a:gd name="T84" fmla="*/ 183 w 279"/>
                <a:gd name="T85" fmla="*/ 111 h 293"/>
                <a:gd name="T86" fmla="*/ 171 w 279"/>
                <a:gd name="T87" fmla="*/ 113 h 293"/>
                <a:gd name="T88" fmla="*/ 157 w 279"/>
                <a:gd name="T89" fmla="*/ 129 h 293"/>
                <a:gd name="T90" fmla="*/ 155 w 279"/>
                <a:gd name="T91" fmla="*/ 119 h 293"/>
                <a:gd name="T92" fmla="*/ 159 w 279"/>
                <a:gd name="T93" fmla="*/ 107 h 293"/>
                <a:gd name="T94" fmla="*/ 159 w 279"/>
                <a:gd name="T95" fmla="*/ 93 h 293"/>
                <a:gd name="T96" fmla="*/ 171 w 279"/>
                <a:gd name="T97" fmla="*/ 60 h 293"/>
                <a:gd name="T98" fmla="*/ 181 w 279"/>
                <a:gd name="T99" fmla="*/ 58 h 293"/>
                <a:gd name="T100" fmla="*/ 183 w 279"/>
                <a:gd name="T101" fmla="*/ 44 h 293"/>
                <a:gd name="T102" fmla="*/ 195 w 279"/>
                <a:gd name="T103" fmla="*/ 32 h 293"/>
                <a:gd name="T104" fmla="*/ 191 w 279"/>
                <a:gd name="T105" fmla="*/ 14 h 293"/>
                <a:gd name="T106" fmla="*/ 167 w 279"/>
                <a:gd name="T107" fmla="*/ 2 h 293"/>
                <a:gd name="T108" fmla="*/ 145 w 279"/>
                <a:gd name="T109" fmla="*/ 1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293">
                  <a:moveTo>
                    <a:pt x="145" y="18"/>
                  </a:moveTo>
                  <a:lnTo>
                    <a:pt x="145" y="18"/>
                  </a:lnTo>
                  <a:lnTo>
                    <a:pt x="141" y="20"/>
                  </a:lnTo>
                  <a:lnTo>
                    <a:pt x="137" y="20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5" y="18"/>
                  </a:lnTo>
                  <a:lnTo>
                    <a:pt x="123" y="22"/>
                  </a:lnTo>
                  <a:lnTo>
                    <a:pt x="123" y="24"/>
                  </a:lnTo>
                  <a:lnTo>
                    <a:pt x="123" y="24"/>
                  </a:lnTo>
                  <a:lnTo>
                    <a:pt x="125" y="26"/>
                  </a:lnTo>
                  <a:lnTo>
                    <a:pt x="127" y="26"/>
                  </a:lnTo>
                  <a:lnTo>
                    <a:pt x="135" y="32"/>
                  </a:lnTo>
                  <a:lnTo>
                    <a:pt x="135" y="32"/>
                  </a:lnTo>
                  <a:lnTo>
                    <a:pt x="137" y="32"/>
                  </a:lnTo>
                  <a:lnTo>
                    <a:pt x="137" y="32"/>
                  </a:lnTo>
                  <a:lnTo>
                    <a:pt x="139" y="36"/>
                  </a:lnTo>
                  <a:lnTo>
                    <a:pt x="121" y="48"/>
                  </a:lnTo>
                  <a:lnTo>
                    <a:pt x="123" y="52"/>
                  </a:lnTo>
                  <a:lnTo>
                    <a:pt x="119" y="58"/>
                  </a:lnTo>
                  <a:lnTo>
                    <a:pt x="106" y="66"/>
                  </a:lnTo>
                  <a:lnTo>
                    <a:pt x="111" y="70"/>
                  </a:lnTo>
                  <a:lnTo>
                    <a:pt x="104" y="79"/>
                  </a:lnTo>
                  <a:lnTo>
                    <a:pt x="104" y="81"/>
                  </a:lnTo>
                  <a:lnTo>
                    <a:pt x="104" y="85"/>
                  </a:lnTo>
                  <a:lnTo>
                    <a:pt x="100" y="95"/>
                  </a:lnTo>
                  <a:lnTo>
                    <a:pt x="92" y="89"/>
                  </a:lnTo>
                  <a:lnTo>
                    <a:pt x="84" y="93"/>
                  </a:lnTo>
                  <a:lnTo>
                    <a:pt x="80" y="89"/>
                  </a:lnTo>
                  <a:lnTo>
                    <a:pt x="76" y="93"/>
                  </a:lnTo>
                  <a:lnTo>
                    <a:pt x="66" y="89"/>
                  </a:lnTo>
                  <a:lnTo>
                    <a:pt x="56" y="93"/>
                  </a:lnTo>
                  <a:lnTo>
                    <a:pt x="52" y="93"/>
                  </a:lnTo>
                  <a:lnTo>
                    <a:pt x="38" y="103"/>
                  </a:lnTo>
                  <a:lnTo>
                    <a:pt x="36" y="101"/>
                  </a:lnTo>
                  <a:lnTo>
                    <a:pt x="38" y="105"/>
                  </a:lnTo>
                  <a:lnTo>
                    <a:pt x="62" y="137"/>
                  </a:lnTo>
                  <a:lnTo>
                    <a:pt x="62" y="137"/>
                  </a:lnTo>
                  <a:lnTo>
                    <a:pt x="52" y="143"/>
                  </a:lnTo>
                  <a:lnTo>
                    <a:pt x="46" y="147"/>
                  </a:lnTo>
                  <a:lnTo>
                    <a:pt x="42" y="149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26" y="135"/>
                  </a:lnTo>
                  <a:lnTo>
                    <a:pt x="16" y="137"/>
                  </a:lnTo>
                  <a:lnTo>
                    <a:pt x="14" y="141"/>
                  </a:lnTo>
                  <a:lnTo>
                    <a:pt x="14" y="147"/>
                  </a:lnTo>
                  <a:lnTo>
                    <a:pt x="10" y="149"/>
                  </a:lnTo>
                  <a:lnTo>
                    <a:pt x="6" y="149"/>
                  </a:lnTo>
                  <a:lnTo>
                    <a:pt x="4" y="155"/>
                  </a:lnTo>
                  <a:lnTo>
                    <a:pt x="0" y="155"/>
                  </a:lnTo>
                  <a:lnTo>
                    <a:pt x="6" y="165"/>
                  </a:lnTo>
                  <a:lnTo>
                    <a:pt x="2" y="171"/>
                  </a:lnTo>
                  <a:lnTo>
                    <a:pt x="14" y="177"/>
                  </a:lnTo>
                  <a:lnTo>
                    <a:pt x="26" y="175"/>
                  </a:lnTo>
                  <a:lnTo>
                    <a:pt x="26" y="179"/>
                  </a:lnTo>
                  <a:lnTo>
                    <a:pt x="30" y="183"/>
                  </a:lnTo>
                  <a:lnTo>
                    <a:pt x="44" y="183"/>
                  </a:lnTo>
                  <a:lnTo>
                    <a:pt x="52" y="189"/>
                  </a:lnTo>
                  <a:lnTo>
                    <a:pt x="52" y="195"/>
                  </a:lnTo>
                  <a:lnTo>
                    <a:pt x="52" y="199"/>
                  </a:lnTo>
                  <a:lnTo>
                    <a:pt x="56" y="201"/>
                  </a:lnTo>
                  <a:lnTo>
                    <a:pt x="60" y="197"/>
                  </a:lnTo>
                  <a:lnTo>
                    <a:pt x="60" y="193"/>
                  </a:lnTo>
                  <a:lnTo>
                    <a:pt x="70" y="193"/>
                  </a:lnTo>
                  <a:lnTo>
                    <a:pt x="70" y="199"/>
                  </a:lnTo>
                  <a:lnTo>
                    <a:pt x="66" y="201"/>
                  </a:lnTo>
                  <a:lnTo>
                    <a:pt x="60" y="207"/>
                  </a:lnTo>
                  <a:lnTo>
                    <a:pt x="70" y="217"/>
                  </a:lnTo>
                  <a:lnTo>
                    <a:pt x="68" y="227"/>
                  </a:lnTo>
                  <a:lnTo>
                    <a:pt x="70" y="231"/>
                  </a:lnTo>
                  <a:lnTo>
                    <a:pt x="62" y="245"/>
                  </a:lnTo>
                  <a:lnTo>
                    <a:pt x="66" y="247"/>
                  </a:lnTo>
                  <a:lnTo>
                    <a:pt x="70" y="249"/>
                  </a:lnTo>
                  <a:lnTo>
                    <a:pt x="68" y="267"/>
                  </a:lnTo>
                  <a:lnTo>
                    <a:pt x="72" y="269"/>
                  </a:lnTo>
                  <a:lnTo>
                    <a:pt x="74" y="271"/>
                  </a:lnTo>
                  <a:lnTo>
                    <a:pt x="68" y="277"/>
                  </a:lnTo>
                  <a:lnTo>
                    <a:pt x="70" y="287"/>
                  </a:lnTo>
                  <a:lnTo>
                    <a:pt x="76" y="293"/>
                  </a:lnTo>
                  <a:lnTo>
                    <a:pt x="80" y="287"/>
                  </a:lnTo>
                  <a:lnTo>
                    <a:pt x="80" y="287"/>
                  </a:lnTo>
                  <a:lnTo>
                    <a:pt x="80" y="277"/>
                  </a:lnTo>
                  <a:lnTo>
                    <a:pt x="80" y="273"/>
                  </a:lnTo>
                  <a:lnTo>
                    <a:pt x="82" y="271"/>
                  </a:lnTo>
                  <a:lnTo>
                    <a:pt x="82" y="271"/>
                  </a:lnTo>
                  <a:lnTo>
                    <a:pt x="92" y="267"/>
                  </a:lnTo>
                  <a:lnTo>
                    <a:pt x="98" y="269"/>
                  </a:lnTo>
                  <a:lnTo>
                    <a:pt x="104" y="263"/>
                  </a:lnTo>
                  <a:lnTo>
                    <a:pt x="111" y="239"/>
                  </a:lnTo>
                  <a:lnTo>
                    <a:pt x="123" y="233"/>
                  </a:lnTo>
                  <a:lnTo>
                    <a:pt x="133" y="239"/>
                  </a:lnTo>
                  <a:lnTo>
                    <a:pt x="133" y="239"/>
                  </a:lnTo>
                  <a:lnTo>
                    <a:pt x="137" y="239"/>
                  </a:lnTo>
                  <a:lnTo>
                    <a:pt x="141" y="239"/>
                  </a:lnTo>
                  <a:lnTo>
                    <a:pt x="145" y="235"/>
                  </a:lnTo>
                  <a:lnTo>
                    <a:pt x="145" y="235"/>
                  </a:lnTo>
                  <a:lnTo>
                    <a:pt x="155" y="225"/>
                  </a:lnTo>
                  <a:lnTo>
                    <a:pt x="159" y="219"/>
                  </a:lnTo>
                  <a:lnTo>
                    <a:pt x="159" y="219"/>
                  </a:lnTo>
                  <a:lnTo>
                    <a:pt x="161" y="215"/>
                  </a:lnTo>
                  <a:lnTo>
                    <a:pt x="163" y="209"/>
                  </a:lnTo>
                  <a:lnTo>
                    <a:pt x="167" y="207"/>
                  </a:lnTo>
                  <a:lnTo>
                    <a:pt x="167" y="207"/>
                  </a:lnTo>
                  <a:lnTo>
                    <a:pt x="171" y="207"/>
                  </a:lnTo>
                  <a:lnTo>
                    <a:pt x="179" y="207"/>
                  </a:lnTo>
                  <a:lnTo>
                    <a:pt x="181" y="207"/>
                  </a:lnTo>
                  <a:lnTo>
                    <a:pt x="183" y="209"/>
                  </a:lnTo>
                  <a:lnTo>
                    <a:pt x="183" y="209"/>
                  </a:lnTo>
                  <a:lnTo>
                    <a:pt x="189" y="219"/>
                  </a:lnTo>
                  <a:lnTo>
                    <a:pt x="191" y="223"/>
                  </a:lnTo>
                  <a:lnTo>
                    <a:pt x="195" y="225"/>
                  </a:lnTo>
                  <a:lnTo>
                    <a:pt x="195" y="225"/>
                  </a:lnTo>
                  <a:lnTo>
                    <a:pt x="205" y="223"/>
                  </a:lnTo>
                  <a:lnTo>
                    <a:pt x="207" y="231"/>
                  </a:lnTo>
                  <a:lnTo>
                    <a:pt x="217" y="241"/>
                  </a:lnTo>
                  <a:lnTo>
                    <a:pt x="217" y="241"/>
                  </a:lnTo>
                  <a:lnTo>
                    <a:pt x="225" y="233"/>
                  </a:lnTo>
                  <a:lnTo>
                    <a:pt x="225" y="233"/>
                  </a:lnTo>
                  <a:lnTo>
                    <a:pt x="229" y="231"/>
                  </a:lnTo>
                  <a:lnTo>
                    <a:pt x="231" y="229"/>
                  </a:lnTo>
                  <a:lnTo>
                    <a:pt x="231" y="227"/>
                  </a:lnTo>
                  <a:lnTo>
                    <a:pt x="233" y="225"/>
                  </a:lnTo>
                  <a:lnTo>
                    <a:pt x="233" y="225"/>
                  </a:lnTo>
                  <a:lnTo>
                    <a:pt x="235" y="223"/>
                  </a:lnTo>
                  <a:lnTo>
                    <a:pt x="239" y="219"/>
                  </a:lnTo>
                  <a:lnTo>
                    <a:pt x="243" y="217"/>
                  </a:lnTo>
                  <a:lnTo>
                    <a:pt x="243" y="211"/>
                  </a:lnTo>
                  <a:lnTo>
                    <a:pt x="243" y="211"/>
                  </a:lnTo>
                  <a:lnTo>
                    <a:pt x="243" y="209"/>
                  </a:lnTo>
                  <a:lnTo>
                    <a:pt x="241" y="209"/>
                  </a:lnTo>
                  <a:lnTo>
                    <a:pt x="239" y="207"/>
                  </a:lnTo>
                  <a:lnTo>
                    <a:pt x="235" y="203"/>
                  </a:lnTo>
                  <a:lnTo>
                    <a:pt x="235" y="201"/>
                  </a:lnTo>
                  <a:lnTo>
                    <a:pt x="235" y="197"/>
                  </a:lnTo>
                  <a:lnTo>
                    <a:pt x="235" y="197"/>
                  </a:lnTo>
                  <a:lnTo>
                    <a:pt x="239" y="193"/>
                  </a:lnTo>
                  <a:lnTo>
                    <a:pt x="243" y="187"/>
                  </a:lnTo>
                  <a:lnTo>
                    <a:pt x="255" y="183"/>
                  </a:lnTo>
                  <a:lnTo>
                    <a:pt x="255" y="183"/>
                  </a:lnTo>
                  <a:lnTo>
                    <a:pt x="261" y="179"/>
                  </a:lnTo>
                  <a:lnTo>
                    <a:pt x="271" y="175"/>
                  </a:lnTo>
                  <a:lnTo>
                    <a:pt x="271" y="175"/>
                  </a:lnTo>
                  <a:lnTo>
                    <a:pt x="277" y="169"/>
                  </a:lnTo>
                  <a:lnTo>
                    <a:pt x="279" y="163"/>
                  </a:lnTo>
                  <a:lnTo>
                    <a:pt x="279" y="159"/>
                  </a:lnTo>
                  <a:lnTo>
                    <a:pt x="277" y="155"/>
                  </a:lnTo>
                  <a:lnTo>
                    <a:pt x="277" y="155"/>
                  </a:lnTo>
                  <a:lnTo>
                    <a:pt x="257" y="137"/>
                  </a:lnTo>
                  <a:lnTo>
                    <a:pt x="255" y="129"/>
                  </a:lnTo>
                  <a:lnTo>
                    <a:pt x="255" y="131"/>
                  </a:lnTo>
                  <a:lnTo>
                    <a:pt x="253" y="125"/>
                  </a:lnTo>
                  <a:lnTo>
                    <a:pt x="251" y="125"/>
                  </a:lnTo>
                  <a:lnTo>
                    <a:pt x="225" y="129"/>
                  </a:lnTo>
                  <a:lnTo>
                    <a:pt x="225" y="129"/>
                  </a:lnTo>
                  <a:lnTo>
                    <a:pt x="227" y="125"/>
                  </a:lnTo>
                  <a:lnTo>
                    <a:pt x="227" y="123"/>
                  </a:lnTo>
                  <a:lnTo>
                    <a:pt x="225" y="117"/>
                  </a:lnTo>
                  <a:lnTo>
                    <a:pt x="225" y="117"/>
                  </a:lnTo>
                  <a:lnTo>
                    <a:pt x="221" y="115"/>
                  </a:lnTo>
                  <a:lnTo>
                    <a:pt x="221" y="115"/>
                  </a:lnTo>
                  <a:lnTo>
                    <a:pt x="215" y="115"/>
                  </a:lnTo>
                  <a:lnTo>
                    <a:pt x="215" y="115"/>
                  </a:lnTo>
                  <a:lnTo>
                    <a:pt x="203" y="115"/>
                  </a:lnTo>
                  <a:lnTo>
                    <a:pt x="189" y="109"/>
                  </a:lnTo>
                  <a:lnTo>
                    <a:pt x="189" y="109"/>
                  </a:lnTo>
                  <a:lnTo>
                    <a:pt x="187" y="107"/>
                  </a:lnTo>
                  <a:lnTo>
                    <a:pt x="187" y="105"/>
                  </a:lnTo>
                  <a:lnTo>
                    <a:pt x="187" y="105"/>
                  </a:lnTo>
                  <a:lnTo>
                    <a:pt x="187" y="105"/>
                  </a:lnTo>
                  <a:lnTo>
                    <a:pt x="185" y="109"/>
                  </a:lnTo>
                  <a:lnTo>
                    <a:pt x="183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75" y="111"/>
                  </a:lnTo>
                  <a:lnTo>
                    <a:pt x="171" y="113"/>
                  </a:lnTo>
                  <a:lnTo>
                    <a:pt x="171" y="113"/>
                  </a:lnTo>
                  <a:lnTo>
                    <a:pt x="163" y="123"/>
                  </a:lnTo>
                  <a:lnTo>
                    <a:pt x="157" y="129"/>
                  </a:lnTo>
                  <a:lnTo>
                    <a:pt x="157" y="129"/>
                  </a:lnTo>
                  <a:lnTo>
                    <a:pt x="155" y="129"/>
                  </a:lnTo>
                  <a:lnTo>
                    <a:pt x="155" y="125"/>
                  </a:lnTo>
                  <a:lnTo>
                    <a:pt x="155" y="123"/>
                  </a:lnTo>
                  <a:lnTo>
                    <a:pt x="155" y="119"/>
                  </a:lnTo>
                  <a:lnTo>
                    <a:pt x="155" y="119"/>
                  </a:lnTo>
                  <a:lnTo>
                    <a:pt x="157" y="115"/>
                  </a:lnTo>
                  <a:lnTo>
                    <a:pt x="159" y="111"/>
                  </a:lnTo>
                  <a:lnTo>
                    <a:pt x="159" y="107"/>
                  </a:lnTo>
                  <a:lnTo>
                    <a:pt x="159" y="105"/>
                  </a:lnTo>
                  <a:lnTo>
                    <a:pt x="159" y="105"/>
                  </a:lnTo>
                  <a:lnTo>
                    <a:pt x="155" y="97"/>
                  </a:lnTo>
                  <a:lnTo>
                    <a:pt x="159" y="93"/>
                  </a:lnTo>
                  <a:lnTo>
                    <a:pt x="151" y="77"/>
                  </a:lnTo>
                  <a:lnTo>
                    <a:pt x="151" y="77"/>
                  </a:lnTo>
                  <a:lnTo>
                    <a:pt x="161" y="70"/>
                  </a:lnTo>
                  <a:lnTo>
                    <a:pt x="171" y="60"/>
                  </a:lnTo>
                  <a:lnTo>
                    <a:pt x="171" y="60"/>
                  </a:lnTo>
                  <a:lnTo>
                    <a:pt x="175" y="60"/>
                  </a:lnTo>
                  <a:lnTo>
                    <a:pt x="179" y="58"/>
                  </a:lnTo>
                  <a:lnTo>
                    <a:pt x="181" y="58"/>
                  </a:lnTo>
                  <a:lnTo>
                    <a:pt x="181" y="58"/>
                  </a:lnTo>
                  <a:lnTo>
                    <a:pt x="181" y="50"/>
                  </a:lnTo>
                  <a:lnTo>
                    <a:pt x="181" y="48"/>
                  </a:lnTo>
                  <a:lnTo>
                    <a:pt x="183" y="44"/>
                  </a:lnTo>
                  <a:lnTo>
                    <a:pt x="183" y="44"/>
                  </a:lnTo>
                  <a:lnTo>
                    <a:pt x="187" y="42"/>
                  </a:lnTo>
                  <a:lnTo>
                    <a:pt x="191" y="36"/>
                  </a:lnTo>
                  <a:lnTo>
                    <a:pt x="195" y="32"/>
                  </a:lnTo>
                  <a:lnTo>
                    <a:pt x="195" y="26"/>
                  </a:lnTo>
                  <a:lnTo>
                    <a:pt x="191" y="28"/>
                  </a:lnTo>
                  <a:lnTo>
                    <a:pt x="187" y="22"/>
                  </a:lnTo>
                  <a:lnTo>
                    <a:pt x="191" y="14"/>
                  </a:lnTo>
                  <a:lnTo>
                    <a:pt x="179" y="0"/>
                  </a:lnTo>
                  <a:lnTo>
                    <a:pt x="167" y="2"/>
                  </a:lnTo>
                  <a:lnTo>
                    <a:pt x="167" y="2"/>
                  </a:lnTo>
                  <a:lnTo>
                    <a:pt x="167" y="2"/>
                  </a:lnTo>
                  <a:lnTo>
                    <a:pt x="163" y="4"/>
                  </a:lnTo>
                  <a:lnTo>
                    <a:pt x="163" y="4"/>
                  </a:lnTo>
                  <a:lnTo>
                    <a:pt x="145" y="18"/>
                  </a:lnTo>
                  <a:lnTo>
                    <a:pt x="145" y="18"/>
                  </a:lnTo>
                  <a:lnTo>
                    <a:pt x="145" y="18"/>
                  </a:lnTo>
                  <a:lnTo>
                    <a:pt x="145" y="18"/>
                  </a:lnTo>
                  <a:lnTo>
                    <a:pt x="145" y="1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1415" y="1783"/>
              <a:ext cx="312" cy="309"/>
            </a:xfrm>
            <a:custGeom>
              <a:avLst/>
              <a:gdLst>
                <a:gd name="T0" fmla="*/ 4 w 312"/>
                <a:gd name="T1" fmla="*/ 66 h 309"/>
                <a:gd name="T2" fmla="*/ 10 w 312"/>
                <a:gd name="T3" fmla="*/ 82 h 309"/>
                <a:gd name="T4" fmla="*/ 8 w 312"/>
                <a:gd name="T5" fmla="*/ 97 h 309"/>
                <a:gd name="T6" fmla="*/ 12 w 312"/>
                <a:gd name="T7" fmla="*/ 103 h 309"/>
                <a:gd name="T8" fmla="*/ 33 w 312"/>
                <a:gd name="T9" fmla="*/ 109 h 309"/>
                <a:gd name="T10" fmla="*/ 32 w 312"/>
                <a:gd name="T11" fmla="*/ 125 h 309"/>
                <a:gd name="T12" fmla="*/ 37 w 312"/>
                <a:gd name="T13" fmla="*/ 133 h 309"/>
                <a:gd name="T14" fmla="*/ 53 w 312"/>
                <a:gd name="T15" fmla="*/ 129 h 309"/>
                <a:gd name="T16" fmla="*/ 57 w 312"/>
                <a:gd name="T17" fmla="*/ 115 h 309"/>
                <a:gd name="T18" fmla="*/ 61 w 312"/>
                <a:gd name="T19" fmla="*/ 129 h 309"/>
                <a:gd name="T20" fmla="*/ 55 w 312"/>
                <a:gd name="T21" fmla="*/ 143 h 309"/>
                <a:gd name="T22" fmla="*/ 63 w 312"/>
                <a:gd name="T23" fmla="*/ 157 h 309"/>
                <a:gd name="T24" fmla="*/ 73 w 312"/>
                <a:gd name="T25" fmla="*/ 149 h 309"/>
                <a:gd name="T26" fmla="*/ 83 w 312"/>
                <a:gd name="T27" fmla="*/ 169 h 309"/>
                <a:gd name="T28" fmla="*/ 81 w 312"/>
                <a:gd name="T29" fmla="*/ 189 h 309"/>
                <a:gd name="T30" fmla="*/ 91 w 312"/>
                <a:gd name="T31" fmla="*/ 211 h 309"/>
                <a:gd name="T32" fmla="*/ 107 w 312"/>
                <a:gd name="T33" fmla="*/ 209 h 309"/>
                <a:gd name="T34" fmla="*/ 121 w 312"/>
                <a:gd name="T35" fmla="*/ 203 h 309"/>
                <a:gd name="T36" fmla="*/ 143 w 312"/>
                <a:gd name="T37" fmla="*/ 215 h 309"/>
                <a:gd name="T38" fmla="*/ 147 w 312"/>
                <a:gd name="T39" fmla="*/ 205 h 309"/>
                <a:gd name="T40" fmla="*/ 153 w 312"/>
                <a:gd name="T41" fmla="*/ 209 h 309"/>
                <a:gd name="T42" fmla="*/ 159 w 312"/>
                <a:gd name="T43" fmla="*/ 223 h 309"/>
                <a:gd name="T44" fmla="*/ 161 w 312"/>
                <a:gd name="T45" fmla="*/ 231 h 309"/>
                <a:gd name="T46" fmla="*/ 177 w 312"/>
                <a:gd name="T47" fmla="*/ 247 h 309"/>
                <a:gd name="T48" fmla="*/ 197 w 312"/>
                <a:gd name="T49" fmla="*/ 283 h 309"/>
                <a:gd name="T50" fmla="*/ 229 w 312"/>
                <a:gd name="T51" fmla="*/ 299 h 309"/>
                <a:gd name="T52" fmla="*/ 243 w 312"/>
                <a:gd name="T53" fmla="*/ 297 h 309"/>
                <a:gd name="T54" fmla="*/ 266 w 312"/>
                <a:gd name="T55" fmla="*/ 299 h 309"/>
                <a:gd name="T56" fmla="*/ 280 w 312"/>
                <a:gd name="T57" fmla="*/ 283 h 309"/>
                <a:gd name="T58" fmla="*/ 268 w 312"/>
                <a:gd name="T59" fmla="*/ 275 h 309"/>
                <a:gd name="T60" fmla="*/ 282 w 312"/>
                <a:gd name="T61" fmla="*/ 271 h 309"/>
                <a:gd name="T62" fmla="*/ 308 w 312"/>
                <a:gd name="T63" fmla="*/ 255 h 309"/>
                <a:gd name="T64" fmla="*/ 294 w 312"/>
                <a:gd name="T65" fmla="*/ 223 h 309"/>
                <a:gd name="T66" fmla="*/ 272 w 312"/>
                <a:gd name="T67" fmla="*/ 207 h 309"/>
                <a:gd name="T68" fmla="*/ 260 w 312"/>
                <a:gd name="T69" fmla="*/ 183 h 309"/>
                <a:gd name="T70" fmla="*/ 243 w 312"/>
                <a:gd name="T71" fmla="*/ 183 h 309"/>
                <a:gd name="T72" fmla="*/ 235 w 312"/>
                <a:gd name="T73" fmla="*/ 171 h 309"/>
                <a:gd name="T74" fmla="*/ 211 w 312"/>
                <a:gd name="T75" fmla="*/ 141 h 309"/>
                <a:gd name="T76" fmla="*/ 195 w 312"/>
                <a:gd name="T77" fmla="*/ 141 h 309"/>
                <a:gd name="T78" fmla="*/ 189 w 312"/>
                <a:gd name="T79" fmla="*/ 127 h 309"/>
                <a:gd name="T80" fmla="*/ 171 w 312"/>
                <a:gd name="T81" fmla="*/ 107 h 309"/>
                <a:gd name="T82" fmla="*/ 155 w 312"/>
                <a:gd name="T83" fmla="*/ 88 h 309"/>
                <a:gd name="T84" fmla="*/ 155 w 312"/>
                <a:gd name="T85" fmla="*/ 62 h 309"/>
                <a:gd name="T86" fmla="*/ 169 w 312"/>
                <a:gd name="T87" fmla="*/ 38 h 309"/>
                <a:gd name="T88" fmla="*/ 167 w 312"/>
                <a:gd name="T89" fmla="*/ 10 h 309"/>
                <a:gd name="T90" fmla="*/ 147 w 312"/>
                <a:gd name="T91" fmla="*/ 4 h 309"/>
                <a:gd name="T92" fmla="*/ 121 w 312"/>
                <a:gd name="T93" fmla="*/ 14 h 309"/>
                <a:gd name="T94" fmla="*/ 105 w 312"/>
                <a:gd name="T95" fmla="*/ 2 h 309"/>
                <a:gd name="T96" fmla="*/ 99 w 312"/>
                <a:gd name="T97" fmla="*/ 0 h 309"/>
                <a:gd name="T98" fmla="*/ 63 w 312"/>
                <a:gd name="T99" fmla="*/ 18 h 309"/>
                <a:gd name="T100" fmla="*/ 53 w 312"/>
                <a:gd name="T101" fmla="*/ 36 h 309"/>
                <a:gd name="T102" fmla="*/ 43 w 312"/>
                <a:gd name="T103" fmla="*/ 44 h 309"/>
                <a:gd name="T104" fmla="*/ 28 w 312"/>
                <a:gd name="T105" fmla="*/ 48 h 309"/>
                <a:gd name="T106" fmla="*/ 10 w 312"/>
                <a:gd name="T107" fmla="*/ 44 h 309"/>
                <a:gd name="T108" fmla="*/ 0 w 312"/>
                <a:gd name="T109" fmla="*/ 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2" h="309">
                  <a:moveTo>
                    <a:pt x="0" y="58"/>
                  </a:moveTo>
                  <a:lnTo>
                    <a:pt x="0" y="58"/>
                  </a:lnTo>
                  <a:lnTo>
                    <a:pt x="0" y="62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10" y="74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2" y="91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12" y="103"/>
                  </a:lnTo>
                  <a:lnTo>
                    <a:pt x="18" y="105"/>
                  </a:lnTo>
                  <a:lnTo>
                    <a:pt x="28" y="107"/>
                  </a:lnTo>
                  <a:lnTo>
                    <a:pt x="32" y="109"/>
                  </a:lnTo>
                  <a:lnTo>
                    <a:pt x="32" y="109"/>
                  </a:lnTo>
                  <a:lnTo>
                    <a:pt x="33" y="109"/>
                  </a:lnTo>
                  <a:lnTo>
                    <a:pt x="33" y="111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2" y="129"/>
                  </a:lnTo>
                  <a:lnTo>
                    <a:pt x="33" y="131"/>
                  </a:lnTo>
                  <a:lnTo>
                    <a:pt x="33" y="131"/>
                  </a:lnTo>
                  <a:lnTo>
                    <a:pt x="35" y="133"/>
                  </a:lnTo>
                  <a:lnTo>
                    <a:pt x="37" y="133"/>
                  </a:lnTo>
                  <a:lnTo>
                    <a:pt x="41" y="133"/>
                  </a:lnTo>
                  <a:lnTo>
                    <a:pt x="41" y="133"/>
                  </a:lnTo>
                  <a:lnTo>
                    <a:pt x="49" y="133"/>
                  </a:lnTo>
                  <a:lnTo>
                    <a:pt x="51" y="133"/>
                  </a:lnTo>
                  <a:lnTo>
                    <a:pt x="53" y="129"/>
                  </a:lnTo>
                  <a:lnTo>
                    <a:pt x="53" y="129"/>
                  </a:lnTo>
                  <a:lnTo>
                    <a:pt x="53" y="123"/>
                  </a:lnTo>
                  <a:lnTo>
                    <a:pt x="55" y="119"/>
                  </a:lnTo>
                  <a:lnTo>
                    <a:pt x="57" y="117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9" y="117"/>
                  </a:lnTo>
                  <a:lnTo>
                    <a:pt x="61" y="119"/>
                  </a:lnTo>
                  <a:lnTo>
                    <a:pt x="61" y="129"/>
                  </a:lnTo>
                  <a:lnTo>
                    <a:pt x="61" y="129"/>
                  </a:lnTo>
                  <a:lnTo>
                    <a:pt x="59" y="133"/>
                  </a:lnTo>
                  <a:lnTo>
                    <a:pt x="57" y="137"/>
                  </a:lnTo>
                  <a:lnTo>
                    <a:pt x="55" y="141"/>
                  </a:lnTo>
                  <a:lnTo>
                    <a:pt x="55" y="143"/>
                  </a:lnTo>
                  <a:lnTo>
                    <a:pt x="55" y="143"/>
                  </a:lnTo>
                  <a:lnTo>
                    <a:pt x="59" y="151"/>
                  </a:lnTo>
                  <a:lnTo>
                    <a:pt x="61" y="155"/>
                  </a:lnTo>
                  <a:lnTo>
                    <a:pt x="61" y="157"/>
                  </a:lnTo>
                  <a:lnTo>
                    <a:pt x="63" y="157"/>
                  </a:lnTo>
                  <a:lnTo>
                    <a:pt x="63" y="157"/>
                  </a:lnTo>
                  <a:lnTo>
                    <a:pt x="67" y="155"/>
                  </a:lnTo>
                  <a:lnTo>
                    <a:pt x="69" y="151"/>
                  </a:lnTo>
                  <a:lnTo>
                    <a:pt x="69" y="151"/>
                  </a:lnTo>
                  <a:lnTo>
                    <a:pt x="69" y="151"/>
                  </a:lnTo>
                  <a:lnTo>
                    <a:pt x="73" y="149"/>
                  </a:lnTo>
                  <a:lnTo>
                    <a:pt x="75" y="151"/>
                  </a:lnTo>
                  <a:lnTo>
                    <a:pt x="75" y="151"/>
                  </a:lnTo>
                  <a:lnTo>
                    <a:pt x="79" y="159"/>
                  </a:lnTo>
                  <a:lnTo>
                    <a:pt x="83" y="163"/>
                  </a:lnTo>
                  <a:lnTo>
                    <a:pt x="83" y="169"/>
                  </a:lnTo>
                  <a:lnTo>
                    <a:pt x="83" y="169"/>
                  </a:lnTo>
                  <a:lnTo>
                    <a:pt x="83" y="173"/>
                  </a:lnTo>
                  <a:lnTo>
                    <a:pt x="83" y="179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83" y="197"/>
                  </a:lnTo>
                  <a:lnTo>
                    <a:pt x="83" y="197"/>
                  </a:lnTo>
                  <a:lnTo>
                    <a:pt x="87" y="205"/>
                  </a:lnTo>
                  <a:lnTo>
                    <a:pt x="91" y="211"/>
                  </a:lnTo>
                  <a:lnTo>
                    <a:pt x="91" y="211"/>
                  </a:lnTo>
                  <a:lnTo>
                    <a:pt x="95" y="215"/>
                  </a:lnTo>
                  <a:lnTo>
                    <a:pt x="95" y="215"/>
                  </a:lnTo>
                  <a:lnTo>
                    <a:pt x="99" y="211"/>
                  </a:lnTo>
                  <a:lnTo>
                    <a:pt x="103" y="209"/>
                  </a:lnTo>
                  <a:lnTo>
                    <a:pt x="107" y="209"/>
                  </a:lnTo>
                  <a:lnTo>
                    <a:pt x="107" y="209"/>
                  </a:lnTo>
                  <a:lnTo>
                    <a:pt x="109" y="205"/>
                  </a:lnTo>
                  <a:lnTo>
                    <a:pt x="111" y="203"/>
                  </a:lnTo>
                  <a:lnTo>
                    <a:pt x="115" y="203"/>
                  </a:lnTo>
                  <a:lnTo>
                    <a:pt x="121" y="203"/>
                  </a:lnTo>
                  <a:lnTo>
                    <a:pt x="121" y="203"/>
                  </a:lnTo>
                  <a:lnTo>
                    <a:pt x="133" y="215"/>
                  </a:lnTo>
                  <a:lnTo>
                    <a:pt x="141" y="217"/>
                  </a:lnTo>
                  <a:lnTo>
                    <a:pt x="143" y="217"/>
                  </a:lnTo>
                  <a:lnTo>
                    <a:pt x="143" y="215"/>
                  </a:lnTo>
                  <a:lnTo>
                    <a:pt x="143" y="215"/>
                  </a:lnTo>
                  <a:lnTo>
                    <a:pt x="143" y="211"/>
                  </a:lnTo>
                  <a:lnTo>
                    <a:pt x="145" y="209"/>
                  </a:lnTo>
                  <a:lnTo>
                    <a:pt x="145" y="207"/>
                  </a:lnTo>
                  <a:lnTo>
                    <a:pt x="147" y="205"/>
                  </a:lnTo>
                  <a:lnTo>
                    <a:pt x="147" y="205"/>
                  </a:lnTo>
                  <a:lnTo>
                    <a:pt x="153" y="203"/>
                  </a:lnTo>
                  <a:lnTo>
                    <a:pt x="155" y="205"/>
                  </a:lnTo>
                  <a:lnTo>
                    <a:pt x="153" y="209"/>
                  </a:lnTo>
                  <a:lnTo>
                    <a:pt x="153" y="209"/>
                  </a:lnTo>
                  <a:lnTo>
                    <a:pt x="153" y="211"/>
                  </a:lnTo>
                  <a:lnTo>
                    <a:pt x="153" y="215"/>
                  </a:lnTo>
                  <a:lnTo>
                    <a:pt x="155" y="219"/>
                  </a:lnTo>
                  <a:lnTo>
                    <a:pt x="159" y="219"/>
                  </a:lnTo>
                  <a:lnTo>
                    <a:pt x="159" y="223"/>
                  </a:lnTo>
                  <a:lnTo>
                    <a:pt x="159" y="223"/>
                  </a:lnTo>
                  <a:lnTo>
                    <a:pt x="159" y="225"/>
                  </a:lnTo>
                  <a:lnTo>
                    <a:pt x="159" y="227"/>
                  </a:lnTo>
                  <a:lnTo>
                    <a:pt x="159" y="229"/>
                  </a:lnTo>
                  <a:lnTo>
                    <a:pt x="161" y="231"/>
                  </a:lnTo>
                  <a:lnTo>
                    <a:pt x="161" y="231"/>
                  </a:lnTo>
                  <a:lnTo>
                    <a:pt x="167" y="231"/>
                  </a:lnTo>
                  <a:lnTo>
                    <a:pt x="169" y="235"/>
                  </a:lnTo>
                  <a:lnTo>
                    <a:pt x="177" y="247"/>
                  </a:lnTo>
                  <a:lnTo>
                    <a:pt x="177" y="247"/>
                  </a:lnTo>
                  <a:lnTo>
                    <a:pt x="183" y="255"/>
                  </a:lnTo>
                  <a:lnTo>
                    <a:pt x="189" y="269"/>
                  </a:lnTo>
                  <a:lnTo>
                    <a:pt x="193" y="275"/>
                  </a:lnTo>
                  <a:lnTo>
                    <a:pt x="195" y="279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205" y="285"/>
                  </a:lnTo>
                  <a:lnTo>
                    <a:pt x="215" y="291"/>
                  </a:lnTo>
                  <a:lnTo>
                    <a:pt x="221" y="295"/>
                  </a:lnTo>
                  <a:lnTo>
                    <a:pt x="229" y="299"/>
                  </a:lnTo>
                  <a:lnTo>
                    <a:pt x="229" y="299"/>
                  </a:lnTo>
                  <a:lnTo>
                    <a:pt x="235" y="299"/>
                  </a:lnTo>
                  <a:lnTo>
                    <a:pt x="237" y="301"/>
                  </a:lnTo>
                  <a:lnTo>
                    <a:pt x="239" y="301"/>
                  </a:lnTo>
                  <a:lnTo>
                    <a:pt x="243" y="297"/>
                  </a:lnTo>
                  <a:lnTo>
                    <a:pt x="247" y="295"/>
                  </a:lnTo>
                  <a:lnTo>
                    <a:pt x="253" y="299"/>
                  </a:lnTo>
                  <a:lnTo>
                    <a:pt x="264" y="309"/>
                  </a:lnTo>
                  <a:lnTo>
                    <a:pt x="268" y="303"/>
                  </a:lnTo>
                  <a:lnTo>
                    <a:pt x="266" y="299"/>
                  </a:lnTo>
                  <a:lnTo>
                    <a:pt x="284" y="287"/>
                  </a:lnTo>
                  <a:lnTo>
                    <a:pt x="284" y="287"/>
                  </a:lnTo>
                  <a:lnTo>
                    <a:pt x="282" y="283"/>
                  </a:lnTo>
                  <a:lnTo>
                    <a:pt x="282" y="283"/>
                  </a:lnTo>
                  <a:lnTo>
                    <a:pt x="280" y="283"/>
                  </a:lnTo>
                  <a:lnTo>
                    <a:pt x="280" y="283"/>
                  </a:lnTo>
                  <a:lnTo>
                    <a:pt x="272" y="277"/>
                  </a:lnTo>
                  <a:lnTo>
                    <a:pt x="270" y="277"/>
                  </a:lnTo>
                  <a:lnTo>
                    <a:pt x="268" y="275"/>
                  </a:lnTo>
                  <a:lnTo>
                    <a:pt x="268" y="275"/>
                  </a:lnTo>
                  <a:lnTo>
                    <a:pt x="268" y="273"/>
                  </a:lnTo>
                  <a:lnTo>
                    <a:pt x="270" y="269"/>
                  </a:lnTo>
                  <a:lnTo>
                    <a:pt x="272" y="265"/>
                  </a:lnTo>
                  <a:lnTo>
                    <a:pt x="282" y="271"/>
                  </a:lnTo>
                  <a:lnTo>
                    <a:pt x="282" y="271"/>
                  </a:lnTo>
                  <a:lnTo>
                    <a:pt x="286" y="271"/>
                  </a:lnTo>
                  <a:lnTo>
                    <a:pt x="290" y="269"/>
                  </a:lnTo>
                  <a:lnTo>
                    <a:pt x="290" y="269"/>
                  </a:lnTo>
                  <a:lnTo>
                    <a:pt x="308" y="255"/>
                  </a:lnTo>
                  <a:lnTo>
                    <a:pt x="308" y="255"/>
                  </a:lnTo>
                  <a:lnTo>
                    <a:pt x="312" y="253"/>
                  </a:lnTo>
                  <a:lnTo>
                    <a:pt x="312" y="251"/>
                  </a:lnTo>
                  <a:lnTo>
                    <a:pt x="312" y="241"/>
                  </a:lnTo>
                  <a:lnTo>
                    <a:pt x="304" y="235"/>
                  </a:lnTo>
                  <a:lnTo>
                    <a:pt x="294" y="223"/>
                  </a:lnTo>
                  <a:lnTo>
                    <a:pt x="302" y="219"/>
                  </a:lnTo>
                  <a:lnTo>
                    <a:pt x="294" y="207"/>
                  </a:lnTo>
                  <a:lnTo>
                    <a:pt x="282" y="215"/>
                  </a:lnTo>
                  <a:lnTo>
                    <a:pt x="282" y="215"/>
                  </a:lnTo>
                  <a:lnTo>
                    <a:pt x="272" y="207"/>
                  </a:lnTo>
                  <a:lnTo>
                    <a:pt x="272" y="207"/>
                  </a:lnTo>
                  <a:lnTo>
                    <a:pt x="270" y="203"/>
                  </a:lnTo>
                  <a:lnTo>
                    <a:pt x="266" y="197"/>
                  </a:lnTo>
                  <a:lnTo>
                    <a:pt x="264" y="189"/>
                  </a:lnTo>
                  <a:lnTo>
                    <a:pt x="260" y="183"/>
                  </a:lnTo>
                  <a:lnTo>
                    <a:pt x="260" y="183"/>
                  </a:lnTo>
                  <a:lnTo>
                    <a:pt x="256" y="181"/>
                  </a:lnTo>
                  <a:lnTo>
                    <a:pt x="253" y="181"/>
                  </a:lnTo>
                  <a:lnTo>
                    <a:pt x="249" y="181"/>
                  </a:lnTo>
                  <a:lnTo>
                    <a:pt x="243" y="183"/>
                  </a:lnTo>
                  <a:lnTo>
                    <a:pt x="243" y="183"/>
                  </a:lnTo>
                  <a:lnTo>
                    <a:pt x="241" y="183"/>
                  </a:lnTo>
                  <a:lnTo>
                    <a:pt x="241" y="179"/>
                  </a:lnTo>
                  <a:lnTo>
                    <a:pt x="237" y="175"/>
                  </a:lnTo>
                  <a:lnTo>
                    <a:pt x="235" y="171"/>
                  </a:lnTo>
                  <a:lnTo>
                    <a:pt x="229" y="165"/>
                  </a:lnTo>
                  <a:lnTo>
                    <a:pt x="229" y="165"/>
                  </a:lnTo>
                  <a:lnTo>
                    <a:pt x="225" y="161"/>
                  </a:lnTo>
                  <a:lnTo>
                    <a:pt x="221" y="155"/>
                  </a:lnTo>
                  <a:lnTo>
                    <a:pt x="211" y="141"/>
                  </a:lnTo>
                  <a:lnTo>
                    <a:pt x="211" y="141"/>
                  </a:lnTo>
                  <a:lnTo>
                    <a:pt x="207" y="139"/>
                  </a:lnTo>
                  <a:lnTo>
                    <a:pt x="205" y="139"/>
                  </a:lnTo>
                  <a:lnTo>
                    <a:pt x="195" y="141"/>
                  </a:lnTo>
                  <a:lnTo>
                    <a:pt x="195" y="141"/>
                  </a:lnTo>
                  <a:lnTo>
                    <a:pt x="193" y="141"/>
                  </a:lnTo>
                  <a:lnTo>
                    <a:pt x="191" y="137"/>
                  </a:lnTo>
                  <a:lnTo>
                    <a:pt x="189" y="133"/>
                  </a:lnTo>
                  <a:lnTo>
                    <a:pt x="189" y="127"/>
                  </a:lnTo>
                  <a:lnTo>
                    <a:pt x="189" y="127"/>
                  </a:lnTo>
                  <a:lnTo>
                    <a:pt x="183" y="119"/>
                  </a:lnTo>
                  <a:lnTo>
                    <a:pt x="177" y="115"/>
                  </a:lnTo>
                  <a:lnTo>
                    <a:pt x="173" y="111"/>
                  </a:lnTo>
                  <a:lnTo>
                    <a:pt x="171" y="107"/>
                  </a:lnTo>
                  <a:lnTo>
                    <a:pt x="171" y="107"/>
                  </a:lnTo>
                  <a:lnTo>
                    <a:pt x="167" y="95"/>
                  </a:lnTo>
                  <a:lnTo>
                    <a:pt x="165" y="93"/>
                  </a:lnTo>
                  <a:lnTo>
                    <a:pt x="159" y="89"/>
                  </a:lnTo>
                  <a:lnTo>
                    <a:pt x="159" y="89"/>
                  </a:lnTo>
                  <a:lnTo>
                    <a:pt x="155" y="88"/>
                  </a:lnTo>
                  <a:lnTo>
                    <a:pt x="155" y="84"/>
                  </a:lnTo>
                  <a:lnTo>
                    <a:pt x="153" y="74"/>
                  </a:lnTo>
                  <a:lnTo>
                    <a:pt x="153" y="74"/>
                  </a:lnTo>
                  <a:lnTo>
                    <a:pt x="153" y="68"/>
                  </a:lnTo>
                  <a:lnTo>
                    <a:pt x="155" y="62"/>
                  </a:lnTo>
                  <a:lnTo>
                    <a:pt x="159" y="56"/>
                  </a:lnTo>
                  <a:lnTo>
                    <a:pt x="161" y="48"/>
                  </a:lnTo>
                  <a:lnTo>
                    <a:pt x="161" y="48"/>
                  </a:lnTo>
                  <a:lnTo>
                    <a:pt x="165" y="42"/>
                  </a:lnTo>
                  <a:lnTo>
                    <a:pt x="169" y="38"/>
                  </a:lnTo>
                  <a:lnTo>
                    <a:pt x="173" y="32"/>
                  </a:lnTo>
                  <a:lnTo>
                    <a:pt x="173" y="32"/>
                  </a:lnTo>
                  <a:lnTo>
                    <a:pt x="171" y="20"/>
                  </a:lnTo>
                  <a:lnTo>
                    <a:pt x="169" y="14"/>
                  </a:lnTo>
                  <a:lnTo>
                    <a:pt x="167" y="10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57" y="4"/>
                  </a:lnTo>
                  <a:lnTo>
                    <a:pt x="151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27" y="14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15" y="12"/>
                  </a:lnTo>
                  <a:lnTo>
                    <a:pt x="111" y="10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5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69" y="14"/>
                  </a:lnTo>
                  <a:lnTo>
                    <a:pt x="63" y="18"/>
                  </a:lnTo>
                  <a:lnTo>
                    <a:pt x="61" y="20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7" y="28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1" y="40"/>
                  </a:lnTo>
                  <a:lnTo>
                    <a:pt x="51" y="42"/>
                  </a:lnTo>
                  <a:lnTo>
                    <a:pt x="49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39" y="46"/>
                  </a:lnTo>
                  <a:lnTo>
                    <a:pt x="35" y="48"/>
                  </a:lnTo>
                  <a:lnTo>
                    <a:pt x="32" y="50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5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 32"/>
            <p:cNvSpPr>
              <a:spLocks/>
            </p:cNvSpPr>
            <p:nvPr/>
          </p:nvSpPr>
          <p:spPr bwMode="auto">
            <a:xfrm>
              <a:off x="1367" y="2092"/>
              <a:ext cx="255" cy="161"/>
            </a:xfrm>
            <a:custGeom>
              <a:avLst/>
              <a:gdLst>
                <a:gd name="T0" fmla="*/ 207 w 255"/>
                <a:gd name="T1" fmla="*/ 25 h 161"/>
                <a:gd name="T2" fmla="*/ 199 w 255"/>
                <a:gd name="T3" fmla="*/ 13 h 161"/>
                <a:gd name="T4" fmla="*/ 181 w 255"/>
                <a:gd name="T5" fmla="*/ 21 h 161"/>
                <a:gd name="T6" fmla="*/ 169 w 255"/>
                <a:gd name="T7" fmla="*/ 21 h 161"/>
                <a:gd name="T8" fmla="*/ 151 w 255"/>
                <a:gd name="T9" fmla="*/ 13 h 161"/>
                <a:gd name="T10" fmla="*/ 149 w 255"/>
                <a:gd name="T11" fmla="*/ 2 h 161"/>
                <a:gd name="T12" fmla="*/ 135 w 255"/>
                <a:gd name="T13" fmla="*/ 2 h 161"/>
                <a:gd name="T14" fmla="*/ 127 w 255"/>
                <a:gd name="T15" fmla="*/ 8 h 161"/>
                <a:gd name="T16" fmla="*/ 115 w 255"/>
                <a:gd name="T17" fmla="*/ 12 h 161"/>
                <a:gd name="T18" fmla="*/ 99 w 255"/>
                <a:gd name="T19" fmla="*/ 13 h 161"/>
                <a:gd name="T20" fmla="*/ 93 w 255"/>
                <a:gd name="T21" fmla="*/ 21 h 161"/>
                <a:gd name="T22" fmla="*/ 85 w 255"/>
                <a:gd name="T23" fmla="*/ 25 h 161"/>
                <a:gd name="T24" fmla="*/ 80 w 255"/>
                <a:gd name="T25" fmla="*/ 27 h 161"/>
                <a:gd name="T26" fmla="*/ 76 w 255"/>
                <a:gd name="T27" fmla="*/ 35 h 161"/>
                <a:gd name="T28" fmla="*/ 56 w 255"/>
                <a:gd name="T29" fmla="*/ 43 h 161"/>
                <a:gd name="T30" fmla="*/ 34 w 255"/>
                <a:gd name="T31" fmla="*/ 43 h 161"/>
                <a:gd name="T32" fmla="*/ 24 w 255"/>
                <a:gd name="T33" fmla="*/ 49 h 161"/>
                <a:gd name="T34" fmla="*/ 8 w 255"/>
                <a:gd name="T35" fmla="*/ 51 h 161"/>
                <a:gd name="T36" fmla="*/ 2 w 255"/>
                <a:gd name="T37" fmla="*/ 49 h 161"/>
                <a:gd name="T38" fmla="*/ 2 w 255"/>
                <a:gd name="T39" fmla="*/ 53 h 161"/>
                <a:gd name="T40" fmla="*/ 2 w 255"/>
                <a:gd name="T41" fmla="*/ 67 h 161"/>
                <a:gd name="T42" fmla="*/ 14 w 255"/>
                <a:gd name="T43" fmla="*/ 71 h 161"/>
                <a:gd name="T44" fmla="*/ 2 w 255"/>
                <a:gd name="T45" fmla="*/ 79 h 161"/>
                <a:gd name="T46" fmla="*/ 8 w 255"/>
                <a:gd name="T47" fmla="*/ 85 h 161"/>
                <a:gd name="T48" fmla="*/ 22 w 255"/>
                <a:gd name="T49" fmla="*/ 97 h 161"/>
                <a:gd name="T50" fmla="*/ 34 w 255"/>
                <a:gd name="T51" fmla="*/ 101 h 161"/>
                <a:gd name="T52" fmla="*/ 34 w 255"/>
                <a:gd name="T53" fmla="*/ 127 h 161"/>
                <a:gd name="T54" fmla="*/ 42 w 255"/>
                <a:gd name="T55" fmla="*/ 143 h 161"/>
                <a:gd name="T56" fmla="*/ 44 w 255"/>
                <a:gd name="T57" fmla="*/ 151 h 161"/>
                <a:gd name="T58" fmla="*/ 54 w 255"/>
                <a:gd name="T59" fmla="*/ 153 h 161"/>
                <a:gd name="T60" fmla="*/ 62 w 255"/>
                <a:gd name="T61" fmla="*/ 147 h 161"/>
                <a:gd name="T62" fmla="*/ 76 w 255"/>
                <a:gd name="T63" fmla="*/ 151 h 161"/>
                <a:gd name="T64" fmla="*/ 85 w 255"/>
                <a:gd name="T65" fmla="*/ 145 h 161"/>
                <a:gd name="T66" fmla="*/ 91 w 255"/>
                <a:gd name="T67" fmla="*/ 151 h 161"/>
                <a:gd name="T68" fmla="*/ 85 w 255"/>
                <a:gd name="T69" fmla="*/ 157 h 161"/>
                <a:gd name="T70" fmla="*/ 97 w 255"/>
                <a:gd name="T71" fmla="*/ 161 h 161"/>
                <a:gd name="T72" fmla="*/ 101 w 255"/>
                <a:gd name="T73" fmla="*/ 157 h 161"/>
                <a:gd name="T74" fmla="*/ 109 w 255"/>
                <a:gd name="T75" fmla="*/ 153 h 161"/>
                <a:gd name="T76" fmla="*/ 121 w 255"/>
                <a:gd name="T77" fmla="*/ 151 h 161"/>
                <a:gd name="T78" fmla="*/ 121 w 255"/>
                <a:gd name="T79" fmla="*/ 149 h 161"/>
                <a:gd name="T80" fmla="*/ 121 w 255"/>
                <a:gd name="T81" fmla="*/ 135 h 161"/>
                <a:gd name="T82" fmla="*/ 131 w 255"/>
                <a:gd name="T83" fmla="*/ 129 h 161"/>
                <a:gd name="T84" fmla="*/ 143 w 255"/>
                <a:gd name="T85" fmla="*/ 123 h 161"/>
                <a:gd name="T86" fmla="*/ 143 w 255"/>
                <a:gd name="T87" fmla="*/ 107 h 161"/>
                <a:gd name="T88" fmla="*/ 149 w 255"/>
                <a:gd name="T89" fmla="*/ 103 h 161"/>
                <a:gd name="T90" fmla="*/ 149 w 255"/>
                <a:gd name="T91" fmla="*/ 91 h 161"/>
                <a:gd name="T92" fmla="*/ 157 w 255"/>
                <a:gd name="T93" fmla="*/ 93 h 161"/>
                <a:gd name="T94" fmla="*/ 169 w 255"/>
                <a:gd name="T95" fmla="*/ 83 h 161"/>
                <a:gd name="T96" fmla="*/ 181 w 255"/>
                <a:gd name="T97" fmla="*/ 91 h 161"/>
                <a:gd name="T98" fmla="*/ 191 w 255"/>
                <a:gd name="T99" fmla="*/ 95 h 161"/>
                <a:gd name="T100" fmla="*/ 199 w 255"/>
                <a:gd name="T101" fmla="*/ 91 h 161"/>
                <a:gd name="T102" fmla="*/ 209 w 255"/>
                <a:gd name="T103" fmla="*/ 79 h 161"/>
                <a:gd name="T104" fmla="*/ 231 w 255"/>
                <a:gd name="T105" fmla="*/ 89 h 161"/>
                <a:gd name="T106" fmla="*/ 255 w 255"/>
                <a:gd name="T107" fmla="*/ 79 h 161"/>
                <a:gd name="T108" fmla="*/ 217 w 255"/>
                <a:gd name="T109" fmla="*/ 35 h 161"/>
                <a:gd name="T110" fmla="*/ 209 w 255"/>
                <a:gd name="T111" fmla="*/ 33 h 161"/>
                <a:gd name="T112" fmla="*/ 209 w 255"/>
                <a:gd name="T113" fmla="*/ 3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5" h="161">
                  <a:moveTo>
                    <a:pt x="209" y="33"/>
                  </a:moveTo>
                  <a:lnTo>
                    <a:pt x="209" y="33"/>
                  </a:lnTo>
                  <a:lnTo>
                    <a:pt x="207" y="25"/>
                  </a:lnTo>
                  <a:lnTo>
                    <a:pt x="207" y="25"/>
                  </a:lnTo>
                  <a:lnTo>
                    <a:pt x="205" y="19"/>
                  </a:lnTo>
                  <a:lnTo>
                    <a:pt x="203" y="15"/>
                  </a:lnTo>
                  <a:lnTo>
                    <a:pt x="199" y="13"/>
                  </a:lnTo>
                  <a:lnTo>
                    <a:pt x="199" y="13"/>
                  </a:lnTo>
                  <a:lnTo>
                    <a:pt x="197" y="15"/>
                  </a:lnTo>
                  <a:lnTo>
                    <a:pt x="191" y="19"/>
                  </a:lnTo>
                  <a:lnTo>
                    <a:pt x="185" y="21"/>
                  </a:lnTo>
                  <a:lnTo>
                    <a:pt x="181" y="21"/>
                  </a:lnTo>
                  <a:lnTo>
                    <a:pt x="181" y="21"/>
                  </a:lnTo>
                  <a:lnTo>
                    <a:pt x="175" y="21"/>
                  </a:lnTo>
                  <a:lnTo>
                    <a:pt x="173" y="21"/>
                  </a:lnTo>
                  <a:lnTo>
                    <a:pt x="169" y="21"/>
                  </a:lnTo>
                  <a:lnTo>
                    <a:pt x="169" y="21"/>
                  </a:lnTo>
                  <a:lnTo>
                    <a:pt x="157" y="19"/>
                  </a:lnTo>
                  <a:lnTo>
                    <a:pt x="151" y="15"/>
                  </a:lnTo>
                  <a:lnTo>
                    <a:pt x="151" y="13"/>
                  </a:lnTo>
                  <a:lnTo>
                    <a:pt x="151" y="12"/>
                  </a:lnTo>
                  <a:lnTo>
                    <a:pt x="151" y="12"/>
                  </a:lnTo>
                  <a:lnTo>
                    <a:pt x="151" y="4"/>
                  </a:lnTo>
                  <a:lnTo>
                    <a:pt x="149" y="2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39" y="0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1" y="4"/>
                  </a:lnTo>
                  <a:lnTo>
                    <a:pt x="129" y="6"/>
                  </a:lnTo>
                  <a:lnTo>
                    <a:pt x="127" y="8"/>
                  </a:lnTo>
                  <a:lnTo>
                    <a:pt x="123" y="10"/>
                  </a:lnTo>
                  <a:lnTo>
                    <a:pt x="123" y="10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09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99" y="13"/>
                  </a:lnTo>
                  <a:lnTo>
                    <a:pt x="97" y="15"/>
                  </a:lnTo>
                  <a:lnTo>
                    <a:pt x="97" y="19"/>
                  </a:lnTo>
                  <a:lnTo>
                    <a:pt x="93" y="21"/>
                  </a:lnTo>
                  <a:lnTo>
                    <a:pt x="93" y="21"/>
                  </a:lnTo>
                  <a:lnTo>
                    <a:pt x="89" y="25"/>
                  </a:lnTo>
                  <a:lnTo>
                    <a:pt x="87" y="25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3" y="25"/>
                  </a:lnTo>
                  <a:lnTo>
                    <a:pt x="83" y="25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9"/>
                  </a:lnTo>
                  <a:lnTo>
                    <a:pt x="80" y="31"/>
                  </a:lnTo>
                  <a:lnTo>
                    <a:pt x="76" y="35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60" y="43"/>
                  </a:lnTo>
                  <a:lnTo>
                    <a:pt x="56" y="43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40" y="39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0" y="45"/>
                  </a:lnTo>
                  <a:lnTo>
                    <a:pt x="26" y="47"/>
                  </a:lnTo>
                  <a:lnTo>
                    <a:pt x="24" y="49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14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0" y="61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14" y="71"/>
                  </a:lnTo>
                  <a:lnTo>
                    <a:pt x="12" y="73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8" y="85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6" y="97"/>
                  </a:lnTo>
                  <a:lnTo>
                    <a:pt x="22" y="97"/>
                  </a:lnTo>
                  <a:lnTo>
                    <a:pt x="26" y="97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4" y="101"/>
                  </a:lnTo>
                  <a:lnTo>
                    <a:pt x="34" y="105"/>
                  </a:lnTo>
                  <a:lnTo>
                    <a:pt x="34" y="113"/>
                  </a:lnTo>
                  <a:lnTo>
                    <a:pt x="34" y="127"/>
                  </a:lnTo>
                  <a:lnTo>
                    <a:pt x="34" y="127"/>
                  </a:lnTo>
                  <a:lnTo>
                    <a:pt x="34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43"/>
                  </a:lnTo>
                  <a:lnTo>
                    <a:pt x="44" y="147"/>
                  </a:lnTo>
                  <a:lnTo>
                    <a:pt x="42" y="147"/>
                  </a:lnTo>
                  <a:lnTo>
                    <a:pt x="42" y="149"/>
                  </a:lnTo>
                  <a:lnTo>
                    <a:pt x="44" y="151"/>
                  </a:lnTo>
                  <a:lnTo>
                    <a:pt x="44" y="151"/>
                  </a:lnTo>
                  <a:lnTo>
                    <a:pt x="52" y="157"/>
                  </a:lnTo>
                  <a:lnTo>
                    <a:pt x="52" y="157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1"/>
                  </a:lnTo>
                  <a:lnTo>
                    <a:pt x="58" y="149"/>
                  </a:lnTo>
                  <a:lnTo>
                    <a:pt x="62" y="147"/>
                  </a:lnTo>
                  <a:lnTo>
                    <a:pt x="64" y="149"/>
                  </a:lnTo>
                  <a:lnTo>
                    <a:pt x="68" y="149"/>
                  </a:lnTo>
                  <a:lnTo>
                    <a:pt x="76" y="151"/>
                  </a:lnTo>
                  <a:lnTo>
                    <a:pt x="76" y="151"/>
                  </a:lnTo>
                  <a:lnTo>
                    <a:pt x="80" y="147"/>
                  </a:lnTo>
                  <a:lnTo>
                    <a:pt x="83" y="147"/>
                  </a:lnTo>
                  <a:lnTo>
                    <a:pt x="85" y="145"/>
                  </a:lnTo>
                  <a:lnTo>
                    <a:pt x="85" y="145"/>
                  </a:lnTo>
                  <a:lnTo>
                    <a:pt x="89" y="147"/>
                  </a:lnTo>
                  <a:lnTo>
                    <a:pt x="91" y="149"/>
                  </a:lnTo>
                  <a:lnTo>
                    <a:pt x="91" y="149"/>
                  </a:lnTo>
                  <a:lnTo>
                    <a:pt x="91" y="151"/>
                  </a:lnTo>
                  <a:lnTo>
                    <a:pt x="91" y="151"/>
                  </a:lnTo>
                  <a:lnTo>
                    <a:pt x="85" y="153"/>
                  </a:lnTo>
                  <a:lnTo>
                    <a:pt x="85" y="153"/>
                  </a:lnTo>
                  <a:lnTo>
                    <a:pt x="85" y="157"/>
                  </a:lnTo>
                  <a:lnTo>
                    <a:pt x="87" y="157"/>
                  </a:lnTo>
                  <a:lnTo>
                    <a:pt x="93" y="161"/>
                  </a:lnTo>
                  <a:lnTo>
                    <a:pt x="93" y="161"/>
                  </a:lnTo>
                  <a:lnTo>
                    <a:pt x="97" y="161"/>
                  </a:lnTo>
                  <a:lnTo>
                    <a:pt x="97" y="161"/>
                  </a:lnTo>
                  <a:lnTo>
                    <a:pt x="99" y="159"/>
                  </a:lnTo>
                  <a:lnTo>
                    <a:pt x="99" y="159"/>
                  </a:lnTo>
                  <a:lnTo>
                    <a:pt x="101" y="157"/>
                  </a:lnTo>
                  <a:lnTo>
                    <a:pt x="105" y="153"/>
                  </a:lnTo>
                  <a:lnTo>
                    <a:pt x="105" y="153"/>
                  </a:lnTo>
                  <a:lnTo>
                    <a:pt x="109" y="153"/>
                  </a:lnTo>
                  <a:lnTo>
                    <a:pt x="109" y="153"/>
                  </a:lnTo>
                  <a:lnTo>
                    <a:pt x="111" y="153"/>
                  </a:lnTo>
                  <a:lnTo>
                    <a:pt x="111" y="153"/>
                  </a:lnTo>
                  <a:lnTo>
                    <a:pt x="115" y="151"/>
                  </a:lnTo>
                  <a:lnTo>
                    <a:pt x="121" y="151"/>
                  </a:lnTo>
                  <a:lnTo>
                    <a:pt x="121" y="151"/>
                  </a:lnTo>
                  <a:lnTo>
                    <a:pt x="121" y="151"/>
                  </a:lnTo>
                  <a:lnTo>
                    <a:pt x="123" y="151"/>
                  </a:lnTo>
                  <a:lnTo>
                    <a:pt x="121" y="149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17" y="137"/>
                  </a:lnTo>
                  <a:lnTo>
                    <a:pt x="121" y="135"/>
                  </a:lnTo>
                  <a:lnTo>
                    <a:pt x="123" y="131"/>
                  </a:lnTo>
                  <a:lnTo>
                    <a:pt x="123" y="131"/>
                  </a:lnTo>
                  <a:lnTo>
                    <a:pt x="127" y="129"/>
                  </a:lnTo>
                  <a:lnTo>
                    <a:pt x="131" y="129"/>
                  </a:lnTo>
                  <a:lnTo>
                    <a:pt x="137" y="127"/>
                  </a:lnTo>
                  <a:lnTo>
                    <a:pt x="137" y="127"/>
                  </a:lnTo>
                  <a:lnTo>
                    <a:pt x="139" y="127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43" y="115"/>
                  </a:lnTo>
                  <a:lnTo>
                    <a:pt x="143" y="107"/>
                  </a:lnTo>
                  <a:lnTo>
                    <a:pt x="143" y="107"/>
                  </a:lnTo>
                  <a:lnTo>
                    <a:pt x="145" y="105"/>
                  </a:lnTo>
                  <a:lnTo>
                    <a:pt x="147" y="105"/>
                  </a:lnTo>
                  <a:lnTo>
                    <a:pt x="149" y="103"/>
                  </a:lnTo>
                  <a:lnTo>
                    <a:pt x="149" y="103"/>
                  </a:lnTo>
                  <a:lnTo>
                    <a:pt x="151" y="101"/>
                  </a:lnTo>
                  <a:lnTo>
                    <a:pt x="149" y="97"/>
                  </a:lnTo>
                  <a:lnTo>
                    <a:pt x="149" y="95"/>
                  </a:lnTo>
                  <a:lnTo>
                    <a:pt x="149" y="91"/>
                  </a:lnTo>
                  <a:lnTo>
                    <a:pt x="149" y="91"/>
                  </a:lnTo>
                  <a:lnTo>
                    <a:pt x="151" y="91"/>
                  </a:lnTo>
                  <a:lnTo>
                    <a:pt x="153" y="91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59" y="93"/>
                  </a:lnTo>
                  <a:lnTo>
                    <a:pt x="163" y="89"/>
                  </a:lnTo>
                  <a:lnTo>
                    <a:pt x="169" y="83"/>
                  </a:lnTo>
                  <a:lnTo>
                    <a:pt x="169" y="83"/>
                  </a:lnTo>
                  <a:lnTo>
                    <a:pt x="173" y="83"/>
                  </a:lnTo>
                  <a:lnTo>
                    <a:pt x="177" y="89"/>
                  </a:lnTo>
                  <a:lnTo>
                    <a:pt x="181" y="91"/>
                  </a:lnTo>
                  <a:lnTo>
                    <a:pt x="185" y="93"/>
                  </a:lnTo>
                  <a:lnTo>
                    <a:pt x="185" y="93"/>
                  </a:lnTo>
                  <a:lnTo>
                    <a:pt x="189" y="93"/>
                  </a:lnTo>
                  <a:lnTo>
                    <a:pt x="191" y="95"/>
                  </a:lnTo>
                  <a:lnTo>
                    <a:pt x="193" y="97"/>
                  </a:lnTo>
                  <a:lnTo>
                    <a:pt x="193" y="97"/>
                  </a:lnTo>
                  <a:lnTo>
                    <a:pt x="197" y="97"/>
                  </a:lnTo>
                  <a:lnTo>
                    <a:pt x="199" y="91"/>
                  </a:lnTo>
                  <a:lnTo>
                    <a:pt x="203" y="91"/>
                  </a:lnTo>
                  <a:lnTo>
                    <a:pt x="207" y="89"/>
                  </a:lnTo>
                  <a:lnTo>
                    <a:pt x="207" y="83"/>
                  </a:lnTo>
                  <a:lnTo>
                    <a:pt x="209" y="79"/>
                  </a:lnTo>
                  <a:lnTo>
                    <a:pt x="219" y="77"/>
                  </a:lnTo>
                  <a:lnTo>
                    <a:pt x="219" y="77"/>
                  </a:lnTo>
                  <a:lnTo>
                    <a:pt x="231" y="89"/>
                  </a:lnTo>
                  <a:lnTo>
                    <a:pt x="231" y="89"/>
                  </a:lnTo>
                  <a:lnTo>
                    <a:pt x="235" y="91"/>
                  </a:lnTo>
                  <a:lnTo>
                    <a:pt x="239" y="89"/>
                  </a:lnTo>
                  <a:lnTo>
                    <a:pt x="245" y="85"/>
                  </a:lnTo>
                  <a:lnTo>
                    <a:pt x="255" y="79"/>
                  </a:lnTo>
                  <a:lnTo>
                    <a:pt x="231" y="47"/>
                  </a:lnTo>
                  <a:lnTo>
                    <a:pt x="229" y="43"/>
                  </a:lnTo>
                  <a:lnTo>
                    <a:pt x="217" y="35"/>
                  </a:lnTo>
                  <a:lnTo>
                    <a:pt x="217" y="35"/>
                  </a:lnTo>
                  <a:lnTo>
                    <a:pt x="215" y="35"/>
                  </a:lnTo>
                  <a:lnTo>
                    <a:pt x="209" y="35"/>
                  </a:lnTo>
                  <a:lnTo>
                    <a:pt x="209" y="35"/>
                  </a:lnTo>
                  <a:lnTo>
                    <a:pt x="209" y="33"/>
                  </a:lnTo>
                  <a:lnTo>
                    <a:pt x="209" y="33"/>
                  </a:lnTo>
                  <a:lnTo>
                    <a:pt x="209" y="33"/>
                  </a:lnTo>
                  <a:lnTo>
                    <a:pt x="209" y="33"/>
                  </a:lnTo>
                  <a:lnTo>
                    <a:pt x="209" y="3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Freeform 33"/>
            <p:cNvSpPr>
              <a:spLocks/>
            </p:cNvSpPr>
            <p:nvPr/>
          </p:nvSpPr>
          <p:spPr bwMode="auto">
            <a:xfrm>
              <a:off x="1233" y="2086"/>
              <a:ext cx="148" cy="123"/>
            </a:xfrm>
            <a:custGeom>
              <a:avLst/>
              <a:gdLst>
                <a:gd name="T0" fmla="*/ 104 w 148"/>
                <a:gd name="T1" fmla="*/ 113 h 123"/>
                <a:gd name="T2" fmla="*/ 108 w 148"/>
                <a:gd name="T3" fmla="*/ 113 h 123"/>
                <a:gd name="T4" fmla="*/ 108 w 148"/>
                <a:gd name="T5" fmla="*/ 109 h 123"/>
                <a:gd name="T6" fmla="*/ 104 w 148"/>
                <a:gd name="T7" fmla="*/ 107 h 123"/>
                <a:gd name="T8" fmla="*/ 112 w 148"/>
                <a:gd name="T9" fmla="*/ 105 h 123"/>
                <a:gd name="T10" fmla="*/ 118 w 148"/>
                <a:gd name="T11" fmla="*/ 105 h 123"/>
                <a:gd name="T12" fmla="*/ 126 w 148"/>
                <a:gd name="T13" fmla="*/ 101 h 123"/>
                <a:gd name="T14" fmla="*/ 132 w 148"/>
                <a:gd name="T15" fmla="*/ 101 h 123"/>
                <a:gd name="T16" fmla="*/ 134 w 148"/>
                <a:gd name="T17" fmla="*/ 97 h 123"/>
                <a:gd name="T18" fmla="*/ 134 w 148"/>
                <a:gd name="T19" fmla="*/ 85 h 123"/>
                <a:gd name="T20" fmla="*/ 136 w 148"/>
                <a:gd name="T21" fmla="*/ 85 h 123"/>
                <a:gd name="T22" fmla="*/ 146 w 148"/>
                <a:gd name="T23" fmla="*/ 81 h 123"/>
                <a:gd name="T24" fmla="*/ 146 w 148"/>
                <a:gd name="T25" fmla="*/ 77 h 123"/>
                <a:gd name="T26" fmla="*/ 136 w 148"/>
                <a:gd name="T27" fmla="*/ 73 h 123"/>
                <a:gd name="T28" fmla="*/ 136 w 148"/>
                <a:gd name="T29" fmla="*/ 63 h 123"/>
                <a:gd name="T30" fmla="*/ 136 w 148"/>
                <a:gd name="T31" fmla="*/ 57 h 123"/>
                <a:gd name="T32" fmla="*/ 136 w 148"/>
                <a:gd name="T33" fmla="*/ 53 h 123"/>
                <a:gd name="T34" fmla="*/ 130 w 148"/>
                <a:gd name="T35" fmla="*/ 43 h 123"/>
                <a:gd name="T36" fmla="*/ 126 w 148"/>
                <a:gd name="T37" fmla="*/ 37 h 123"/>
                <a:gd name="T38" fmla="*/ 126 w 148"/>
                <a:gd name="T39" fmla="*/ 37 h 123"/>
                <a:gd name="T40" fmla="*/ 126 w 148"/>
                <a:gd name="T41" fmla="*/ 33 h 123"/>
                <a:gd name="T42" fmla="*/ 124 w 148"/>
                <a:gd name="T43" fmla="*/ 27 h 123"/>
                <a:gd name="T44" fmla="*/ 118 w 148"/>
                <a:gd name="T45" fmla="*/ 27 h 123"/>
                <a:gd name="T46" fmla="*/ 118 w 148"/>
                <a:gd name="T47" fmla="*/ 21 h 123"/>
                <a:gd name="T48" fmla="*/ 114 w 148"/>
                <a:gd name="T49" fmla="*/ 14 h 123"/>
                <a:gd name="T50" fmla="*/ 110 w 148"/>
                <a:gd name="T51" fmla="*/ 14 h 123"/>
                <a:gd name="T52" fmla="*/ 100 w 148"/>
                <a:gd name="T53" fmla="*/ 6 h 123"/>
                <a:gd name="T54" fmla="*/ 96 w 148"/>
                <a:gd name="T55" fmla="*/ 8 h 123"/>
                <a:gd name="T56" fmla="*/ 90 w 148"/>
                <a:gd name="T57" fmla="*/ 10 h 123"/>
                <a:gd name="T58" fmla="*/ 86 w 148"/>
                <a:gd name="T59" fmla="*/ 6 h 123"/>
                <a:gd name="T60" fmla="*/ 80 w 148"/>
                <a:gd name="T61" fmla="*/ 6 h 123"/>
                <a:gd name="T62" fmla="*/ 68 w 148"/>
                <a:gd name="T63" fmla="*/ 8 h 123"/>
                <a:gd name="T64" fmla="*/ 62 w 148"/>
                <a:gd name="T65" fmla="*/ 6 h 123"/>
                <a:gd name="T66" fmla="*/ 54 w 148"/>
                <a:gd name="T67" fmla="*/ 0 h 123"/>
                <a:gd name="T68" fmla="*/ 50 w 148"/>
                <a:gd name="T69" fmla="*/ 4 h 123"/>
                <a:gd name="T70" fmla="*/ 40 w 148"/>
                <a:gd name="T71" fmla="*/ 10 h 123"/>
                <a:gd name="T72" fmla="*/ 38 w 148"/>
                <a:gd name="T73" fmla="*/ 10 h 123"/>
                <a:gd name="T74" fmla="*/ 32 w 148"/>
                <a:gd name="T75" fmla="*/ 8 h 123"/>
                <a:gd name="T76" fmla="*/ 32 w 148"/>
                <a:gd name="T77" fmla="*/ 8 h 123"/>
                <a:gd name="T78" fmla="*/ 22 w 148"/>
                <a:gd name="T79" fmla="*/ 18 h 123"/>
                <a:gd name="T80" fmla="*/ 20 w 148"/>
                <a:gd name="T81" fmla="*/ 25 h 123"/>
                <a:gd name="T82" fmla="*/ 14 w 148"/>
                <a:gd name="T83" fmla="*/ 27 h 123"/>
                <a:gd name="T84" fmla="*/ 12 w 148"/>
                <a:gd name="T85" fmla="*/ 31 h 123"/>
                <a:gd name="T86" fmla="*/ 4 w 148"/>
                <a:gd name="T87" fmla="*/ 39 h 123"/>
                <a:gd name="T88" fmla="*/ 0 w 148"/>
                <a:gd name="T89" fmla="*/ 49 h 123"/>
                <a:gd name="T90" fmla="*/ 10 w 148"/>
                <a:gd name="T91" fmla="*/ 59 h 123"/>
                <a:gd name="T92" fmla="*/ 18 w 148"/>
                <a:gd name="T93" fmla="*/ 57 h 123"/>
                <a:gd name="T94" fmla="*/ 26 w 148"/>
                <a:gd name="T95" fmla="*/ 63 h 123"/>
                <a:gd name="T96" fmla="*/ 20 w 148"/>
                <a:gd name="T97" fmla="*/ 73 h 123"/>
                <a:gd name="T98" fmla="*/ 28 w 148"/>
                <a:gd name="T99" fmla="*/ 83 h 123"/>
                <a:gd name="T100" fmla="*/ 40 w 148"/>
                <a:gd name="T101" fmla="*/ 87 h 123"/>
                <a:gd name="T102" fmla="*/ 50 w 148"/>
                <a:gd name="T103" fmla="*/ 95 h 123"/>
                <a:gd name="T104" fmla="*/ 46 w 148"/>
                <a:gd name="T105" fmla="*/ 99 h 123"/>
                <a:gd name="T106" fmla="*/ 54 w 148"/>
                <a:gd name="T107" fmla="*/ 105 h 123"/>
                <a:gd name="T108" fmla="*/ 62 w 148"/>
                <a:gd name="T109" fmla="*/ 103 h 123"/>
                <a:gd name="T110" fmla="*/ 68 w 148"/>
                <a:gd name="T111" fmla="*/ 101 h 123"/>
                <a:gd name="T112" fmla="*/ 86 w 148"/>
                <a:gd name="T113" fmla="*/ 119 h 123"/>
                <a:gd name="T114" fmla="*/ 88 w 148"/>
                <a:gd name="T115" fmla="*/ 121 h 123"/>
                <a:gd name="T116" fmla="*/ 96 w 148"/>
                <a:gd name="T117" fmla="*/ 123 h 123"/>
                <a:gd name="T118" fmla="*/ 100 w 148"/>
                <a:gd name="T119" fmla="*/ 113 h 123"/>
                <a:gd name="T120" fmla="*/ 102 w 148"/>
                <a:gd name="T121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8" h="123">
                  <a:moveTo>
                    <a:pt x="102" y="113"/>
                  </a:moveTo>
                  <a:lnTo>
                    <a:pt x="102" y="113"/>
                  </a:lnTo>
                  <a:lnTo>
                    <a:pt x="104" y="113"/>
                  </a:lnTo>
                  <a:lnTo>
                    <a:pt x="108" y="113"/>
                  </a:lnTo>
                  <a:lnTo>
                    <a:pt x="108" y="113"/>
                  </a:lnTo>
                  <a:lnTo>
                    <a:pt x="108" y="113"/>
                  </a:lnTo>
                  <a:lnTo>
                    <a:pt x="108" y="113"/>
                  </a:lnTo>
                  <a:lnTo>
                    <a:pt x="108" y="111"/>
                  </a:lnTo>
                  <a:lnTo>
                    <a:pt x="108" y="109"/>
                  </a:lnTo>
                  <a:lnTo>
                    <a:pt x="104" y="107"/>
                  </a:lnTo>
                  <a:lnTo>
                    <a:pt x="104" y="107"/>
                  </a:lnTo>
                  <a:lnTo>
                    <a:pt x="104" y="107"/>
                  </a:lnTo>
                  <a:lnTo>
                    <a:pt x="106" y="105"/>
                  </a:lnTo>
                  <a:lnTo>
                    <a:pt x="108" y="105"/>
                  </a:lnTo>
                  <a:lnTo>
                    <a:pt x="112" y="105"/>
                  </a:lnTo>
                  <a:lnTo>
                    <a:pt x="112" y="105"/>
                  </a:lnTo>
                  <a:lnTo>
                    <a:pt x="114" y="107"/>
                  </a:lnTo>
                  <a:lnTo>
                    <a:pt x="118" y="105"/>
                  </a:lnTo>
                  <a:lnTo>
                    <a:pt x="124" y="103"/>
                  </a:lnTo>
                  <a:lnTo>
                    <a:pt x="124" y="103"/>
                  </a:lnTo>
                  <a:lnTo>
                    <a:pt x="126" y="101"/>
                  </a:lnTo>
                  <a:lnTo>
                    <a:pt x="128" y="101"/>
                  </a:lnTo>
                  <a:lnTo>
                    <a:pt x="128" y="103"/>
                  </a:lnTo>
                  <a:lnTo>
                    <a:pt x="132" y="101"/>
                  </a:lnTo>
                  <a:lnTo>
                    <a:pt x="132" y="101"/>
                  </a:lnTo>
                  <a:lnTo>
                    <a:pt x="134" y="99"/>
                  </a:lnTo>
                  <a:lnTo>
                    <a:pt x="134" y="97"/>
                  </a:lnTo>
                  <a:lnTo>
                    <a:pt x="132" y="85"/>
                  </a:lnTo>
                  <a:lnTo>
                    <a:pt x="132" y="85"/>
                  </a:lnTo>
                  <a:lnTo>
                    <a:pt x="134" y="85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46" y="81"/>
                  </a:lnTo>
                  <a:lnTo>
                    <a:pt x="146" y="81"/>
                  </a:lnTo>
                  <a:lnTo>
                    <a:pt x="146" y="79"/>
                  </a:lnTo>
                  <a:lnTo>
                    <a:pt x="148" y="77"/>
                  </a:lnTo>
                  <a:lnTo>
                    <a:pt x="146" y="77"/>
                  </a:lnTo>
                  <a:lnTo>
                    <a:pt x="142" y="75"/>
                  </a:lnTo>
                  <a:lnTo>
                    <a:pt x="136" y="73"/>
                  </a:lnTo>
                  <a:lnTo>
                    <a:pt x="136" y="73"/>
                  </a:lnTo>
                  <a:lnTo>
                    <a:pt x="134" y="67"/>
                  </a:lnTo>
                  <a:lnTo>
                    <a:pt x="136" y="63"/>
                  </a:lnTo>
                  <a:lnTo>
                    <a:pt x="136" y="63"/>
                  </a:lnTo>
                  <a:lnTo>
                    <a:pt x="136" y="59"/>
                  </a:lnTo>
                  <a:lnTo>
                    <a:pt x="136" y="59"/>
                  </a:lnTo>
                  <a:lnTo>
                    <a:pt x="136" y="57"/>
                  </a:lnTo>
                  <a:lnTo>
                    <a:pt x="136" y="55"/>
                  </a:lnTo>
                  <a:lnTo>
                    <a:pt x="136" y="55"/>
                  </a:lnTo>
                  <a:lnTo>
                    <a:pt x="136" y="53"/>
                  </a:lnTo>
                  <a:lnTo>
                    <a:pt x="136" y="53"/>
                  </a:lnTo>
                  <a:lnTo>
                    <a:pt x="132" y="49"/>
                  </a:lnTo>
                  <a:lnTo>
                    <a:pt x="130" y="43"/>
                  </a:lnTo>
                  <a:lnTo>
                    <a:pt x="130" y="43"/>
                  </a:lnTo>
                  <a:lnTo>
                    <a:pt x="128" y="39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6" y="35"/>
                  </a:lnTo>
                  <a:lnTo>
                    <a:pt x="126" y="33"/>
                  </a:lnTo>
                  <a:lnTo>
                    <a:pt x="126" y="33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4" y="27"/>
                  </a:lnTo>
                  <a:lnTo>
                    <a:pt x="124" y="27"/>
                  </a:lnTo>
                  <a:lnTo>
                    <a:pt x="122" y="27"/>
                  </a:lnTo>
                  <a:lnTo>
                    <a:pt x="118" y="27"/>
                  </a:lnTo>
                  <a:lnTo>
                    <a:pt x="118" y="25"/>
                  </a:lnTo>
                  <a:lnTo>
                    <a:pt x="118" y="21"/>
                  </a:lnTo>
                  <a:lnTo>
                    <a:pt x="118" y="21"/>
                  </a:lnTo>
                  <a:lnTo>
                    <a:pt x="118" y="19"/>
                  </a:lnTo>
                  <a:lnTo>
                    <a:pt x="118" y="18"/>
                  </a:lnTo>
                  <a:lnTo>
                    <a:pt x="114" y="14"/>
                  </a:lnTo>
                  <a:lnTo>
                    <a:pt x="114" y="14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06" y="8"/>
                  </a:lnTo>
                  <a:lnTo>
                    <a:pt x="104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96" y="6"/>
                  </a:lnTo>
                  <a:lnTo>
                    <a:pt x="96" y="8"/>
                  </a:lnTo>
                  <a:lnTo>
                    <a:pt x="92" y="10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88" y="6"/>
                  </a:lnTo>
                  <a:lnTo>
                    <a:pt x="86" y="6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4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28" y="14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0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4" y="39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0" y="59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22" y="61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0" y="73"/>
                  </a:lnTo>
                  <a:lnTo>
                    <a:pt x="18" y="81"/>
                  </a:lnTo>
                  <a:lnTo>
                    <a:pt x="28" y="83"/>
                  </a:lnTo>
                  <a:lnTo>
                    <a:pt x="28" y="83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40" y="87"/>
                  </a:lnTo>
                  <a:lnTo>
                    <a:pt x="44" y="89"/>
                  </a:lnTo>
                  <a:lnTo>
                    <a:pt x="50" y="95"/>
                  </a:lnTo>
                  <a:lnTo>
                    <a:pt x="50" y="95"/>
                  </a:lnTo>
                  <a:lnTo>
                    <a:pt x="50" y="97"/>
                  </a:lnTo>
                  <a:lnTo>
                    <a:pt x="50" y="97"/>
                  </a:lnTo>
                  <a:lnTo>
                    <a:pt x="46" y="99"/>
                  </a:lnTo>
                  <a:lnTo>
                    <a:pt x="50" y="103"/>
                  </a:lnTo>
                  <a:lnTo>
                    <a:pt x="52" y="105"/>
                  </a:lnTo>
                  <a:lnTo>
                    <a:pt x="54" y="105"/>
                  </a:lnTo>
                  <a:lnTo>
                    <a:pt x="56" y="105"/>
                  </a:lnTo>
                  <a:lnTo>
                    <a:pt x="56" y="105"/>
                  </a:lnTo>
                  <a:lnTo>
                    <a:pt x="62" y="103"/>
                  </a:lnTo>
                  <a:lnTo>
                    <a:pt x="64" y="101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74" y="103"/>
                  </a:lnTo>
                  <a:lnTo>
                    <a:pt x="80" y="111"/>
                  </a:lnTo>
                  <a:lnTo>
                    <a:pt x="86" y="119"/>
                  </a:lnTo>
                  <a:lnTo>
                    <a:pt x="86" y="119"/>
                  </a:lnTo>
                  <a:lnTo>
                    <a:pt x="86" y="119"/>
                  </a:lnTo>
                  <a:lnTo>
                    <a:pt x="88" y="121"/>
                  </a:lnTo>
                  <a:lnTo>
                    <a:pt x="88" y="121"/>
                  </a:lnTo>
                  <a:lnTo>
                    <a:pt x="96" y="123"/>
                  </a:lnTo>
                  <a:lnTo>
                    <a:pt x="96" y="123"/>
                  </a:lnTo>
                  <a:lnTo>
                    <a:pt x="98" y="121"/>
                  </a:lnTo>
                  <a:lnTo>
                    <a:pt x="100" y="119"/>
                  </a:lnTo>
                  <a:lnTo>
                    <a:pt x="100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Freeform 34"/>
            <p:cNvSpPr>
              <a:spLocks/>
            </p:cNvSpPr>
            <p:nvPr/>
          </p:nvSpPr>
          <p:spPr bwMode="auto">
            <a:xfrm>
              <a:off x="1443" y="1986"/>
              <a:ext cx="236" cy="151"/>
            </a:xfrm>
            <a:custGeom>
              <a:avLst/>
              <a:gdLst>
                <a:gd name="T0" fmla="*/ 29 w 236"/>
                <a:gd name="T1" fmla="*/ 22 h 151"/>
                <a:gd name="T2" fmla="*/ 25 w 236"/>
                <a:gd name="T3" fmla="*/ 24 h 151"/>
                <a:gd name="T4" fmla="*/ 17 w 236"/>
                <a:gd name="T5" fmla="*/ 28 h 151"/>
                <a:gd name="T6" fmla="*/ 7 w 236"/>
                <a:gd name="T7" fmla="*/ 38 h 151"/>
                <a:gd name="T8" fmla="*/ 2 w 236"/>
                <a:gd name="T9" fmla="*/ 44 h 151"/>
                <a:gd name="T10" fmla="*/ 7 w 236"/>
                <a:gd name="T11" fmla="*/ 50 h 151"/>
                <a:gd name="T12" fmla="*/ 23 w 236"/>
                <a:gd name="T13" fmla="*/ 62 h 151"/>
                <a:gd name="T14" fmla="*/ 33 w 236"/>
                <a:gd name="T15" fmla="*/ 62 h 151"/>
                <a:gd name="T16" fmla="*/ 39 w 236"/>
                <a:gd name="T17" fmla="*/ 58 h 151"/>
                <a:gd name="T18" fmla="*/ 41 w 236"/>
                <a:gd name="T19" fmla="*/ 68 h 151"/>
                <a:gd name="T20" fmla="*/ 51 w 236"/>
                <a:gd name="T21" fmla="*/ 74 h 151"/>
                <a:gd name="T22" fmla="*/ 61 w 236"/>
                <a:gd name="T23" fmla="*/ 82 h 151"/>
                <a:gd name="T24" fmla="*/ 61 w 236"/>
                <a:gd name="T25" fmla="*/ 88 h 151"/>
                <a:gd name="T26" fmla="*/ 51 w 236"/>
                <a:gd name="T27" fmla="*/ 96 h 151"/>
                <a:gd name="T28" fmla="*/ 51 w 236"/>
                <a:gd name="T29" fmla="*/ 100 h 151"/>
                <a:gd name="T30" fmla="*/ 39 w 236"/>
                <a:gd name="T31" fmla="*/ 118 h 151"/>
                <a:gd name="T32" fmla="*/ 51 w 236"/>
                <a:gd name="T33" fmla="*/ 114 h 151"/>
                <a:gd name="T34" fmla="*/ 59 w 236"/>
                <a:gd name="T35" fmla="*/ 108 h 151"/>
                <a:gd name="T36" fmla="*/ 71 w 236"/>
                <a:gd name="T37" fmla="*/ 106 h 151"/>
                <a:gd name="T38" fmla="*/ 75 w 236"/>
                <a:gd name="T39" fmla="*/ 110 h 151"/>
                <a:gd name="T40" fmla="*/ 75 w 236"/>
                <a:gd name="T41" fmla="*/ 119 h 151"/>
                <a:gd name="T42" fmla="*/ 93 w 236"/>
                <a:gd name="T43" fmla="*/ 127 h 151"/>
                <a:gd name="T44" fmla="*/ 99 w 236"/>
                <a:gd name="T45" fmla="*/ 127 h 151"/>
                <a:gd name="T46" fmla="*/ 109 w 236"/>
                <a:gd name="T47" fmla="*/ 127 h 151"/>
                <a:gd name="T48" fmla="*/ 123 w 236"/>
                <a:gd name="T49" fmla="*/ 119 h 151"/>
                <a:gd name="T50" fmla="*/ 129 w 236"/>
                <a:gd name="T51" fmla="*/ 125 h 151"/>
                <a:gd name="T52" fmla="*/ 133 w 236"/>
                <a:gd name="T53" fmla="*/ 139 h 151"/>
                <a:gd name="T54" fmla="*/ 133 w 236"/>
                <a:gd name="T55" fmla="*/ 141 h 151"/>
                <a:gd name="T56" fmla="*/ 153 w 236"/>
                <a:gd name="T57" fmla="*/ 149 h 151"/>
                <a:gd name="T58" fmla="*/ 173 w 236"/>
                <a:gd name="T59" fmla="*/ 141 h 151"/>
                <a:gd name="T60" fmla="*/ 197 w 236"/>
                <a:gd name="T61" fmla="*/ 137 h 151"/>
                <a:gd name="T62" fmla="*/ 217 w 236"/>
                <a:gd name="T63" fmla="*/ 143 h 151"/>
                <a:gd name="T64" fmla="*/ 221 w 236"/>
                <a:gd name="T65" fmla="*/ 127 h 151"/>
                <a:gd name="T66" fmla="*/ 236 w 236"/>
                <a:gd name="T67" fmla="*/ 106 h 151"/>
                <a:gd name="T68" fmla="*/ 215 w 236"/>
                <a:gd name="T69" fmla="*/ 94 h 151"/>
                <a:gd name="T70" fmla="*/ 209 w 236"/>
                <a:gd name="T71" fmla="*/ 98 h 151"/>
                <a:gd name="T72" fmla="*/ 201 w 236"/>
                <a:gd name="T73" fmla="*/ 96 h 151"/>
                <a:gd name="T74" fmla="*/ 177 w 236"/>
                <a:gd name="T75" fmla="*/ 82 h 151"/>
                <a:gd name="T76" fmla="*/ 167 w 236"/>
                <a:gd name="T77" fmla="*/ 76 h 151"/>
                <a:gd name="T78" fmla="*/ 155 w 236"/>
                <a:gd name="T79" fmla="*/ 52 h 151"/>
                <a:gd name="T80" fmla="*/ 141 w 236"/>
                <a:gd name="T81" fmla="*/ 32 h 151"/>
                <a:gd name="T82" fmla="*/ 133 w 236"/>
                <a:gd name="T83" fmla="*/ 28 h 151"/>
                <a:gd name="T84" fmla="*/ 131 w 236"/>
                <a:gd name="T85" fmla="*/ 22 h 151"/>
                <a:gd name="T86" fmla="*/ 131 w 236"/>
                <a:gd name="T87" fmla="*/ 16 h 151"/>
                <a:gd name="T88" fmla="*/ 125 w 236"/>
                <a:gd name="T89" fmla="*/ 8 h 151"/>
                <a:gd name="T90" fmla="*/ 127 w 236"/>
                <a:gd name="T91" fmla="*/ 2 h 151"/>
                <a:gd name="T92" fmla="*/ 119 w 236"/>
                <a:gd name="T93" fmla="*/ 2 h 151"/>
                <a:gd name="T94" fmla="*/ 115 w 236"/>
                <a:gd name="T95" fmla="*/ 8 h 151"/>
                <a:gd name="T96" fmla="*/ 115 w 236"/>
                <a:gd name="T97" fmla="*/ 14 h 151"/>
                <a:gd name="T98" fmla="*/ 93 w 236"/>
                <a:gd name="T99" fmla="*/ 0 h 151"/>
                <a:gd name="T100" fmla="*/ 83 w 236"/>
                <a:gd name="T101" fmla="*/ 0 h 151"/>
                <a:gd name="T102" fmla="*/ 79 w 236"/>
                <a:gd name="T103" fmla="*/ 6 h 151"/>
                <a:gd name="T104" fmla="*/ 67 w 236"/>
                <a:gd name="T105" fmla="*/ 12 h 151"/>
                <a:gd name="T106" fmla="*/ 63 w 236"/>
                <a:gd name="T107" fmla="*/ 8 h 151"/>
                <a:gd name="T108" fmla="*/ 59 w 236"/>
                <a:gd name="T109" fmla="*/ 20 h 151"/>
                <a:gd name="T110" fmla="*/ 55 w 236"/>
                <a:gd name="T111" fmla="*/ 22 h 151"/>
                <a:gd name="T112" fmla="*/ 55 w 236"/>
                <a:gd name="T113" fmla="*/ 2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6" h="151">
                  <a:moveTo>
                    <a:pt x="55" y="22"/>
                  </a:moveTo>
                  <a:lnTo>
                    <a:pt x="55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5" y="24"/>
                  </a:lnTo>
                  <a:lnTo>
                    <a:pt x="21" y="26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1" y="32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44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7" y="50"/>
                  </a:lnTo>
                  <a:lnTo>
                    <a:pt x="11" y="54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33" y="62"/>
                  </a:lnTo>
                  <a:lnTo>
                    <a:pt x="35" y="58"/>
                  </a:lnTo>
                  <a:lnTo>
                    <a:pt x="37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41" y="68"/>
                  </a:lnTo>
                  <a:lnTo>
                    <a:pt x="47" y="72"/>
                  </a:lnTo>
                  <a:lnTo>
                    <a:pt x="47" y="74"/>
                  </a:lnTo>
                  <a:lnTo>
                    <a:pt x="51" y="74"/>
                  </a:lnTo>
                  <a:lnTo>
                    <a:pt x="51" y="74"/>
                  </a:lnTo>
                  <a:lnTo>
                    <a:pt x="55" y="80"/>
                  </a:lnTo>
                  <a:lnTo>
                    <a:pt x="61" y="82"/>
                  </a:lnTo>
                  <a:lnTo>
                    <a:pt x="61" y="84"/>
                  </a:lnTo>
                  <a:lnTo>
                    <a:pt x="61" y="86"/>
                  </a:lnTo>
                  <a:lnTo>
                    <a:pt x="61" y="88"/>
                  </a:lnTo>
                  <a:lnTo>
                    <a:pt x="61" y="88"/>
                  </a:lnTo>
                  <a:lnTo>
                    <a:pt x="55" y="92"/>
                  </a:lnTo>
                  <a:lnTo>
                    <a:pt x="51" y="96"/>
                  </a:lnTo>
                  <a:lnTo>
                    <a:pt x="51" y="98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49" y="106"/>
                  </a:lnTo>
                  <a:lnTo>
                    <a:pt x="39" y="118"/>
                  </a:lnTo>
                  <a:lnTo>
                    <a:pt x="39" y="118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51" y="114"/>
                  </a:lnTo>
                  <a:lnTo>
                    <a:pt x="53" y="112"/>
                  </a:lnTo>
                  <a:lnTo>
                    <a:pt x="55" y="110"/>
                  </a:lnTo>
                  <a:lnTo>
                    <a:pt x="59" y="108"/>
                  </a:lnTo>
                  <a:lnTo>
                    <a:pt x="59" y="108"/>
                  </a:lnTo>
                  <a:lnTo>
                    <a:pt x="63" y="106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73" y="108"/>
                  </a:lnTo>
                  <a:lnTo>
                    <a:pt x="75" y="110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75" y="119"/>
                  </a:lnTo>
                  <a:lnTo>
                    <a:pt x="75" y="121"/>
                  </a:lnTo>
                  <a:lnTo>
                    <a:pt x="81" y="125"/>
                  </a:lnTo>
                  <a:lnTo>
                    <a:pt x="93" y="127"/>
                  </a:lnTo>
                  <a:lnTo>
                    <a:pt x="93" y="127"/>
                  </a:lnTo>
                  <a:lnTo>
                    <a:pt x="97" y="127"/>
                  </a:lnTo>
                  <a:lnTo>
                    <a:pt x="99" y="127"/>
                  </a:lnTo>
                  <a:lnTo>
                    <a:pt x="105" y="127"/>
                  </a:lnTo>
                  <a:lnTo>
                    <a:pt x="105" y="127"/>
                  </a:lnTo>
                  <a:lnTo>
                    <a:pt x="109" y="127"/>
                  </a:lnTo>
                  <a:lnTo>
                    <a:pt x="115" y="125"/>
                  </a:lnTo>
                  <a:lnTo>
                    <a:pt x="121" y="121"/>
                  </a:lnTo>
                  <a:lnTo>
                    <a:pt x="123" y="119"/>
                  </a:lnTo>
                  <a:lnTo>
                    <a:pt x="123" y="119"/>
                  </a:lnTo>
                  <a:lnTo>
                    <a:pt x="127" y="121"/>
                  </a:lnTo>
                  <a:lnTo>
                    <a:pt x="129" y="125"/>
                  </a:lnTo>
                  <a:lnTo>
                    <a:pt x="131" y="131"/>
                  </a:lnTo>
                  <a:lnTo>
                    <a:pt x="131" y="131"/>
                  </a:lnTo>
                  <a:lnTo>
                    <a:pt x="133" y="139"/>
                  </a:lnTo>
                  <a:lnTo>
                    <a:pt x="133" y="139"/>
                  </a:lnTo>
                  <a:lnTo>
                    <a:pt x="133" y="141"/>
                  </a:lnTo>
                  <a:lnTo>
                    <a:pt x="133" y="141"/>
                  </a:lnTo>
                  <a:lnTo>
                    <a:pt x="139" y="141"/>
                  </a:lnTo>
                  <a:lnTo>
                    <a:pt x="141" y="141"/>
                  </a:lnTo>
                  <a:lnTo>
                    <a:pt x="153" y="149"/>
                  </a:lnTo>
                  <a:lnTo>
                    <a:pt x="155" y="151"/>
                  </a:lnTo>
                  <a:lnTo>
                    <a:pt x="169" y="141"/>
                  </a:lnTo>
                  <a:lnTo>
                    <a:pt x="173" y="141"/>
                  </a:lnTo>
                  <a:lnTo>
                    <a:pt x="183" y="137"/>
                  </a:lnTo>
                  <a:lnTo>
                    <a:pt x="193" y="141"/>
                  </a:lnTo>
                  <a:lnTo>
                    <a:pt x="197" y="137"/>
                  </a:lnTo>
                  <a:lnTo>
                    <a:pt x="201" y="141"/>
                  </a:lnTo>
                  <a:lnTo>
                    <a:pt x="209" y="137"/>
                  </a:lnTo>
                  <a:lnTo>
                    <a:pt x="217" y="143"/>
                  </a:lnTo>
                  <a:lnTo>
                    <a:pt x="221" y="133"/>
                  </a:lnTo>
                  <a:lnTo>
                    <a:pt x="221" y="129"/>
                  </a:lnTo>
                  <a:lnTo>
                    <a:pt x="221" y="127"/>
                  </a:lnTo>
                  <a:lnTo>
                    <a:pt x="228" y="118"/>
                  </a:lnTo>
                  <a:lnTo>
                    <a:pt x="223" y="114"/>
                  </a:lnTo>
                  <a:lnTo>
                    <a:pt x="236" y="106"/>
                  </a:lnTo>
                  <a:lnTo>
                    <a:pt x="225" y="96"/>
                  </a:lnTo>
                  <a:lnTo>
                    <a:pt x="219" y="92"/>
                  </a:lnTo>
                  <a:lnTo>
                    <a:pt x="215" y="94"/>
                  </a:lnTo>
                  <a:lnTo>
                    <a:pt x="211" y="98"/>
                  </a:lnTo>
                  <a:lnTo>
                    <a:pt x="211" y="98"/>
                  </a:lnTo>
                  <a:lnTo>
                    <a:pt x="209" y="98"/>
                  </a:lnTo>
                  <a:lnTo>
                    <a:pt x="207" y="96"/>
                  </a:lnTo>
                  <a:lnTo>
                    <a:pt x="201" y="96"/>
                  </a:lnTo>
                  <a:lnTo>
                    <a:pt x="201" y="96"/>
                  </a:lnTo>
                  <a:lnTo>
                    <a:pt x="193" y="92"/>
                  </a:lnTo>
                  <a:lnTo>
                    <a:pt x="187" y="88"/>
                  </a:lnTo>
                  <a:lnTo>
                    <a:pt x="177" y="82"/>
                  </a:lnTo>
                  <a:lnTo>
                    <a:pt x="169" y="80"/>
                  </a:lnTo>
                  <a:lnTo>
                    <a:pt x="169" y="80"/>
                  </a:lnTo>
                  <a:lnTo>
                    <a:pt x="167" y="76"/>
                  </a:lnTo>
                  <a:lnTo>
                    <a:pt x="165" y="72"/>
                  </a:lnTo>
                  <a:lnTo>
                    <a:pt x="161" y="66"/>
                  </a:lnTo>
                  <a:lnTo>
                    <a:pt x="155" y="52"/>
                  </a:lnTo>
                  <a:lnTo>
                    <a:pt x="149" y="44"/>
                  </a:lnTo>
                  <a:lnTo>
                    <a:pt x="149" y="44"/>
                  </a:lnTo>
                  <a:lnTo>
                    <a:pt x="141" y="32"/>
                  </a:lnTo>
                  <a:lnTo>
                    <a:pt x="139" y="28"/>
                  </a:lnTo>
                  <a:lnTo>
                    <a:pt x="133" y="28"/>
                  </a:lnTo>
                  <a:lnTo>
                    <a:pt x="133" y="28"/>
                  </a:lnTo>
                  <a:lnTo>
                    <a:pt x="131" y="26"/>
                  </a:lnTo>
                  <a:lnTo>
                    <a:pt x="131" y="24"/>
                  </a:lnTo>
                  <a:lnTo>
                    <a:pt x="131" y="22"/>
                  </a:lnTo>
                  <a:lnTo>
                    <a:pt x="131" y="20"/>
                  </a:lnTo>
                  <a:lnTo>
                    <a:pt x="131" y="20"/>
                  </a:lnTo>
                  <a:lnTo>
                    <a:pt x="131" y="16"/>
                  </a:lnTo>
                  <a:lnTo>
                    <a:pt x="127" y="16"/>
                  </a:lnTo>
                  <a:lnTo>
                    <a:pt x="125" y="12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25" y="6"/>
                  </a:lnTo>
                  <a:lnTo>
                    <a:pt x="127" y="2"/>
                  </a:lnTo>
                  <a:lnTo>
                    <a:pt x="125" y="0"/>
                  </a:lnTo>
                  <a:lnTo>
                    <a:pt x="119" y="2"/>
                  </a:lnTo>
                  <a:lnTo>
                    <a:pt x="119" y="2"/>
                  </a:lnTo>
                  <a:lnTo>
                    <a:pt x="117" y="4"/>
                  </a:lnTo>
                  <a:lnTo>
                    <a:pt x="117" y="6"/>
                  </a:lnTo>
                  <a:lnTo>
                    <a:pt x="115" y="8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4"/>
                  </a:lnTo>
                  <a:lnTo>
                    <a:pt x="113" y="14"/>
                  </a:lnTo>
                  <a:lnTo>
                    <a:pt x="105" y="12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1" y="2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5" y="6"/>
                  </a:lnTo>
                  <a:lnTo>
                    <a:pt x="71" y="8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59" y="20"/>
                  </a:lnTo>
                  <a:lnTo>
                    <a:pt x="57" y="20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5" y="2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5"/>
            <p:cNvSpPr>
              <a:spLocks/>
            </p:cNvSpPr>
            <p:nvPr/>
          </p:nvSpPr>
          <p:spPr bwMode="auto">
            <a:xfrm>
              <a:off x="1343" y="1994"/>
              <a:ext cx="107" cy="149"/>
            </a:xfrm>
            <a:custGeom>
              <a:avLst/>
              <a:gdLst>
                <a:gd name="T0" fmla="*/ 8 w 107"/>
                <a:gd name="T1" fmla="*/ 117 h 149"/>
                <a:gd name="T2" fmla="*/ 14 w 107"/>
                <a:gd name="T3" fmla="*/ 119 h 149"/>
                <a:gd name="T4" fmla="*/ 16 w 107"/>
                <a:gd name="T5" fmla="*/ 121 h 149"/>
                <a:gd name="T6" fmla="*/ 16 w 107"/>
                <a:gd name="T7" fmla="*/ 127 h 149"/>
                <a:gd name="T8" fmla="*/ 16 w 107"/>
                <a:gd name="T9" fmla="*/ 129 h 149"/>
                <a:gd name="T10" fmla="*/ 20 w 107"/>
                <a:gd name="T11" fmla="*/ 135 h 149"/>
                <a:gd name="T12" fmla="*/ 26 w 107"/>
                <a:gd name="T13" fmla="*/ 145 h 149"/>
                <a:gd name="T14" fmla="*/ 26 w 107"/>
                <a:gd name="T15" fmla="*/ 147 h 149"/>
                <a:gd name="T16" fmla="*/ 26 w 107"/>
                <a:gd name="T17" fmla="*/ 147 h 149"/>
                <a:gd name="T18" fmla="*/ 38 w 107"/>
                <a:gd name="T19" fmla="*/ 149 h 149"/>
                <a:gd name="T20" fmla="*/ 48 w 107"/>
                <a:gd name="T21" fmla="*/ 147 h 149"/>
                <a:gd name="T22" fmla="*/ 58 w 107"/>
                <a:gd name="T23" fmla="*/ 141 h 149"/>
                <a:gd name="T24" fmla="*/ 76 w 107"/>
                <a:gd name="T25" fmla="*/ 141 h 149"/>
                <a:gd name="T26" fmla="*/ 84 w 107"/>
                <a:gd name="T27" fmla="*/ 141 h 149"/>
                <a:gd name="T28" fmla="*/ 100 w 107"/>
                <a:gd name="T29" fmla="*/ 133 h 149"/>
                <a:gd name="T30" fmla="*/ 104 w 107"/>
                <a:gd name="T31" fmla="*/ 125 h 149"/>
                <a:gd name="T32" fmla="*/ 107 w 107"/>
                <a:gd name="T33" fmla="*/ 123 h 149"/>
                <a:gd name="T34" fmla="*/ 102 w 107"/>
                <a:gd name="T35" fmla="*/ 113 h 149"/>
                <a:gd name="T36" fmla="*/ 92 w 107"/>
                <a:gd name="T37" fmla="*/ 110 h 149"/>
                <a:gd name="T38" fmla="*/ 90 w 107"/>
                <a:gd name="T39" fmla="*/ 106 h 149"/>
                <a:gd name="T40" fmla="*/ 86 w 107"/>
                <a:gd name="T41" fmla="*/ 96 h 149"/>
                <a:gd name="T42" fmla="*/ 78 w 107"/>
                <a:gd name="T43" fmla="*/ 84 h 149"/>
                <a:gd name="T44" fmla="*/ 72 w 107"/>
                <a:gd name="T45" fmla="*/ 72 h 149"/>
                <a:gd name="T46" fmla="*/ 62 w 107"/>
                <a:gd name="T47" fmla="*/ 62 h 149"/>
                <a:gd name="T48" fmla="*/ 56 w 107"/>
                <a:gd name="T49" fmla="*/ 58 h 149"/>
                <a:gd name="T50" fmla="*/ 48 w 107"/>
                <a:gd name="T51" fmla="*/ 54 h 149"/>
                <a:gd name="T52" fmla="*/ 58 w 107"/>
                <a:gd name="T53" fmla="*/ 44 h 149"/>
                <a:gd name="T54" fmla="*/ 62 w 107"/>
                <a:gd name="T55" fmla="*/ 36 h 149"/>
                <a:gd name="T56" fmla="*/ 56 w 107"/>
                <a:gd name="T57" fmla="*/ 24 h 149"/>
                <a:gd name="T58" fmla="*/ 40 w 107"/>
                <a:gd name="T59" fmla="*/ 32 h 149"/>
                <a:gd name="T60" fmla="*/ 36 w 107"/>
                <a:gd name="T61" fmla="*/ 30 h 149"/>
                <a:gd name="T62" fmla="*/ 32 w 107"/>
                <a:gd name="T63" fmla="*/ 14 h 149"/>
                <a:gd name="T64" fmla="*/ 32 w 107"/>
                <a:gd name="T65" fmla="*/ 0 h 149"/>
                <a:gd name="T66" fmla="*/ 30 w 107"/>
                <a:gd name="T67" fmla="*/ 4 h 149"/>
                <a:gd name="T68" fmla="*/ 20 w 107"/>
                <a:gd name="T69" fmla="*/ 12 h 149"/>
                <a:gd name="T70" fmla="*/ 12 w 107"/>
                <a:gd name="T71" fmla="*/ 22 h 149"/>
                <a:gd name="T72" fmla="*/ 0 w 107"/>
                <a:gd name="T73" fmla="*/ 36 h 149"/>
                <a:gd name="T74" fmla="*/ 4 w 107"/>
                <a:gd name="T75" fmla="*/ 52 h 149"/>
                <a:gd name="T76" fmla="*/ 4 w 107"/>
                <a:gd name="T77" fmla="*/ 62 h 149"/>
                <a:gd name="T78" fmla="*/ 12 w 107"/>
                <a:gd name="T79" fmla="*/ 66 h 149"/>
                <a:gd name="T80" fmla="*/ 18 w 107"/>
                <a:gd name="T81" fmla="*/ 76 h 149"/>
                <a:gd name="T82" fmla="*/ 16 w 107"/>
                <a:gd name="T83" fmla="*/ 86 h 149"/>
                <a:gd name="T84" fmla="*/ 12 w 107"/>
                <a:gd name="T85" fmla="*/ 88 h 149"/>
                <a:gd name="T86" fmla="*/ 8 w 107"/>
                <a:gd name="T87" fmla="*/ 96 h 149"/>
                <a:gd name="T88" fmla="*/ 4 w 107"/>
                <a:gd name="T89" fmla="*/ 106 h 149"/>
                <a:gd name="T90" fmla="*/ 8 w 107"/>
                <a:gd name="T91" fmla="*/ 110 h 149"/>
                <a:gd name="T92" fmla="*/ 8 w 107"/>
                <a:gd name="T93" fmla="*/ 113 h 149"/>
                <a:gd name="T94" fmla="*/ 8 w 107"/>
                <a:gd name="T95" fmla="*/ 1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7" h="149">
                  <a:moveTo>
                    <a:pt x="8" y="113"/>
                  </a:moveTo>
                  <a:lnTo>
                    <a:pt x="8" y="113"/>
                  </a:lnTo>
                  <a:lnTo>
                    <a:pt x="8" y="117"/>
                  </a:lnTo>
                  <a:lnTo>
                    <a:pt x="8" y="119"/>
                  </a:lnTo>
                  <a:lnTo>
                    <a:pt x="12" y="119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6" y="125"/>
                  </a:lnTo>
                  <a:lnTo>
                    <a:pt x="16" y="125"/>
                  </a:lnTo>
                  <a:lnTo>
                    <a:pt x="16" y="127"/>
                  </a:lnTo>
                  <a:lnTo>
                    <a:pt x="16" y="129"/>
                  </a:lnTo>
                  <a:lnTo>
                    <a:pt x="16" y="129"/>
                  </a:lnTo>
                  <a:lnTo>
                    <a:pt x="16" y="129"/>
                  </a:lnTo>
                  <a:lnTo>
                    <a:pt x="16" y="129"/>
                  </a:lnTo>
                  <a:lnTo>
                    <a:pt x="18" y="131"/>
                  </a:lnTo>
                  <a:lnTo>
                    <a:pt x="20" y="135"/>
                  </a:lnTo>
                  <a:lnTo>
                    <a:pt x="20" y="135"/>
                  </a:lnTo>
                  <a:lnTo>
                    <a:pt x="22" y="141"/>
                  </a:lnTo>
                  <a:lnTo>
                    <a:pt x="26" y="145"/>
                  </a:lnTo>
                  <a:lnTo>
                    <a:pt x="30" y="145"/>
                  </a:lnTo>
                  <a:lnTo>
                    <a:pt x="30" y="145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32" y="149"/>
                  </a:lnTo>
                  <a:lnTo>
                    <a:pt x="32" y="149"/>
                  </a:lnTo>
                  <a:lnTo>
                    <a:pt x="38" y="149"/>
                  </a:lnTo>
                  <a:lnTo>
                    <a:pt x="44" y="147"/>
                  </a:lnTo>
                  <a:lnTo>
                    <a:pt x="44" y="147"/>
                  </a:lnTo>
                  <a:lnTo>
                    <a:pt x="48" y="147"/>
                  </a:lnTo>
                  <a:lnTo>
                    <a:pt x="50" y="145"/>
                  </a:lnTo>
                  <a:lnTo>
                    <a:pt x="54" y="143"/>
                  </a:lnTo>
                  <a:lnTo>
                    <a:pt x="58" y="141"/>
                  </a:lnTo>
                  <a:lnTo>
                    <a:pt x="58" y="141"/>
                  </a:lnTo>
                  <a:lnTo>
                    <a:pt x="64" y="137"/>
                  </a:lnTo>
                  <a:lnTo>
                    <a:pt x="76" y="141"/>
                  </a:lnTo>
                  <a:lnTo>
                    <a:pt x="76" y="141"/>
                  </a:lnTo>
                  <a:lnTo>
                    <a:pt x="80" y="141"/>
                  </a:lnTo>
                  <a:lnTo>
                    <a:pt x="84" y="141"/>
                  </a:lnTo>
                  <a:lnTo>
                    <a:pt x="94" y="135"/>
                  </a:lnTo>
                  <a:lnTo>
                    <a:pt x="94" y="135"/>
                  </a:lnTo>
                  <a:lnTo>
                    <a:pt x="100" y="133"/>
                  </a:lnTo>
                  <a:lnTo>
                    <a:pt x="104" y="129"/>
                  </a:lnTo>
                  <a:lnTo>
                    <a:pt x="104" y="127"/>
                  </a:lnTo>
                  <a:lnTo>
                    <a:pt x="104" y="125"/>
                  </a:lnTo>
                  <a:lnTo>
                    <a:pt x="104" y="125"/>
                  </a:lnTo>
                  <a:lnTo>
                    <a:pt x="104" y="125"/>
                  </a:lnTo>
                  <a:lnTo>
                    <a:pt x="107" y="123"/>
                  </a:lnTo>
                  <a:lnTo>
                    <a:pt x="107" y="123"/>
                  </a:lnTo>
                  <a:lnTo>
                    <a:pt x="104" y="117"/>
                  </a:lnTo>
                  <a:lnTo>
                    <a:pt x="102" y="113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92" y="110"/>
                  </a:lnTo>
                  <a:lnTo>
                    <a:pt x="90" y="110"/>
                  </a:lnTo>
                  <a:lnTo>
                    <a:pt x="90" y="106"/>
                  </a:lnTo>
                  <a:lnTo>
                    <a:pt x="90" y="106"/>
                  </a:lnTo>
                  <a:lnTo>
                    <a:pt x="92" y="104"/>
                  </a:lnTo>
                  <a:lnTo>
                    <a:pt x="90" y="102"/>
                  </a:lnTo>
                  <a:lnTo>
                    <a:pt x="86" y="96"/>
                  </a:lnTo>
                  <a:lnTo>
                    <a:pt x="86" y="96"/>
                  </a:lnTo>
                  <a:lnTo>
                    <a:pt x="82" y="90"/>
                  </a:lnTo>
                  <a:lnTo>
                    <a:pt x="78" y="84"/>
                  </a:lnTo>
                  <a:lnTo>
                    <a:pt x="76" y="7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0" y="66"/>
                  </a:lnTo>
                  <a:lnTo>
                    <a:pt x="66" y="64"/>
                  </a:lnTo>
                  <a:lnTo>
                    <a:pt x="62" y="62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6" y="58"/>
                  </a:lnTo>
                  <a:lnTo>
                    <a:pt x="50" y="58"/>
                  </a:lnTo>
                  <a:lnTo>
                    <a:pt x="48" y="56"/>
                  </a:lnTo>
                  <a:lnTo>
                    <a:pt x="48" y="54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8" y="44"/>
                  </a:lnTo>
                  <a:lnTo>
                    <a:pt x="62" y="42"/>
                  </a:lnTo>
                  <a:lnTo>
                    <a:pt x="62" y="40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58" y="32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4"/>
                  </a:lnTo>
                  <a:lnTo>
                    <a:pt x="38" y="32"/>
                  </a:lnTo>
                  <a:lnTo>
                    <a:pt x="36" y="30"/>
                  </a:lnTo>
                  <a:lnTo>
                    <a:pt x="32" y="20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0" y="8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4"/>
                  </a:lnTo>
                  <a:lnTo>
                    <a:pt x="26" y="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8" y="3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8"/>
                  </a:lnTo>
                  <a:lnTo>
                    <a:pt x="4" y="62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2" y="66"/>
                  </a:lnTo>
                  <a:lnTo>
                    <a:pt x="14" y="68"/>
                  </a:lnTo>
                  <a:lnTo>
                    <a:pt x="16" y="72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18" y="84"/>
                  </a:lnTo>
                  <a:lnTo>
                    <a:pt x="16" y="86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2" y="88"/>
                  </a:lnTo>
                  <a:lnTo>
                    <a:pt x="12" y="90"/>
                  </a:lnTo>
                  <a:lnTo>
                    <a:pt x="10" y="92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4" y="102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6"/>
            <p:cNvSpPr>
              <a:spLocks/>
            </p:cNvSpPr>
            <p:nvPr/>
          </p:nvSpPr>
          <p:spPr bwMode="auto">
            <a:xfrm>
              <a:off x="1198" y="1795"/>
              <a:ext cx="250" cy="199"/>
            </a:xfrm>
            <a:custGeom>
              <a:avLst/>
              <a:gdLst>
                <a:gd name="T0" fmla="*/ 101 w 250"/>
                <a:gd name="T1" fmla="*/ 141 h 199"/>
                <a:gd name="T2" fmla="*/ 109 w 250"/>
                <a:gd name="T3" fmla="*/ 137 h 199"/>
                <a:gd name="T4" fmla="*/ 113 w 250"/>
                <a:gd name="T5" fmla="*/ 143 h 199"/>
                <a:gd name="T6" fmla="*/ 113 w 250"/>
                <a:gd name="T7" fmla="*/ 153 h 199"/>
                <a:gd name="T8" fmla="*/ 135 w 250"/>
                <a:gd name="T9" fmla="*/ 167 h 199"/>
                <a:gd name="T10" fmla="*/ 157 w 250"/>
                <a:gd name="T11" fmla="*/ 171 h 199"/>
                <a:gd name="T12" fmla="*/ 165 w 250"/>
                <a:gd name="T13" fmla="*/ 175 h 199"/>
                <a:gd name="T14" fmla="*/ 175 w 250"/>
                <a:gd name="T15" fmla="*/ 183 h 199"/>
                <a:gd name="T16" fmla="*/ 177 w 250"/>
                <a:gd name="T17" fmla="*/ 199 h 199"/>
                <a:gd name="T18" fmla="*/ 179 w 250"/>
                <a:gd name="T19" fmla="*/ 193 h 199"/>
                <a:gd name="T20" fmla="*/ 193 w 250"/>
                <a:gd name="T21" fmla="*/ 187 h 199"/>
                <a:gd name="T22" fmla="*/ 201 w 250"/>
                <a:gd name="T23" fmla="*/ 181 h 199"/>
                <a:gd name="T24" fmla="*/ 203 w 250"/>
                <a:gd name="T25" fmla="*/ 177 h 199"/>
                <a:gd name="T26" fmla="*/ 203 w 250"/>
                <a:gd name="T27" fmla="*/ 167 h 199"/>
                <a:gd name="T28" fmla="*/ 211 w 250"/>
                <a:gd name="T29" fmla="*/ 145 h 199"/>
                <a:gd name="T30" fmla="*/ 217 w 250"/>
                <a:gd name="T31" fmla="*/ 135 h 199"/>
                <a:gd name="T32" fmla="*/ 227 w 250"/>
                <a:gd name="T33" fmla="*/ 135 h 199"/>
                <a:gd name="T34" fmla="*/ 231 w 250"/>
                <a:gd name="T35" fmla="*/ 125 h 199"/>
                <a:gd name="T36" fmla="*/ 237 w 250"/>
                <a:gd name="T37" fmla="*/ 123 h 199"/>
                <a:gd name="T38" fmla="*/ 249 w 250"/>
                <a:gd name="T39" fmla="*/ 113 h 199"/>
                <a:gd name="T40" fmla="*/ 250 w 250"/>
                <a:gd name="T41" fmla="*/ 99 h 199"/>
                <a:gd name="T42" fmla="*/ 245 w 250"/>
                <a:gd name="T43" fmla="*/ 95 h 199"/>
                <a:gd name="T44" fmla="*/ 225 w 250"/>
                <a:gd name="T45" fmla="*/ 89 h 199"/>
                <a:gd name="T46" fmla="*/ 207 w 250"/>
                <a:gd name="T47" fmla="*/ 76 h 199"/>
                <a:gd name="T48" fmla="*/ 189 w 250"/>
                <a:gd name="T49" fmla="*/ 70 h 199"/>
                <a:gd name="T50" fmla="*/ 181 w 250"/>
                <a:gd name="T51" fmla="*/ 62 h 199"/>
                <a:gd name="T52" fmla="*/ 171 w 250"/>
                <a:gd name="T53" fmla="*/ 56 h 199"/>
                <a:gd name="T54" fmla="*/ 165 w 250"/>
                <a:gd name="T55" fmla="*/ 40 h 199"/>
                <a:gd name="T56" fmla="*/ 155 w 250"/>
                <a:gd name="T57" fmla="*/ 40 h 199"/>
                <a:gd name="T58" fmla="*/ 139 w 250"/>
                <a:gd name="T59" fmla="*/ 40 h 199"/>
                <a:gd name="T60" fmla="*/ 125 w 250"/>
                <a:gd name="T61" fmla="*/ 46 h 199"/>
                <a:gd name="T62" fmla="*/ 117 w 250"/>
                <a:gd name="T63" fmla="*/ 40 h 199"/>
                <a:gd name="T64" fmla="*/ 99 w 250"/>
                <a:gd name="T65" fmla="*/ 32 h 199"/>
                <a:gd name="T66" fmla="*/ 77 w 250"/>
                <a:gd name="T67" fmla="*/ 24 h 199"/>
                <a:gd name="T68" fmla="*/ 57 w 250"/>
                <a:gd name="T69" fmla="*/ 6 h 199"/>
                <a:gd name="T70" fmla="*/ 45 w 250"/>
                <a:gd name="T71" fmla="*/ 2 h 199"/>
                <a:gd name="T72" fmla="*/ 35 w 250"/>
                <a:gd name="T73" fmla="*/ 10 h 199"/>
                <a:gd name="T74" fmla="*/ 28 w 250"/>
                <a:gd name="T75" fmla="*/ 28 h 199"/>
                <a:gd name="T76" fmla="*/ 26 w 250"/>
                <a:gd name="T77" fmla="*/ 36 h 199"/>
                <a:gd name="T78" fmla="*/ 8 w 250"/>
                <a:gd name="T79" fmla="*/ 46 h 199"/>
                <a:gd name="T80" fmla="*/ 2 w 250"/>
                <a:gd name="T81" fmla="*/ 56 h 199"/>
                <a:gd name="T82" fmla="*/ 8 w 250"/>
                <a:gd name="T83" fmla="*/ 60 h 199"/>
                <a:gd name="T84" fmla="*/ 8 w 250"/>
                <a:gd name="T85" fmla="*/ 70 h 199"/>
                <a:gd name="T86" fmla="*/ 16 w 250"/>
                <a:gd name="T87" fmla="*/ 77 h 199"/>
                <a:gd name="T88" fmla="*/ 20 w 250"/>
                <a:gd name="T89" fmla="*/ 85 h 199"/>
                <a:gd name="T90" fmla="*/ 39 w 250"/>
                <a:gd name="T91" fmla="*/ 105 h 199"/>
                <a:gd name="T92" fmla="*/ 55 w 250"/>
                <a:gd name="T93" fmla="*/ 107 h 199"/>
                <a:gd name="T94" fmla="*/ 63 w 250"/>
                <a:gd name="T95" fmla="*/ 117 h 199"/>
                <a:gd name="T96" fmla="*/ 69 w 250"/>
                <a:gd name="T97" fmla="*/ 135 h 199"/>
                <a:gd name="T98" fmla="*/ 77 w 250"/>
                <a:gd name="T99" fmla="*/ 143 h 199"/>
                <a:gd name="T100" fmla="*/ 81 w 250"/>
                <a:gd name="T101" fmla="*/ 143 h 199"/>
                <a:gd name="T102" fmla="*/ 93 w 250"/>
                <a:gd name="T103" fmla="*/ 14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0" h="199">
                  <a:moveTo>
                    <a:pt x="93" y="141"/>
                  </a:moveTo>
                  <a:lnTo>
                    <a:pt x="93" y="141"/>
                  </a:lnTo>
                  <a:lnTo>
                    <a:pt x="99" y="141"/>
                  </a:lnTo>
                  <a:lnTo>
                    <a:pt x="101" y="141"/>
                  </a:lnTo>
                  <a:lnTo>
                    <a:pt x="103" y="139"/>
                  </a:lnTo>
                  <a:lnTo>
                    <a:pt x="103" y="139"/>
                  </a:lnTo>
                  <a:lnTo>
                    <a:pt x="107" y="139"/>
                  </a:lnTo>
                  <a:lnTo>
                    <a:pt x="109" y="137"/>
                  </a:lnTo>
                  <a:lnTo>
                    <a:pt x="111" y="137"/>
                  </a:lnTo>
                  <a:lnTo>
                    <a:pt x="113" y="139"/>
                  </a:lnTo>
                  <a:lnTo>
                    <a:pt x="113" y="139"/>
                  </a:lnTo>
                  <a:lnTo>
                    <a:pt x="113" y="143"/>
                  </a:lnTo>
                  <a:lnTo>
                    <a:pt x="111" y="147"/>
                  </a:lnTo>
                  <a:lnTo>
                    <a:pt x="111" y="149"/>
                  </a:lnTo>
                  <a:lnTo>
                    <a:pt x="113" y="153"/>
                  </a:lnTo>
                  <a:lnTo>
                    <a:pt x="113" y="153"/>
                  </a:lnTo>
                  <a:lnTo>
                    <a:pt x="125" y="161"/>
                  </a:lnTo>
                  <a:lnTo>
                    <a:pt x="131" y="165"/>
                  </a:lnTo>
                  <a:lnTo>
                    <a:pt x="135" y="167"/>
                  </a:lnTo>
                  <a:lnTo>
                    <a:pt x="135" y="167"/>
                  </a:lnTo>
                  <a:lnTo>
                    <a:pt x="145" y="167"/>
                  </a:lnTo>
                  <a:lnTo>
                    <a:pt x="155" y="169"/>
                  </a:lnTo>
                  <a:lnTo>
                    <a:pt x="155" y="169"/>
                  </a:lnTo>
                  <a:lnTo>
                    <a:pt x="157" y="171"/>
                  </a:lnTo>
                  <a:lnTo>
                    <a:pt x="161" y="173"/>
                  </a:lnTo>
                  <a:lnTo>
                    <a:pt x="161" y="175"/>
                  </a:lnTo>
                  <a:lnTo>
                    <a:pt x="165" y="175"/>
                  </a:lnTo>
                  <a:lnTo>
                    <a:pt x="165" y="175"/>
                  </a:lnTo>
                  <a:lnTo>
                    <a:pt x="171" y="177"/>
                  </a:lnTo>
                  <a:lnTo>
                    <a:pt x="175" y="181"/>
                  </a:lnTo>
                  <a:lnTo>
                    <a:pt x="175" y="183"/>
                  </a:lnTo>
                  <a:lnTo>
                    <a:pt x="175" y="183"/>
                  </a:lnTo>
                  <a:lnTo>
                    <a:pt x="177" y="191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77" y="199"/>
                  </a:lnTo>
                  <a:lnTo>
                    <a:pt x="177" y="199"/>
                  </a:lnTo>
                  <a:lnTo>
                    <a:pt x="177" y="199"/>
                  </a:lnTo>
                  <a:lnTo>
                    <a:pt x="179" y="193"/>
                  </a:lnTo>
                  <a:lnTo>
                    <a:pt x="179" y="193"/>
                  </a:lnTo>
                  <a:lnTo>
                    <a:pt x="185" y="189"/>
                  </a:lnTo>
                  <a:lnTo>
                    <a:pt x="185" y="189"/>
                  </a:lnTo>
                  <a:lnTo>
                    <a:pt x="189" y="187"/>
                  </a:lnTo>
                  <a:lnTo>
                    <a:pt x="193" y="187"/>
                  </a:lnTo>
                  <a:lnTo>
                    <a:pt x="193" y="187"/>
                  </a:lnTo>
                  <a:lnTo>
                    <a:pt x="199" y="187"/>
                  </a:lnTo>
                  <a:lnTo>
                    <a:pt x="199" y="185"/>
                  </a:lnTo>
                  <a:lnTo>
                    <a:pt x="201" y="181"/>
                  </a:lnTo>
                  <a:lnTo>
                    <a:pt x="203" y="181"/>
                  </a:lnTo>
                  <a:lnTo>
                    <a:pt x="203" y="181"/>
                  </a:lnTo>
                  <a:lnTo>
                    <a:pt x="203" y="177"/>
                  </a:lnTo>
                  <a:lnTo>
                    <a:pt x="203" y="177"/>
                  </a:lnTo>
                  <a:lnTo>
                    <a:pt x="203" y="173"/>
                  </a:lnTo>
                  <a:lnTo>
                    <a:pt x="203" y="171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5" y="165"/>
                  </a:lnTo>
                  <a:lnTo>
                    <a:pt x="207" y="159"/>
                  </a:lnTo>
                  <a:lnTo>
                    <a:pt x="211" y="145"/>
                  </a:lnTo>
                  <a:lnTo>
                    <a:pt x="211" y="145"/>
                  </a:lnTo>
                  <a:lnTo>
                    <a:pt x="211" y="143"/>
                  </a:lnTo>
                  <a:lnTo>
                    <a:pt x="213" y="139"/>
                  </a:lnTo>
                  <a:lnTo>
                    <a:pt x="217" y="135"/>
                  </a:lnTo>
                  <a:lnTo>
                    <a:pt x="217" y="135"/>
                  </a:lnTo>
                  <a:lnTo>
                    <a:pt x="221" y="135"/>
                  </a:lnTo>
                  <a:lnTo>
                    <a:pt x="221" y="135"/>
                  </a:lnTo>
                  <a:lnTo>
                    <a:pt x="227" y="135"/>
                  </a:lnTo>
                  <a:lnTo>
                    <a:pt x="227" y="135"/>
                  </a:lnTo>
                  <a:lnTo>
                    <a:pt x="229" y="135"/>
                  </a:lnTo>
                  <a:lnTo>
                    <a:pt x="231" y="135"/>
                  </a:lnTo>
                  <a:lnTo>
                    <a:pt x="231" y="129"/>
                  </a:lnTo>
                  <a:lnTo>
                    <a:pt x="231" y="125"/>
                  </a:lnTo>
                  <a:lnTo>
                    <a:pt x="231" y="125"/>
                  </a:lnTo>
                  <a:lnTo>
                    <a:pt x="231" y="123"/>
                  </a:lnTo>
                  <a:lnTo>
                    <a:pt x="231" y="123"/>
                  </a:lnTo>
                  <a:lnTo>
                    <a:pt x="237" y="123"/>
                  </a:lnTo>
                  <a:lnTo>
                    <a:pt x="245" y="121"/>
                  </a:lnTo>
                  <a:lnTo>
                    <a:pt x="245" y="121"/>
                  </a:lnTo>
                  <a:lnTo>
                    <a:pt x="247" y="117"/>
                  </a:lnTo>
                  <a:lnTo>
                    <a:pt x="249" y="113"/>
                  </a:lnTo>
                  <a:lnTo>
                    <a:pt x="249" y="113"/>
                  </a:lnTo>
                  <a:lnTo>
                    <a:pt x="249" y="103"/>
                  </a:lnTo>
                  <a:lnTo>
                    <a:pt x="249" y="103"/>
                  </a:lnTo>
                  <a:lnTo>
                    <a:pt x="250" y="99"/>
                  </a:lnTo>
                  <a:lnTo>
                    <a:pt x="250" y="97"/>
                  </a:lnTo>
                  <a:lnTo>
                    <a:pt x="249" y="97"/>
                  </a:lnTo>
                  <a:lnTo>
                    <a:pt x="249" y="97"/>
                  </a:lnTo>
                  <a:lnTo>
                    <a:pt x="245" y="95"/>
                  </a:lnTo>
                  <a:lnTo>
                    <a:pt x="235" y="93"/>
                  </a:lnTo>
                  <a:lnTo>
                    <a:pt x="229" y="91"/>
                  </a:lnTo>
                  <a:lnTo>
                    <a:pt x="225" y="89"/>
                  </a:lnTo>
                  <a:lnTo>
                    <a:pt x="225" y="89"/>
                  </a:lnTo>
                  <a:lnTo>
                    <a:pt x="221" y="83"/>
                  </a:lnTo>
                  <a:lnTo>
                    <a:pt x="221" y="83"/>
                  </a:lnTo>
                  <a:lnTo>
                    <a:pt x="211" y="79"/>
                  </a:lnTo>
                  <a:lnTo>
                    <a:pt x="207" y="76"/>
                  </a:lnTo>
                  <a:lnTo>
                    <a:pt x="203" y="74"/>
                  </a:lnTo>
                  <a:lnTo>
                    <a:pt x="203" y="74"/>
                  </a:lnTo>
                  <a:lnTo>
                    <a:pt x="193" y="72"/>
                  </a:lnTo>
                  <a:lnTo>
                    <a:pt x="189" y="70"/>
                  </a:lnTo>
                  <a:lnTo>
                    <a:pt x="185" y="68"/>
                  </a:lnTo>
                  <a:lnTo>
                    <a:pt x="185" y="68"/>
                  </a:lnTo>
                  <a:lnTo>
                    <a:pt x="183" y="66"/>
                  </a:lnTo>
                  <a:lnTo>
                    <a:pt x="181" y="62"/>
                  </a:lnTo>
                  <a:lnTo>
                    <a:pt x="177" y="62"/>
                  </a:lnTo>
                  <a:lnTo>
                    <a:pt x="177" y="62"/>
                  </a:lnTo>
                  <a:lnTo>
                    <a:pt x="175" y="58"/>
                  </a:lnTo>
                  <a:lnTo>
                    <a:pt x="171" y="56"/>
                  </a:lnTo>
                  <a:lnTo>
                    <a:pt x="169" y="48"/>
                  </a:lnTo>
                  <a:lnTo>
                    <a:pt x="169" y="48"/>
                  </a:lnTo>
                  <a:lnTo>
                    <a:pt x="167" y="40"/>
                  </a:lnTo>
                  <a:lnTo>
                    <a:pt x="165" y="40"/>
                  </a:lnTo>
                  <a:lnTo>
                    <a:pt x="161" y="38"/>
                  </a:lnTo>
                  <a:lnTo>
                    <a:pt x="161" y="38"/>
                  </a:lnTo>
                  <a:lnTo>
                    <a:pt x="157" y="38"/>
                  </a:lnTo>
                  <a:lnTo>
                    <a:pt x="155" y="40"/>
                  </a:lnTo>
                  <a:lnTo>
                    <a:pt x="153" y="40"/>
                  </a:lnTo>
                  <a:lnTo>
                    <a:pt x="147" y="40"/>
                  </a:lnTo>
                  <a:lnTo>
                    <a:pt x="147" y="40"/>
                  </a:lnTo>
                  <a:lnTo>
                    <a:pt x="139" y="40"/>
                  </a:lnTo>
                  <a:lnTo>
                    <a:pt x="135" y="40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5" y="46"/>
                  </a:lnTo>
                  <a:lnTo>
                    <a:pt x="121" y="46"/>
                  </a:lnTo>
                  <a:lnTo>
                    <a:pt x="119" y="46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1" y="36"/>
                  </a:lnTo>
                  <a:lnTo>
                    <a:pt x="107" y="36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89" y="30"/>
                  </a:lnTo>
                  <a:lnTo>
                    <a:pt x="85" y="28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65" y="12"/>
                  </a:lnTo>
                  <a:lnTo>
                    <a:pt x="61" y="10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1" y="4"/>
                  </a:lnTo>
                  <a:lnTo>
                    <a:pt x="39" y="4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1" y="20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26" y="36"/>
                  </a:lnTo>
                  <a:lnTo>
                    <a:pt x="22" y="38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8" y="46"/>
                  </a:lnTo>
                  <a:lnTo>
                    <a:pt x="4" y="48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8" y="60"/>
                  </a:lnTo>
                  <a:lnTo>
                    <a:pt x="10" y="62"/>
                  </a:lnTo>
                  <a:lnTo>
                    <a:pt x="10" y="68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0" y="74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8" y="81"/>
                  </a:lnTo>
                  <a:lnTo>
                    <a:pt x="20" y="85"/>
                  </a:lnTo>
                  <a:lnTo>
                    <a:pt x="20" y="85"/>
                  </a:lnTo>
                  <a:lnTo>
                    <a:pt x="26" y="97"/>
                  </a:lnTo>
                  <a:lnTo>
                    <a:pt x="31" y="101"/>
                  </a:lnTo>
                  <a:lnTo>
                    <a:pt x="39" y="105"/>
                  </a:lnTo>
                  <a:lnTo>
                    <a:pt x="39" y="105"/>
                  </a:lnTo>
                  <a:lnTo>
                    <a:pt x="47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5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63" y="113"/>
                  </a:lnTo>
                  <a:lnTo>
                    <a:pt x="63" y="117"/>
                  </a:lnTo>
                  <a:lnTo>
                    <a:pt x="65" y="119"/>
                  </a:lnTo>
                  <a:lnTo>
                    <a:pt x="65" y="123"/>
                  </a:lnTo>
                  <a:lnTo>
                    <a:pt x="65" y="123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73" y="139"/>
                  </a:lnTo>
                  <a:lnTo>
                    <a:pt x="75" y="143"/>
                  </a:lnTo>
                  <a:lnTo>
                    <a:pt x="77" y="143"/>
                  </a:lnTo>
                  <a:lnTo>
                    <a:pt x="77" y="143"/>
                  </a:lnTo>
                  <a:lnTo>
                    <a:pt x="79" y="143"/>
                  </a:lnTo>
                  <a:lnTo>
                    <a:pt x="79" y="143"/>
                  </a:lnTo>
                  <a:lnTo>
                    <a:pt x="81" y="143"/>
                  </a:lnTo>
                  <a:lnTo>
                    <a:pt x="87" y="143"/>
                  </a:lnTo>
                  <a:lnTo>
                    <a:pt x="93" y="141"/>
                  </a:lnTo>
                  <a:lnTo>
                    <a:pt x="93" y="141"/>
                  </a:lnTo>
                  <a:lnTo>
                    <a:pt x="93" y="141"/>
                  </a:lnTo>
                  <a:lnTo>
                    <a:pt x="93" y="141"/>
                  </a:lnTo>
                  <a:lnTo>
                    <a:pt x="93" y="14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Freeform 37"/>
            <p:cNvSpPr>
              <a:spLocks/>
            </p:cNvSpPr>
            <p:nvPr/>
          </p:nvSpPr>
          <p:spPr bwMode="auto">
            <a:xfrm>
              <a:off x="1373" y="1898"/>
              <a:ext cx="133" cy="130"/>
            </a:xfrm>
            <a:custGeom>
              <a:avLst/>
              <a:gdLst>
                <a:gd name="T0" fmla="*/ 2 w 133"/>
                <a:gd name="T1" fmla="*/ 116 h 130"/>
                <a:gd name="T2" fmla="*/ 10 w 133"/>
                <a:gd name="T3" fmla="*/ 130 h 130"/>
                <a:gd name="T4" fmla="*/ 26 w 133"/>
                <a:gd name="T5" fmla="*/ 120 h 130"/>
                <a:gd name="T6" fmla="*/ 38 w 133"/>
                <a:gd name="T7" fmla="*/ 116 h 130"/>
                <a:gd name="T8" fmla="*/ 50 w 133"/>
                <a:gd name="T9" fmla="*/ 120 h 130"/>
                <a:gd name="T10" fmla="*/ 62 w 133"/>
                <a:gd name="T11" fmla="*/ 128 h 130"/>
                <a:gd name="T12" fmla="*/ 70 w 133"/>
                <a:gd name="T13" fmla="*/ 128 h 130"/>
                <a:gd name="T14" fmla="*/ 81 w 133"/>
                <a:gd name="T15" fmla="*/ 120 h 130"/>
                <a:gd name="T16" fmla="*/ 91 w 133"/>
                <a:gd name="T17" fmla="*/ 114 h 130"/>
                <a:gd name="T18" fmla="*/ 99 w 133"/>
                <a:gd name="T19" fmla="*/ 110 h 130"/>
                <a:gd name="T20" fmla="*/ 125 w 133"/>
                <a:gd name="T21" fmla="*/ 110 h 130"/>
                <a:gd name="T22" fmla="*/ 131 w 133"/>
                <a:gd name="T23" fmla="*/ 106 h 130"/>
                <a:gd name="T24" fmla="*/ 133 w 133"/>
                <a:gd name="T25" fmla="*/ 96 h 130"/>
                <a:gd name="T26" fmla="*/ 125 w 133"/>
                <a:gd name="T27" fmla="*/ 82 h 130"/>
                <a:gd name="T28" fmla="*/ 125 w 133"/>
                <a:gd name="T29" fmla="*/ 64 h 130"/>
                <a:gd name="T30" fmla="*/ 125 w 133"/>
                <a:gd name="T31" fmla="*/ 54 h 130"/>
                <a:gd name="T32" fmla="*/ 117 w 133"/>
                <a:gd name="T33" fmla="*/ 36 h 130"/>
                <a:gd name="T34" fmla="*/ 111 w 133"/>
                <a:gd name="T35" fmla="*/ 36 h 130"/>
                <a:gd name="T36" fmla="*/ 109 w 133"/>
                <a:gd name="T37" fmla="*/ 40 h 130"/>
                <a:gd name="T38" fmla="*/ 103 w 133"/>
                <a:gd name="T39" fmla="*/ 42 h 130"/>
                <a:gd name="T40" fmla="*/ 97 w 133"/>
                <a:gd name="T41" fmla="*/ 28 h 130"/>
                <a:gd name="T42" fmla="*/ 99 w 133"/>
                <a:gd name="T43" fmla="*/ 22 h 130"/>
                <a:gd name="T44" fmla="*/ 103 w 133"/>
                <a:gd name="T45" fmla="*/ 14 h 130"/>
                <a:gd name="T46" fmla="*/ 99 w 133"/>
                <a:gd name="T47" fmla="*/ 0 h 130"/>
                <a:gd name="T48" fmla="*/ 97 w 133"/>
                <a:gd name="T49" fmla="*/ 4 h 130"/>
                <a:gd name="T50" fmla="*/ 95 w 133"/>
                <a:gd name="T51" fmla="*/ 14 h 130"/>
                <a:gd name="T52" fmla="*/ 83 w 133"/>
                <a:gd name="T53" fmla="*/ 18 h 130"/>
                <a:gd name="T54" fmla="*/ 77 w 133"/>
                <a:gd name="T55" fmla="*/ 18 h 130"/>
                <a:gd name="T56" fmla="*/ 74 w 133"/>
                <a:gd name="T57" fmla="*/ 14 h 130"/>
                <a:gd name="T58" fmla="*/ 72 w 133"/>
                <a:gd name="T59" fmla="*/ 14 h 130"/>
                <a:gd name="T60" fmla="*/ 62 w 133"/>
                <a:gd name="T61" fmla="*/ 20 h 130"/>
                <a:gd name="T62" fmla="*/ 56 w 133"/>
                <a:gd name="T63" fmla="*/ 22 h 130"/>
                <a:gd name="T64" fmla="*/ 56 w 133"/>
                <a:gd name="T65" fmla="*/ 32 h 130"/>
                <a:gd name="T66" fmla="*/ 52 w 133"/>
                <a:gd name="T67" fmla="*/ 32 h 130"/>
                <a:gd name="T68" fmla="*/ 42 w 133"/>
                <a:gd name="T69" fmla="*/ 32 h 130"/>
                <a:gd name="T70" fmla="*/ 36 w 133"/>
                <a:gd name="T71" fmla="*/ 40 h 130"/>
                <a:gd name="T72" fmla="*/ 32 w 133"/>
                <a:gd name="T73" fmla="*/ 56 h 130"/>
                <a:gd name="T74" fmla="*/ 28 w 133"/>
                <a:gd name="T75" fmla="*/ 64 h 130"/>
                <a:gd name="T76" fmla="*/ 28 w 133"/>
                <a:gd name="T77" fmla="*/ 74 h 130"/>
                <a:gd name="T78" fmla="*/ 28 w 133"/>
                <a:gd name="T79" fmla="*/ 78 h 130"/>
                <a:gd name="T80" fmla="*/ 24 w 133"/>
                <a:gd name="T81" fmla="*/ 84 h 130"/>
                <a:gd name="T82" fmla="*/ 14 w 133"/>
                <a:gd name="T83" fmla="*/ 84 h 130"/>
                <a:gd name="T84" fmla="*/ 4 w 133"/>
                <a:gd name="T85" fmla="*/ 90 h 130"/>
                <a:gd name="T86" fmla="*/ 2 w 133"/>
                <a:gd name="T87" fmla="*/ 96 h 130"/>
                <a:gd name="T88" fmla="*/ 2 w 133"/>
                <a:gd name="T89" fmla="*/ 110 h 130"/>
                <a:gd name="T90" fmla="*/ 2 w 133"/>
                <a:gd name="T91" fmla="*/ 11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3" h="130">
                  <a:moveTo>
                    <a:pt x="2" y="110"/>
                  </a:moveTo>
                  <a:lnTo>
                    <a:pt x="2" y="110"/>
                  </a:lnTo>
                  <a:lnTo>
                    <a:pt x="2" y="116"/>
                  </a:lnTo>
                  <a:lnTo>
                    <a:pt x="6" y="126"/>
                  </a:lnTo>
                  <a:lnTo>
                    <a:pt x="8" y="128"/>
                  </a:lnTo>
                  <a:lnTo>
                    <a:pt x="10" y="130"/>
                  </a:lnTo>
                  <a:lnTo>
                    <a:pt x="10" y="128"/>
                  </a:lnTo>
                  <a:lnTo>
                    <a:pt x="10" y="128"/>
                  </a:lnTo>
                  <a:lnTo>
                    <a:pt x="26" y="120"/>
                  </a:lnTo>
                  <a:lnTo>
                    <a:pt x="26" y="120"/>
                  </a:lnTo>
                  <a:lnTo>
                    <a:pt x="34" y="116"/>
                  </a:lnTo>
                  <a:lnTo>
                    <a:pt x="38" y="116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50" y="120"/>
                  </a:lnTo>
                  <a:lnTo>
                    <a:pt x="54" y="126"/>
                  </a:lnTo>
                  <a:lnTo>
                    <a:pt x="60" y="128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77" y="126"/>
                  </a:lnTo>
                  <a:lnTo>
                    <a:pt x="77" y="126"/>
                  </a:lnTo>
                  <a:lnTo>
                    <a:pt x="81" y="120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91" y="114"/>
                  </a:lnTo>
                  <a:lnTo>
                    <a:pt x="95" y="112"/>
                  </a:lnTo>
                  <a:lnTo>
                    <a:pt x="95" y="110"/>
                  </a:lnTo>
                  <a:lnTo>
                    <a:pt x="99" y="110"/>
                  </a:lnTo>
                  <a:lnTo>
                    <a:pt x="99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7" y="108"/>
                  </a:lnTo>
                  <a:lnTo>
                    <a:pt x="129" y="108"/>
                  </a:lnTo>
                  <a:lnTo>
                    <a:pt x="131" y="106"/>
                  </a:lnTo>
                  <a:lnTo>
                    <a:pt x="131" y="106"/>
                  </a:lnTo>
                  <a:lnTo>
                    <a:pt x="133" y="96"/>
                  </a:lnTo>
                  <a:lnTo>
                    <a:pt x="133" y="96"/>
                  </a:lnTo>
                  <a:lnTo>
                    <a:pt x="129" y="90"/>
                  </a:lnTo>
                  <a:lnTo>
                    <a:pt x="125" y="82"/>
                  </a:lnTo>
                  <a:lnTo>
                    <a:pt x="125" y="82"/>
                  </a:lnTo>
                  <a:lnTo>
                    <a:pt x="123" y="74"/>
                  </a:lnTo>
                  <a:lnTo>
                    <a:pt x="123" y="74"/>
                  </a:lnTo>
                  <a:lnTo>
                    <a:pt x="125" y="64"/>
                  </a:lnTo>
                  <a:lnTo>
                    <a:pt x="125" y="58"/>
                  </a:lnTo>
                  <a:lnTo>
                    <a:pt x="125" y="54"/>
                  </a:lnTo>
                  <a:lnTo>
                    <a:pt x="125" y="54"/>
                  </a:lnTo>
                  <a:lnTo>
                    <a:pt x="125" y="48"/>
                  </a:lnTo>
                  <a:lnTo>
                    <a:pt x="121" y="44"/>
                  </a:lnTo>
                  <a:lnTo>
                    <a:pt x="117" y="36"/>
                  </a:lnTo>
                  <a:lnTo>
                    <a:pt x="117" y="36"/>
                  </a:lnTo>
                  <a:lnTo>
                    <a:pt x="115" y="34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09" y="40"/>
                  </a:lnTo>
                  <a:lnTo>
                    <a:pt x="105" y="42"/>
                  </a:lnTo>
                  <a:lnTo>
                    <a:pt x="105" y="42"/>
                  </a:lnTo>
                  <a:lnTo>
                    <a:pt x="103" y="42"/>
                  </a:lnTo>
                  <a:lnTo>
                    <a:pt x="103" y="40"/>
                  </a:lnTo>
                  <a:lnTo>
                    <a:pt x="101" y="36"/>
                  </a:lnTo>
                  <a:lnTo>
                    <a:pt x="97" y="28"/>
                  </a:lnTo>
                  <a:lnTo>
                    <a:pt x="97" y="28"/>
                  </a:lnTo>
                  <a:lnTo>
                    <a:pt x="97" y="26"/>
                  </a:lnTo>
                  <a:lnTo>
                    <a:pt x="99" y="22"/>
                  </a:lnTo>
                  <a:lnTo>
                    <a:pt x="101" y="18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3" y="4"/>
                  </a:lnTo>
                  <a:lnTo>
                    <a:pt x="101" y="2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2"/>
                  </a:lnTo>
                  <a:lnTo>
                    <a:pt x="97" y="4"/>
                  </a:lnTo>
                  <a:lnTo>
                    <a:pt x="95" y="8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3" y="18"/>
                  </a:lnTo>
                  <a:lnTo>
                    <a:pt x="91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79" y="18"/>
                  </a:lnTo>
                  <a:lnTo>
                    <a:pt x="77" y="18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4" y="14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2" y="14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62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6"/>
                  </a:lnTo>
                  <a:lnTo>
                    <a:pt x="56" y="32"/>
                  </a:lnTo>
                  <a:lnTo>
                    <a:pt x="54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38" y="36"/>
                  </a:lnTo>
                  <a:lnTo>
                    <a:pt x="36" y="40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2" y="56"/>
                  </a:lnTo>
                  <a:lnTo>
                    <a:pt x="30" y="62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70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6" y="78"/>
                  </a:lnTo>
                  <a:lnTo>
                    <a:pt x="24" y="82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4" y="84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0" y="104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Freeform 38">
              <a:hlinkClick r:id="" action="ppaction://noaction"/>
            </p:cNvPr>
            <p:cNvSpPr>
              <a:spLocks/>
            </p:cNvSpPr>
            <p:nvPr/>
          </p:nvSpPr>
          <p:spPr bwMode="auto">
            <a:xfrm>
              <a:off x="1088" y="2494"/>
              <a:ext cx="122" cy="205"/>
            </a:xfrm>
            <a:custGeom>
              <a:avLst/>
              <a:gdLst>
                <a:gd name="T0" fmla="*/ 116 w 122"/>
                <a:gd name="T1" fmla="*/ 22 h 205"/>
                <a:gd name="T2" fmla="*/ 112 w 122"/>
                <a:gd name="T3" fmla="*/ 14 h 205"/>
                <a:gd name="T4" fmla="*/ 96 w 122"/>
                <a:gd name="T5" fmla="*/ 12 h 205"/>
                <a:gd name="T6" fmla="*/ 88 w 122"/>
                <a:gd name="T7" fmla="*/ 10 h 205"/>
                <a:gd name="T8" fmla="*/ 80 w 122"/>
                <a:gd name="T9" fmla="*/ 6 h 205"/>
                <a:gd name="T10" fmla="*/ 68 w 122"/>
                <a:gd name="T11" fmla="*/ 2 h 205"/>
                <a:gd name="T12" fmla="*/ 62 w 122"/>
                <a:gd name="T13" fmla="*/ 0 h 205"/>
                <a:gd name="T14" fmla="*/ 58 w 122"/>
                <a:gd name="T15" fmla="*/ 6 h 205"/>
                <a:gd name="T16" fmla="*/ 58 w 122"/>
                <a:gd name="T17" fmla="*/ 14 h 205"/>
                <a:gd name="T18" fmla="*/ 62 w 122"/>
                <a:gd name="T19" fmla="*/ 34 h 205"/>
                <a:gd name="T20" fmla="*/ 66 w 122"/>
                <a:gd name="T21" fmla="*/ 38 h 205"/>
                <a:gd name="T22" fmla="*/ 62 w 122"/>
                <a:gd name="T23" fmla="*/ 40 h 205"/>
                <a:gd name="T24" fmla="*/ 60 w 122"/>
                <a:gd name="T25" fmla="*/ 42 h 205"/>
                <a:gd name="T26" fmla="*/ 54 w 122"/>
                <a:gd name="T27" fmla="*/ 72 h 205"/>
                <a:gd name="T28" fmla="*/ 64 w 122"/>
                <a:gd name="T29" fmla="*/ 81 h 205"/>
                <a:gd name="T30" fmla="*/ 80 w 122"/>
                <a:gd name="T31" fmla="*/ 81 h 205"/>
                <a:gd name="T32" fmla="*/ 76 w 122"/>
                <a:gd name="T33" fmla="*/ 85 h 205"/>
                <a:gd name="T34" fmla="*/ 68 w 122"/>
                <a:gd name="T35" fmla="*/ 85 h 205"/>
                <a:gd name="T36" fmla="*/ 60 w 122"/>
                <a:gd name="T37" fmla="*/ 85 h 205"/>
                <a:gd name="T38" fmla="*/ 52 w 122"/>
                <a:gd name="T39" fmla="*/ 113 h 205"/>
                <a:gd name="T40" fmla="*/ 52 w 122"/>
                <a:gd name="T41" fmla="*/ 121 h 205"/>
                <a:gd name="T42" fmla="*/ 58 w 122"/>
                <a:gd name="T43" fmla="*/ 125 h 205"/>
                <a:gd name="T44" fmla="*/ 52 w 122"/>
                <a:gd name="T45" fmla="*/ 131 h 205"/>
                <a:gd name="T46" fmla="*/ 52 w 122"/>
                <a:gd name="T47" fmla="*/ 133 h 205"/>
                <a:gd name="T48" fmla="*/ 44 w 122"/>
                <a:gd name="T49" fmla="*/ 131 h 205"/>
                <a:gd name="T50" fmla="*/ 38 w 122"/>
                <a:gd name="T51" fmla="*/ 135 h 205"/>
                <a:gd name="T52" fmla="*/ 36 w 122"/>
                <a:gd name="T53" fmla="*/ 135 h 205"/>
                <a:gd name="T54" fmla="*/ 26 w 122"/>
                <a:gd name="T55" fmla="*/ 129 h 205"/>
                <a:gd name="T56" fmla="*/ 22 w 122"/>
                <a:gd name="T57" fmla="*/ 143 h 205"/>
                <a:gd name="T58" fmla="*/ 0 w 122"/>
                <a:gd name="T59" fmla="*/ 171 h 205"/>
                <a:gd name="T60" fmla="*/ 16 w 122"/>
                <a:gd name="T61" fmla="*/ 193 h 205"/>
                <a:gd name="T62" fmla="*/ 20 w 122"/>
                <a:gd name="T63" fmla="*/ 193 h 205"/>
                <a:gd name="T64" fmla="*/ 40 w 122"/>
                <a:gd name="T65" fmla="*/ 201 h 205"/>
                <a:gd name="T66" fmla="*/ 52 w 122"/>
                <a:gd name="T67" fmla="*/ 201 h 205"/>
                <a:gd name="T68" fmla="*/ 80 w 122"/>
                <a:gd name="T69" fmla="*/ 205 h 205"/>
                <a:gd name="T70" fmla="*/ 96 w 122"/>
                <a:gd name="T71" fmla="*/ 199 h 205"/>
                <a:gd name="T72" fmla="*/ 88 w 122"/>
                <a:gd name="T73" fmla="*/ 175 h 205"/>
                <a:gd name="T74" fmla="*/ 90 w 122"/>
                <a:gd name="T75" fmla="*/ 171 h 205"/>
                <a:gd name="T76" fmla="*/ 96 w 122"/>
                <a:gd name="T77" fmla="*/ 175 h 205"/>
                <a:gd name="T78" fmla="*/ 100 w 122"/>
                <a:gd name="T79" fmla="*/ 179 h 205"/>
                <a:gd name="T80" fmla="*/ 114 w 122"/>
                <a:gd name="T81" fmla="*/ 161 h 205"/>
                <a:gd name="T82" fmla="*/ 118 w 122"/>
                <a:gd name="T83" fmla="*/ 143 h 205"/>
                <a:gd name="T84" fmla="*/ 118 w 122"/>
                <a:gd name="T85" fmla="*/ 131 h 205"/>
                <a:gd name="T86" fmla="*/ 122 w 122"/>
                <a:gd name="T87" fmla="*/ 117 h 205"/>
                <a:gd name="T88" fmla="*/ 120 w 122"/>
                <a:gd name="T89" fmla="*/ 111 h 205"/>
                <a:gd name="T90" fmla="*/ 110 w 122"/>
                <a:gd name="T91" fmla="*/ 101 h 205"/>
                <a:gd name="T92" fmla="*/ 106 w 122"/>
                <a:gd name="T93" fmla="*/ 91 h 205"/>
                <a:gd name="T94" fmla="*/ 104 w 122"/>
                <a:gd name="T95" fmla="*/ 91 h 205"/>
                <a:gd name="T96" fmla="*/ 98 w 122"/>
                <a:gd name="T97" fmla="*/ 93 h 205"/>
                <a:gd name="T98" fmla="*/ 98 w 122"/>
                <a:gd name="T99" fmla="*/ 85 h 205"/>
                <a:gd name="T100" fmla="*/ 100 w 122"/>
                <a:gd name="T101" fmla="*/ 79 h 205"/>
                <a:gd name="T102" fmla="*/ 104 w 122"/>
                <a:gd name="T103" fmla="*/ 75 h 205"/>
                <a:gd name="T104" fmla="*/ 110 w 122"/>
                <a:gd name="T105" fmla="*/ 70 h 205"/>
                <a:gd name="T106" fmla="*/ 110 w 122"/>
                <a:gd name="T107" fmla="*/ 54 h 205"/>
                <a:gd name="T108" fmla="*/ 104 w 122"/>
                <a:gd name="T109" fmla="*/ 40 h 205"/>
                <a:gd name="T110" fmla="*/ 118 w 122"/>
                <a:gd name="T111" fmla="*/ 32 h 205"/>
                <a:gd name="T112" fmla="*/ 118 w 122"/>
                <a:gd name="T113" fmla="*/ 3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2" h="205">
                  <a:moveTo>
                    <a:pt x="118" y="32"/>
                  </a:moveTo>
                  <a:lnTo>
                    <a:pt x="118" y="32"/>
                  </a:lnTo>
                  <a:lnTo>
                    <a:pt x="116" y="22"/>
                  </a:lnTo>
                  <a:lnTo>
                    <a:pt x="114" y="18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08" y="10"/>
                  </a:lnTo>
                  <a:lnTo>
                    <a:pt x="106" y="10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2" y="10"/>
                  </a:lnTo>
                  <a:lnTo>
                    <a:pt x="88" y="10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0" y="6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2" y="34"/>
                  </a:lnTo>
                  <a:lnTo>
                    <a:pt x="64" y="36"/>
                  </a:lnTo>
                  <a:lnTo>
                    <a:pt x="66" y="36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58" y="56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8" y="77"/>
                  </a:lnTo>
                  <a:lnTo>
                    <a:pt x="58" y="79"/>
                  </a:lnTo>
                  <a:lnTo>
                    <a:pt x="64" y="81"/>
                  </a:lnTo>
                  <a:lnTo>
                    <a:pt x="76" y="81"/>
                  </a:lnTo>
                  <a:lnTo>
                    <a:pt x="76" y="81"/>
                  </a:lnTo>
                  <a:lnTo>
                    <a:pt x="80" y="81"/>
                  </a:lnTo>
                  <a:lnTo>
                    <a:pt x="80" y="83"/>
                  </a:lnTo>
                  <a:lnTo>
                    <a:pt x="80" y="85"/>
                  </a:lnTo>
                  <a:lnTo>
                    <a:pt x="76" y="85"/>
                  </a:lnTo>
                  <a:lnTo>
                    <a:pt x="76" y="85"/>
                  </a:lnTo>
                  <a:lnTo>
                    <a:pt x="72" y="85"/>
                  </a:lnTo>
                  <a:lnTo>
                    <a:pt x="68" y="85"/>
                  </a:lnTo>
                  <a:lnTo>
                    <a:pt x="62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58" y="89"/>
                  </a:lnTo>
                  <a:lnTo>
                    <a:pt x="54" y="99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7"/>
                  </a:lnTo>
                  <a:lnTo>
                    <a:pt x="52" y="121"/>
                  </a:lnTo>
                  <a:lnTo>
                    <a:pt x="58" y="123"/>
                  </a:lnTo>
                  <a:lnTo>
                    <a:pt x="58" y="123"/>
                  </a:lnTo>
                  <a:lnTo>
                    <a:pt x="58" y="125"/>
                  </a:lnTo>
                  <a:lnTo>
                    <a:pt x="58" y="127"/>
                  </a:lnTo>
                  <a:lnTo>
                    <a:pt x="54" y="129"/>
                  </a:lnTo>
                  <a:lnTo>
                    <a:pt x="52" y="131"/>
                  </a:lnTo>
                  <a:lnTo>
                    <a:pt x="52" y="131"/>
                  </a:lnTo>
                  <a:lnTo>
                    <a:pt x="52" y="133"/>
                  </a:lnTo>
                  <a:lnTo>
                    <a:pt x="52" y="133"/>
                  </a:lnTo>
                  <a:lnTo>
                    <a:pt x="50" y="133"/>
                  </a:lnTo>
                  <a:lnTo>
                    <a:pt x="44" y="131"/>
                  </a:lnTo>
                  <a:lnTo>
                    <a:pt x="44" y="131"/>
                  </a:lnTo>
                  <a:lnTo>
                    <a:pt x="42" y="131"/>
                  </a:lnTo>
                  <a:lnTo>
                    <a:pt x="40" y="133"/>
                  </a:lnTo>
                  <a:lnTo>
                    <a:pt x="38" y="135"/>
                  </a:lnTo>
                  <a:lnTo>
                    <a:pt x="38" y="135"/>
                  </a:lnTo>
                  <a:lnTo>
                    <a:pt x="38" y="135"/>
                  </a:lnTo>
                  <a:lnTo>
                    <a:pt x="36" y="135"/>
                  </a:lnTo>
                  <a:lnTo>
                    <a:pt x="30" y="133"/>
                  </a:lnTo>
                  <a:lnTo>
                    <a:pt x="30" y="133"/>
                  </a:lnTo>
                  <a:lnTo>
                    <a:pt x="26" y="129"/>
                  </a:lnTo>
                  <a:lnTo>
                    <a:pt x="22" y="129"/>
                  </a:lnTo>
                  <a:lnTo>
                    <a:pt x="18" y="129"/>
                  </a:lnTo>
                  <a:lnTo>
                    <a:pt x="22" y="143"/>
                  </a:lnTo>
                  <a:lnTo>
                    <a:pt x="20" y="147"/>
                  </a:lnTo>
                  <a:lnTo>
                    <a:pt x="28" y="157"/>
                  </a:lnTo>
                  <a:lnTo>
                    <a:pt x="0" y="171"/>
                  </a:lnTo>
                  <a:lnTo>
                    <a:pt x="16" y="181"/>
                  </a:lnTo>
                  <a:lnTo>
                    <a:pt x="16" y="193"/>
                  </a:lnTo>
                  <a:lnTo>
                    <a:pt x="16" y="193"/>
                  </a:lnTo>
                  <a:lnTo>
                    <a:pt x="16" y="193"/>
                  </a:lnTo>
                  <a:lnTo>
                    <a:pt x="20" y="193"/>
                  </a:lnTo>
                  <a:lnTo>
                    <a:pt x="20" y="193"/>
                  </a:lnTo>
                  <a:lnTo>
                    <a:pt x="24" y="195"/>
                  </a:lnTo>
                  <a:lnTo>
                    <a:pt x="34" y="197"/>
                  </a:lnTo>
                  <a:lnTo>
                    <a:pt x="40" y="201"/>
                  </a:lnTo>
                  <a:lnTo>
                    <a:pt x="44" y="201"/>
                  </a:lnTo>
                  <a:lnTo>
                    <a:pt x="44" y="201"/>
                  </a:lnTo>
                  <a:lnTo>
                    <a:pt x="52" y="201"/>
                  </a:lnTo>
                  <a:lnTo>
                    <a:pt x="62" y="203"/>
                  </a:lnTo>
                  <a:lnTo>
                    <a:pt x="80" y="205"/>
                  </a:lnTo>
                  <a:lnTo>
                    <a:pt x="80" y="205"/>
                  </a:lnTo>
                  <a:lnTo>
                    <a:pt x="86" y="205"/>
                  </a:lnTo>
                  <a:lnTo>
                    <a:pt x="92" y="203"/>
                  </a:lnTo>
                  <a:lnTo>
                    <a:pt x="96" y="199"/>
                  </a:lnTo>
                  <a:lnTo>
                    <a:pt x="96" y="199"/>
                  </a:lnTo>
                  <a:lnTo>
                    <a:pt x="92" y="185"/>
                  </a:lnTo>
                  <a:lnTo>
                    <a:pt x="88" y="175"/>
                  </a:lnTo>
                  <a:lnTo>
                    <a:pt x="88" y="171"/>
                  </a:lnTo>
                  <a:lnTo>
                    <a:pt x="90" y="171"/>
                  </a:lnTo>
                  <a:lnTo>
                    <a:pt x="90" y="171"/>
                  </a:lnTo>
                  <a:lnTo>
                    <a:pt x="92" y="171"/>
                  </a:lnTo>
                  <a:lnTo>
                    <a:pt x="92" y="171"/>
                  </a:lnTo>
                  <a:lnTo>
                    <a:pt x="96" y="175"/>
                  </a:lnTo>
                  <a:lnTo>
                    <a:pt x="98" y="177"/>
                  </a:lnTo>
                  <a:lnTo>
                    <a:pt x="100" y="179"/>
                  </a:lnTo>
                  <a:lnTo>
                    <a:pt x="100" y="179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14" y="161"/>
                  </a:lnTo>
                  <a:lnTo>
                    <a:pt x="118" y="149"/>
                  </a:lnTo>
                  <a:lnTo>
                    <a:pt x="118" y="143"/>
                  </a:lnTo>
                  <a:lnTo>
                    <a:pt x="118" y="143"/>
                  </a:lnTo>
                  <a:lnTo>
                    <a:pt x="118" y="135"/>
                  </a:lnTo>
                  <a:lnTo>
                    <a:pt x="118" y="133"/>
                  </a:lnTo>
                  <a:lnTo>
                    <a:pt x="118" y="131"/>
                  </a:lnTo>
                  <a:lnTo>
                    <a:pt x="118" y="131"/>
                  </a:lnTo>
                  <a:lnTo>
                    <a:pt x="120" y="123"/>
                  </a:lnTo>
                  <a:lnTo>
                    <a:pt x="122" y="117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1"/>
                  </a:lnTo>
                  <a:lnTo>
                    <a:pt x="116" y="107"/>
                  </a:lnTo>
                  <a:lnTo>
                    <a:pt x="112" y="105"/>
                  </a:lnTo>
                  <a:lnTo>
                    <a:pt x="110" y="101"/>
                  </a:lnTo>
                  <a:lnTo>
                    <a:pt x="110" y="101"/>
                  </a:lnTo>
                  <a:lnTo>
                    <a:pt x="108" y="93"/>
                  </a:lnTo>
                  <a:lnTo>
                    <a:pt x="106" y="91"/>
                  </a:lnTo>
                  <a:lnTo>
                    <a:pt x="106" y="91"/>
                  </a:lnTo>
                  <a:lnTo>
                    <a:pt x="106" y="91"/>
                  </a:lnTo>
                  <a:lnTo>
                    <a:pt x="104" y="91"/>
                  </a:lnTo>
                  <a:lnTo>
                    <a:pt x="100" y="93"/>
                  </a:lnTo>
                  <a:lnTo>
                    <a:pt x="98" y="93"/>
                  </a:lnTo>
                  <a:lnTo>
                    <a:pt x="98" y="93"/>
                  </a:lnTo>
                  <a:lnTo>
                    <a:pt x="98" y="89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100" y="83"/>
                  </a:lnTo>
                  <a:lnTo>
                    <a:pt x="100" y="83"/>
                  </a:lnTo>
                  <a:lnTo>
                    <a:pt x="100" y="79"/>
                  </a:lnTo>
                  <a:lnTo>
                    <a:pt x="100" y="77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08" y="75"/>
                  </a:lnTo>
                  <a:lnTo>
                    <a:pt x="108" y="75"/>
                  </a:lnTo>
                  <a:lnTo>
                    <a:pt x="110" y="70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0" y="54"/>
                  </a:lnTo>
                  <a:lnTo>
                    <a:pt x="106" y="44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18" y="34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Freeform 39"/>
            <p:cNvSpPr>
              <a:spLocks/>
            </p:cNvSpPr>
            <p:nvPr/>
          </p:nvSpPr>
          <p:spPr bwMode="auto">
            <a:xfrm>
              <a:off x="903" y="2653"/>
              <a:ext cx="155" cy="223"/>
            </a:xfrm>
            <a:custGeom>
              <a:avLst/>
              <a:gdLst>
                <a:gd name="T0" fmla="*/ 135 w 155"/>
                <a:gd name="T1" fmla="*/ 16 h 223"/>
                <a:gd name="T2" fmla="*/ 119 w 155"/>
                <a:gd name="T3" fmla="*/ 0 h 223"/>
                <a:gd name="T4" fmla="*/ 94 w 155"/>
                <a:gd name="T5" fmla="*/ 2 h 223"/>
                <a:gd name="T6" fmla="*/ 84 w 155"/>
                <a:gd name="T7" fmla="*/ 16 h 223"/>
                <a:gd name="T8" fmla="*/ 84 w 155"/>
                <a:gd name="T9" fmla="*/ 26 h 223"/>
                <a:gd name="T10" fmla="*/ 78 w 155"/>
                <a:gd name="T11" fmla="*/ 42 h 223"/>
                <a:gd name="T12" fmla="*/ 84 w 155"/>
                <a:gd name="T13" fmla="*/ 56 h 223"/>
                <a:gd name="T14" fmla="*/ 86 w 155"/>
                <a:gd name="T15" fmla="*/ 60 h 223"/>
                <a:gd name="T16" fmla="*/ 102 w 155"/>
                <a:gd name="T17" fmla="*/ 64 h 223"/>
                <a:gd name="T18" fmla="*/ 98 w 155"/>
                <a:gd name="T19" fmla="*/ 78 h 223"/>
                <a:gd name="T20" fmla="*/ 84 w 155"/>
                <a:gd name="T21" fmla="*/ 80 h 223"/>
                <a:gd name="T22" fmla="*/ 68 w 155"/>
                <a:gd name="T23" fmla="*/ 94 h 223"/>
                <a:gd name="T24" fmla="*/ 64 w 155"/>
                <a:gd name="T25" fmla="*/ 104 h 223"/>
                <a:gd name="T26" fmla="*/ 56 w 155"/>
                <a:gd name="T27" fmla="*/ 106 h 223"/>
                <a:gd name="T28" fmla="*/ 48 w 155"/>
                <a:gd name="T29" fmla="*/ 102 h 223"/>
                <a:gd name="T30" fmla="*/ 42 w 155"/>
                <a:gd name="T31" fmla="*/ 104 h 223"/>
                <a:gd name="T32" fmla="*/ 30 w 155"/>
                <a:gd name="T33" fmla="*/ 106 h 223"/>
                <a:gd name="T34" fmla="*/ 14 w 155"/>
                <a:gd name="T35" fmla="*/ 108 h 223"/>
                <a:gd name="T36" fmla="*/ 8 w 155"/>
                <a:gd name="T37" fmla="*/ 110 h 223"/>
                <a:gd name="T38" fmla="*/ 0 w 155"/>
                <a:gd name="T39" fmla="*/ 110 h 223"/>
                <a:gd name="T40" fmla="*/ 10 w 155"/>
                <a:gd name="T41" fmla="*/ 144 h 223"/>
                <a:gd name="T42" fmla="*/ 20 w 155"/>
                <a:gd name="T43" fmla="*/ 167 h 223"/>
                <a:gd name="T44" fmla="*/ 18 w 155"/>
                <a:gd name="T45" fmla="*/ 183 h 223"/>
                <a:gd name="T46" fmla="*/ 18 w 155"/>
                <a:gd name="T47" fmla="*/ 199 h 223"/>
                <a:gd name="T48" fmla="*/ 24 w 155"/>
                <a:gd name="T49" fmla="*/ 215 h 223"/>
                <a:gd name="T50" fmla="*/ 32 w 155"/>
                <a:gd name="T51" fmla="*/ 223 h 223"/>
                <a:gd name="T52" fmla="*/ 46 w 155"/>
                <a:gd name="T53" fmla="*/ 219 h 223"/>
                <a:gd name="T54" fmla="*/ 78 w 155"/>
                <a:gd name="T55" fmla="*/ 221 h 223"/>
                <a:gd name="T56" fmla="*/ 78 w 155"/>
                <a:gd name="T57" fmla="*/ 213 h 223"/>
                <a:gd name="T58" fmla="*/ 84 w 155"/>
                <a:gd name="T59" fmla="*/ 195 h 223"/>
                <a:gd name="T60" fmla="*/ 84 w 155"/>
                <a:gd name="T61" fmla="*/ 169 h 223"/>
                <a:gd name="T62" fmla="*/ 86 w 155"/>
                <a:gd name="T63" fmla="*/ 153 h 223"/>
                <a:gd name="T64" fmla="*/ 92 w 155"/>
                <a:gd name="T65" fmla="*/ 140 h 223"/>
                <a:gd name="T66" fmla="*/ 98 w 155"/>
                <a:gd name="T67" fmla="*/ 130 h 223"/>
                <a:gd name="T68" fmla="*/ 107 w 155"/>
                <a:gd name="T69" fmla="*/ 124 h 223"/>
                <a:gd name="T70" fmla="*/ 123 w 155"/>
                <a:gd name="T71" fmla="*/ 110 h 223"/>
                <a:gd name="T72" fmla="*/ 133 w 155"/>
                <a:gd name="T73" fmla="*/ 84 h 223"/>
                <a:gd name="T74" fmla="*/ 135 w 155"/>
                <a:gd name="T75" fmla="*/ 66 h 223"/>
                <a:gd name="T76" fmla="*/ 141 w 155"/>
                <a:gd name="T77" fmla="*/ 54 h 223"/>
                <a:gd name="T78" fmla="*/ 155 w 155"/>
                <a:gd name="T79" fmla="*/ 54 h 223"/>
                <a:gd name="T80" fmla="*/ 151 w 155"/>
                <a:gd name="T81" fmla="*/ 46 h 223"/>
                <a:gd name="T82" fmla="*/ 137 w 155"/>
                <a:gd name="T83" fmla="*/ 22 h 223"/>
                <a:gd name="T84" fmla="*/ 137 w 155"/>
                <a:gd name="T85" fmla="*/ 2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5" h="223">
                  <a:moveTo>
                    <a:pt x="137" y="22"/>
                  </a:moveTo>
                  <a:lnTo>
                    <a:pt x="137" y="22"/>
                  </a:lnTo>
                  <a:lnTo>
                    <a:pt x="135" y="16"/>
                  </a:lnTo>
                  <a:lnTo>
                    <a:pt x="131" y="8"/>
                  </a:lnTo>
                  <a:lnTo>
                    <a:pt x="121" y="0"/>
                  </a:lnTo>
                  <a:lnTo>
                    <a:pt x="119" y="0"/>
                  </a:lnTo>
                  <a:lnTo>
                    <a:pt x="111" y="4"/>
                  </a:lnTo>
                  <a:lnTo>
                    <a:pt x="98" y="8"/>
                  </a:lnTo>
                  <a:lnTo>
                    <a:pt x="94" y="2"/>
                  </a:lnTo>
                  <a:lnTo>
                    <a:pt x="86" y="8"/>
                  </a:lnTo>
                  <a:lnTo>
                    <a:pt x="92" y="16"/>
                  </a:lnTo>
                  <a:lnTo>
                    <a:pt x="84" y="16"/>
                  </a:lnTo>
                  <a:lnTo>
                    <a:pt x="76" y="12"/>
                  </a:lnTo>
                  <a:lnTo>
                    <a:pt x="72" y="12"/>
                  </a:lnTo>
                  <a:lnTo>
                    <a:pt x="84" y="26"/>
                  </a:lnTo>
                  <a:lnTo>
                    <a:pt x="72" y="34"/>
                  </a:lnTo>
                  <a:lnTo>
                    <a:pt x="76" y="34"/>
                  </a:lnTo>
                  <a:lnTo>
                    <a:pt x="78" y="42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4" y="56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94" y="62"/>
                  </a:lnTo>
                  <a:lnTo>
                    <a:pt x="98" y="60"/>
                  </a:lnTo>
                  <a:lnTo>
                    <a:pt x="102" y="64"/>
                  </a:lnTo>
                  <a:lnTo>
                    <a:pt x="98" y="72"/>
                  </a:lnTo>
                  <a:lnTo>
                    <a:pt x="98" y="78"/>
                  </a:lnTo>
                  <a:lnTo>
                    <a:pt x="98" y="78"/>
                  </a:lnTo>
                  <a:lnTo>
                    <a:pt x="90" y="78"/>
                  </a:lnTo>
                  <a:lnTo>
                    <a:pt x="86" y="78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72" y="88"/>
                  </a:lnTo>
                  <a:lnTo>
                    <a:pt x="68" y="94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64" y="104"/>
                  </a:lnTo>
                  <a:lnTo>
                    <a:pt x="62" y="106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54" y="102"/>
                  </a:lnTo>
                  <a:lnTo>
                    <a:pt x="52" y="102"/>
                  </a:lnTo>
                  <a:lnTo>
                    <a:pt x="48" y="102"/>
                  </a:lnTo>
                  <a:lnTo>
                    <a:pt x="48" y="102"/>
                  </a:lnTo>
                  <a:lnTo>
                    <a:pt x="46" y="102"/>
                  </a:lnTo>
                  <a:lnTo>
                    <a:pt x="42" y="104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0" y="106"/>
                  </a:lnTo>
                  <a:lnTo>
                    <a:pt x="22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0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4" y="110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4" y="128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8" y="155"/>
                  </a:lnTo>
                  <a:lnTo>
                    <a:pt x="20" y="167"/>
                  </a:lnTo>
                  <a:lnTo>
                    <a:pt x="20" y="167"/>
                  </a:lnTo>
                  <a:lnTo>
                    <a:pt x="20" y="173"/>
                  </a:lnTo>
                  <a:lnTo>
                    <a:pt x="18" y="183"/>
                  </a:lnTo>
                  <a:lnTo>
                    <a:pt x="16" y="191"/>
                  </a:lnTo>
                  <a:lnTo>
                    <a:pt x="16" y="197"/>
                  </a:lnTo>
                  <a:lnTo>
                    <a:pt x="18" y="199"/>
                  </a:lnTo>
                  <a:lnTo>
                    <a:pt x="18" y="199"/>
                  </a:lnTo>
                  <a:lnTo>
                    <a:pt x="20" y="207"/>
                  </a:lnTo>
                  <a:lnTo>
                    <a:pt x="24" y="215"/>
                  </a:lnTo>
                  <a:lnTo>
                    <a:pt x="30" y="221"/>
                  </a:lnTo>
                  <a:lnTo>
                    <a:pt x="30" y="223"/>
                  </a:lnTo>
                  <a:lnTo>
                    <a:pt x="32" y="223"/>
                  </a:lnTo>
                  <a:lnTo>
                    <a:pt x="32" y="223"/>
                  </a:lnTo>
                  <a:lnTo>
                    <a:pt x="40" y="221"/>
                  </a:lnTo>
                  <a:lnTo>
                    <a:pt x="46" y="219"/>
                  </a:lnTo>
                  <a:lnTo>
                    <a:pt x="46" y="219"/>
                  </a:lnTo>
                  <a:lnTo>
                    <a:pt x="62" y="221"/>
                  </a:lnTo>
                  <a:lnTo>
                    <a:pt x="78" y="221"/>
                  </a:lnTo>
                  <a:lnTo>
                    <a:pt x="78" y="221"/>
                  </a:lnTo>
                  <a:lnTo>
                    <a:pt x="78" y="213"/>
                  </a:lnTo>
                  <a:lnTo>
                    <a:pt x="78" y="213"/>
                  </a:lnTo>
                  <a:lnTo>
                    <a:pt x="80" y="205"/>
                  </a:lnTo>
                  <a:lnTo>
                    <a:pt x="80" y="199"/>
                  </a:lnTo>
                  <a:lnTo>
                    <a:pt x="84" y="195"/>
                  </a:lnTo>
                  <a:lnTo>
                    <a:pt x="84" y="189"/>
                  </a:lnTo>
                  <a:lnTo>
                    <a:pt x="84" y="189"/>
                  </a:lnTo>
                  <a:lnTo>
                    <a:pt x="84" y="169"/>
                  </a:lnTo>
                  <a:lnTo>
                    <a:pt x="86" y="159"/>
                  </a:lnTo>
                  <a:lnTo>
                    <a:pt x="86" y="155"/>
                  </a:lnTo>
                  <a:lnTo>
                    <a:pt x="86" y="153"/>
                  </a:lnTo>
                  <a:lnTo>
                    <a:pt x="86" y="153"/>
                  </a:lnTo>
                  <a:lnTo>
                    <a:pt x="90" y="149"/>
                  </a:lnTo>
                  <a:lnTo>
                    <a:pt x="92" y="140"/>
                  </a:lnTo>
                  <a:lnTo>
                    <a:pt x="94" y="134"/>
                  </a:lnTo>
                  <a:lnTo>
                    <a:pt x="98" y="132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02" y="128"/>
                  </a:lnTo>
                  <a:lnTo>
                    <a:pt x="107" y="124"/>
                  </a:lnTo>
                  <a:lnTo>
                    <a:pt x="117" y="114"/>
                  </a:lnTo>
                  <a:lnTo>
                    <a:pt x="117" y="114"/>
                  </a:lnTo>
                  <a:lnTo>
                    <a:pt x="123" y="110"/>
                  </a:lnTo>
                  <a:lnTo>
                    <a:pt x="127" y="102"/>
                  </a:lnTo>
                  <a:lnTo>
                    <a:pt x="131" y="90"/>
                  </a:lnTo>
                  <a:lnTo>
                    <a:pt x="133" y="84"/>
                  </a:lnTo>
                  <a:lnTo>
                    <a:pt x="133" y="84"/>
                  </a:lnTo>
                  <a:lnTo>
                    <a:pt x="133" y="76"/>
                  </a:lnTo>
                  <a:lnTo>
                    <a:pt x="135" y="66"/>
                  </a:lnTo>
                  <a:lnTo>
                    <a:pt x="137" y="58"/>
                  </a:lnTo>
                  <a:lnTo>
                    <a:pt x="141" y="56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7" y="54"/>
                  </a:lnTo>
                  <a:lnTo>
                    <a:pt x="155" y="54"/>
                  </a:lnTo>
                  <a:lnTo>
                    <a:pt x="155" y="54"/>
                  </a:lnTo>
                  <a:lnTo>
                    <a:pt x="153" y="48"/>
                  </a:lnTo>
                  <a:lnTo>
                    <a:pt x="151" y="46"/>
                  </a:lnTo>
                  <a:lnTo>
                    <a:pt x="151" y="46"/>
                  </a:lnTo>
                  <a:lnTo>
                    <a:pt x="145" y="34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Freeform 40"/>
            <p:cNvSpPr>
              <a:spLocks/>
            </p:cNvSpPr>
            <p:nvPr/>
          </p:nvSpPr>
          <p:spPr bwMode="auto">
            <a:xfrm>
              <a:off x="1058" y="2295"/>
              <a:ext cx="239" cy="233"/>
            </a:xfrm>
            <a:custGeom>
              <a:avLst/>
              <a:gdLst>
                <a:gd name="T0" fmla="*/ 239 w 239"/>
                <a:gd name="T1" fmla="*/ 177 h 233"/>
                <a:gd name="T2" fmla="*/ 227 w 239"/>
                <a:gd name="T3" fmla="*/ 151 h 233"/>
                <a:gd name="T4" fmla="*/ 201 w 239"/>
                <a:gd name="T5" fmla="*/ 123 h 233"/>
                <a:gd name="T6" fmla="*/ 195 w 239"/>
                <a:gd name="T7" fmla="*/ 119 h 233"/>
                <a:gd name="T8" fmla="*/ 205 w 239"/>
                <a:gd name="T9" fmla="*/ 109 h 233"/>
                <a:gd name="T10" fmla="*/ 211 w 239"/>
                <a:gd name="T11" fmla="*/ 91 h 233"/>
                <a:gd name="T12" fmla="*/ 197 w 239"/>
                <a:gd name="T13" fmla="*/ 69 h 233"/>
                <a:gd name="T14" fmla="*/ 189 w 239"/>
                <a:gd name="T15" fmla="*/ 63 h 233"/>
                <a:gd name="T16" fmla="*/ 187 w 239"/>
                <a:gd name="T17" fmla="*/ 55 h 233"/>
                <a:gd name="T18" fmla="*/ 164 w 239"/>
                <a:gd name="T19" fmla="*/ 49 h 233"/>
                <a:gd name="T20" fmla="*/ 158 w 239"/>
                <a:gd name="T21" fmla="*/ 24 h 233"/>
                <a:gd name="T22" fmla="*/ 144 w 239"/>
                <a:gd name="T23" fmla="*/ 10 h 233"/>
                <a:gd name="T24" fmla="*/ 134 w 239"/>
                <a:gd name="T25" fmla="*/ 2 h 233"/>
                <a:gd name="T26" fmla="*/ 116 w 239"/>
                <a:gd name="T27" fmla="*/ 2 h 233"/>
                <a:gd name="T28" fmla="*/ 104 w 239"/>
                <a:gd name="T29" fmla="*/ 0 h 233"/>
                <a:gd name="T30" fmla="*/ 102 w 239"/>
                <a:gd name="T31" fmla="*/ 12 h 233"/>
                <a:gd name="T32" fmla="*/ 94 w 239"/>
                <a:gd name="T33" fmla="*/ 16 h 233"/>
                <a:gd name="T34" fmla="*/ 90 w 239"/>
                <a:gd name="T35" fmla="*/ 26 h 233"/>
                <a:gd name="T36" fmla="*/ 78 w 239"/>
                <a:gd name="T37" fmla="*/ 26 h 233"/>
                <a:gd name="T38" fmla="*/ 78 w 239"/>
                <a:gd name="T39" fmla="*/ 40 h 233"/>
                <a:gd name="T40" fmla="*/ 78 w 239"/>
                <a:gd name="T41" fmla="*/ 63 h 233"/>
                <a:gd name="T42" fmla="*/ 54 w 239"/>
                <a:gd name="T43" fmla="*/ 81 h 233"/>
                <a:gd name="T44" fmla="*/ 54 w 239"/>
                <a:gd name="T45" fmla="*/ 97 h 233"/>
                <a:gd name="T46" fmla="*/ 58 w 239"/>
                <a:gd name="T47" fmla="*/ 107 h 233"/>
                <a:gd name="T48" fmla="*/ 42 w 239"/>
                <a:gd name="T49" fmla="*/ 125 h 233"/>
                <a:gd name="T50" fmla="*/ 26 w 239"/>
                <a:gd name="T51" fmla="*/ 119 h 233"/>
                <a:gd name="T52" fmla="*/ 14 w 239"/>
                <a:gd name="T53" fmla="*/ 119 h 233"/>
                <a:gd name="T54" fmla="*/ 10 w 239"/>
                <a:gd name="T55" fmla="*/ 119 h 233"/>
                <a:gd name="T56" fmla="*/ 6 w 239"/>
                <a:gd name="T57" fmla="*/ 123 h 233"/>
                <a:gd name="T58" fmla="*/ 0 w 239"/>
                <a:gd name="T59" fmla="*/ 127 h 233"/>
                <a:gd name="T60" fmla="*/ 4 w 239"/>
                <a:gd name="T61" fmla="*/ 131 h 233"/>
                <a:gd name="T62" fmla="*/ 10 w 239"/>
                <a:gd name="T63" fmla="*/ 151 h 233"/>
                <a:gd name="T64" fmla="*/ 2 w 239"/>
                <a:gd name="T65" fmla="*/ 167 h 233"/>
                <a:gd name="T66" fmla="*/ 4 w 239"/>
                <a:gd name="T67" fmla="*/ 173 h 233"/>
                <a:gd name="T68" fmla="*/ 6 w 239"/>
                <a:gd name="T69" fmla="*/ 187 h 233"/>
                <a:gd name="T70" fmla="*/ 14 w 239"/>
                <a:gd name="T71" fmla="*/ 197 h 233"/>
                <a:gd name="T72" fmla="*/ 28 w 239"/>
                <a:gd name="T73" fmla="*/ 191 h 233"/>
                <a:gd name="T74" fmla="*/ 42 w 239"/>
                <a:gd name="T75" fmla="*/ 193 h 233"/>
                <a:gd name="T76" fmla="*/ 46 w 239"/>
                <a:gd name="T77" fmla="*/ 191 h 233"/>
                <a:gd name="T78" fmla="*/ 56 w 239"/>
                <a:gd name="T79" fmla="*/ 199 h 233"/>
                <a:gd name="T80" fmla="*/ 60 w 239"/>
                <a:gd name="T81" fmla="*/ 193 h 233"/>
                <a:gd name="T82" fmla="*/ 70 w 239"/>
                <a:gd name="T83" fmla="*/ 187 h 233"/>
                <a:gd name="T84" fmla="*/ 70 w 239"/>
                <a:gd name="T85" fmla="*/ 199 h 233"/>
                <a:gd name="T86" fmla="*/ 72 w 239"/>
                <a:gd name="T87" fmla="*/ 207 h 233"/>
                <a:gd name="T88" fmla="*/ 78 w 239"/>
                <a:gd name="T89" fmla="*/ 207 h 233"/>
                <a:gd name="T90" fmla="*/ 88 w 239"/>
                <a:gd name="T91" fmla="*/ 205 h 233"/>
                <a:gd name="T92" fmla="*/ 96 w 239"/>
                <a:gd name="T93" fmla="*/ 199 h 233"/>
                <a:gd name="T94" fmla="*/ 106 w 239"/>
                <a:gd name="T95" fmla="*/ 205 h 233"/>
                <a:gd name="T96" fmla="*/ 118 w 239"/>
                <a:gd name="T97" fmla="*/ 209 h 233"/>
                <a:gd name="T98" fmla="*/ 136 w 239"/>
                <a:gd name="T99" fmla="*/ 209 h 233"/>
                <a:gd name="T100" fmla="*/ 144 w 239"/>
                <a:gd name="T101" fmla="*/ 217 h 233"/>
                <a:gd name="T102" fmla="*/ 150 w 239"/>
                <a:gd name="T103" fmla="*/ 233 h 233"/>
                <a:gd name="T104" fmla="*/ 164 w 239"/>
                <a:gd name="T105" fmla="*/ 229 h 233"/>
                <a:gd name="T106" fmla="*/ 181 w 239"/>
                <a:gd name="T107" fmla="*/ 225 h 233"/>
                <a:gd name="T108" fmla="*/ 179 w 239"/>
                <a:gd name="T109" fmla="*/ 211 h 233"/>
                <a:gd name="T110" fmla="*/ 193 w 239"/>
                <a:gd name="T111" fmla="*/ 205 h 233"/>
                <a:gd name="T112" fmla="*/ 209 w 239"/>
                <a:gd name="T113" fmla="*/ 193 h 233"/>
                <a:gd name="T114" fmla="*/ 227 w 239"/>
                <a:gd name="T115" fmla="*/ 195 h 233"/>
                <a:gd name="T116" fmla="*/ 235 w 239"/>
                <a:gd name="T117" fmla="*/ 187 h 233"/>
                <a:gd name="T118" fmla="*/ 239 w 239"/>
                <a:gd name="T119" fmla="*/ 17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" h="233">
                  <a:moveTo>
                    <a:pt x="239" y="179"/>
                  </a:moveTo>
                  <a:lnTo>
                    <a:pt x="239" y="179"/>
                  </a:lnTo>
                  <a:lnTo>
                    <a:pt x="239" y="179"/>
                  </a:lnTo>
                  <a:lnTo>
                    <a:pt x="239" y="177"/>
                  </a:lnTo>
                  <a:lnTo>
                    <a:pt x="239" y="173"/>
                  </a:lnTo>
                  <a:lnTo>
                    <a:pt x="235" y="167"/>
                  </a:lnTo>
                  <a:lnTo>
                    <a:pt x="235" y="151"/>
                  </a:lnTo>
                  <a:lnTo>
                    <a:pt x="227" y="151"/>
                  </a:lnTo>
                  <a:lnTo>
                    <a:pt x="215" y="145"/>
                  </a:lnTo>
                  <a:lnTo>
                    <a:pt x="219" y="137"/>
                  </a:lnTo>
                  <a:lnTo>
                    <a:pt x="211" y="127"/>
                  </a:lnTo>
                  <a:lnTo>
                    <a:pt x="201" y="123"/>
                  </a:lnTo>
                  <a:lnTo>
                    <a:pt x="201" y="123"/>
                  </a:lnTo>
                  <a:lnTo>
                    <a:pt x="197" y="123"/>
                  </a:lnTo>
                  <a:lnTo>
                    <a:pt x="195" y="119"/>
                  </a:lnTo>
                  <a:lnTo>
                    <a:pt x="195" y="119"/>
                  </a:lnTo>
                  <a:lnTo>
                    <a:pt x="197" y="117"/>
                  </a:lnTo>
                  <a:lnTo>
                    <a:pt x="197" y="117"/>
                  </a:lnTo>
                  <a:lnTo>
                    <a:pt x="203" y="115"/>
                  </a:lnTo>
                  <a:lnTo>
                    <a:pt x="205" y="109"/>
                  </a:lnTo>
                  <a:lnTo>
                    <a:pt x="209" y="103"/>
                  </a:lnTo>
                  <a:lnTo>
                    <a:pt x="209" y="103"/>
                  </a:lnTo>
                  <a:lnTo>
                    <a:pt x="211" y="97"/>
                  </a:lnTo>
                  <a:lnTo>
                    <a:pt x="211" y="91"/>
                  </a:lnTo>
                  <a:lnTo>
                    <a:pt x="209" y="83"/>
                  </a:lnTo>
                  <a:lnTo>
                    <a:pt x="205" y="77"/>
                  </a:lnTo>
                  <a:lnTo>
                    <a:pt x="205" y="77"/>
                  </a:lnTo>
                  <a:lnTo>
                    <a:pt x="197" y="69"/>
                  </a:lnTo>
                  <a:lnTo>
                    <a:pt x="195" y="69"/>
                  </a:lnTo>
                  <a:lnTo>
                    <a:pt x="191" y="65"/>
                  </a:lnTo>
                  <a:lnTo>
                    <a:pt x="191" y="65"/>
                  </a:lnTo>
                  <a:lnTo>
                    <a:pt x="189" y="63"/>
                  </a:lnTo>
                  <a:lnTo>
                    <a:pt x="187" y="63"/>
                  </a:lnTo>
                  <a:lnTo>
                    <a:pt x="185" y="61"/>
                  </a:lnTo>
                  <a:lnTo>
                    <a:pt x="187" y="55"/>
                  </a:lnTo>
                  <a:lnTo>
                    <a:pt x="187" y="55"/>
                  </a:lnTo>
                  <a:lnTo>
                    <a:pt x="175" y="53"/>
                  </a:lnTo>
                  <a:lnTo>
                    <a:pt x="168" y="51"/>
                  </a:lnTo>
                  <a:lnTo>
                    <a:pt x="166" y="51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2" y="26"/>
                  </a:lnTo>
                  <a:lnTo>
                    <a:pt x="162" y="26"/>
                  </a:lnTo>
                  <a:lnTo>
                    <a:pt x="158" y="24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48" y="12"/>
                  </a:lnTo>
                  <a:lnTo>
                    <a:pt x="144" y="10"/>
                  </a:lnTo>
                  <a:lnTo>
                    <a:pt x="142" y="6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4" y="2"/>
                  </a:lnTo>
                  <a:lnTo>
                    <a:pt x="130" y="2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16" y="2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6"/>
                  </a:lnTo>
                  <a:lnTo>
                    <a:pt x="104" y="10"/>
                  </a:lnTo>
                  <a:lnTo>
                    <a:pt x="104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0" y="14"/>
                  </a:lnTo>
                  <a:lnTo>
                    <a:pt x="96" y="16"/>
                  </a:lnTo>
                  <a:lnTo>
                    <a:pt x="94" y="16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0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0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32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80" y="53"/>
                  </a:lnTo>
                  <a:lnTo>
                    <a:pt x="80" y="59"/>
                  </a:lnTo>
                  <a:lnTo>
                    <a:pt x="80" y="63"/>
                  </a:lnTo>
                  <a:lnTo>
                    <a:pt x="78" y="63"/>
                  </a:lnTo>
                  <a:lnTo>
                    <a:pt x="78" y="63"/>
                  </a:lnTo>
                  <a:lnTo>
                    <a:pt x="64" y="73"/>
                  </a:lnTo>
                  <a:lnTo>
                    <a:pt x="56" y="77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91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6" y="101"/>
                  </a:lnTo>
                  <a:lnTo>
                    <a:pt x="56" y="103"/>
                  </a:lnTo>
                  <a:lnTo>
                    <a:pt x="58" y="107"/>
                  </a:lnTo>
                  <a:lnTo>
                    <a:pt x="58" y="109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42" y="125"/>
                  </a:lnTo>
                  <a:lnTo>
                    <a:pt x="42" y="125"/>
                  </a:lnTo>
                  <a:lnTo>
                    <a:pt x="34" y="123"/>
                  </a:lnTo>
                  <a:lnTo>
                    <a:pt x="26" y="119"/>
                  </a:lnTo>
                  <a:lnTo>
                    <a:pt x="26" y="119"/>
                  </a:lnTo>
                  <a:lnTo>
                    <a:pt x="22" y="117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4" y="119"/>
                  </a:lnTo>
                  <a:lnTo>
                    <a:pt x="14" y="121"/>
                  </a:lnTo>
                  <a:lnTo>
                    <a:pt x="12" y="121"/>
                  </a:lnTo>
                  <a:lnTo>
                    <a:pt x="12" y="121"/>
                  </a:lnTo>
                  <a:lnTo>
                    <a:pt x="10" y="119"/>
                  </a:lnTo>
                  <a:lnTo>
                    <a:pt x="8" y="119"/>
                  </a:lnTo>
                  <a:lnTo>
                    <a:pt x="8" y="119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4" y="125"/>
                  </a:lnTo>
                  <a:lnTo>
                    <a:pt x="4" y="125"/>
                  </a:lnTo>
                  <a:lnTo>
                    <a:pt x="2" y="125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4" y="131"/>
                  </a:lnTo>
                  <a:lnTo>
                    <a:pt x="6" y="137"/>
                  </a:lnTo>
                  <a:lnTo>
                    <a:pt x="10" y="143"/>
                  </a:lnTo>
                  <a:lnTo>
                    <a:pt x="10" y="143"/>
                  </a:lnTo>
                  <a:lnTo>
                    <a:pt x="10" y="151"/>
                  </a:lnTo>
                  <a:lnTo>
                    <a:pt x="8" y="155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2" y="167"/>
                  </a:lnTo>
                  <a:lnTo>
                    <a:pt x="2" y="171"/>
                  </a:lnTo>
                  <a:lnTo>
                    <a:pt x="2" y="171"/>
                  </a:lnTo>
                  <a:lnTo>
                    <a:pt x="2" y="171"/>
                  </a:lnTo>
                  <a:lnTo>
                    <a:pt x="4" y="173"/>
                  </a:lnTo>
                  <a:lnTo>
                    <a:pt x="4" y="177"/>
                  </a:lnTo>
                  <a:lnTo>
                    <a:pt x="4" y="185"/>
                  </a:lnTo>
                  <a:lnTo>
                    <a:pt x="4" y="185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12" y="193"/>
                  </a:lnTo>
                  <a:lnTo>
                    <a:pt x="18" y="197"/>
                  </a:lnTo>
                  <a:lnTo>
                    <a:pt x="14" y="197"/>
                  </a:lnTo>
                  <a:lnTo>
                    <a:pt x="14" y="197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8" y="191"/>
                  </a:lnTo>
                  <a:lnTo>
                    <a:pt x="30" y="191"/>
                  </a:lnTo>
                  <a:lnTo>
                    <a:pt x="36" y="191"/>
                  </a:lnTo>
                  <a:lnTo>
                    <a:pt x="36" y="191"/>
                  </a:lnTo>
                  <a:lnTo>
                    <a:pt x="42" y="193"/>
                  </a:lnTo>
                  <a:lnTo>
                    <a:pt x="44" y="191"/>
                  </a:lnTo>
                  <a:lnTo>
                    <a:pt x="46" y="191"/>
                  </a:lnTo>
                  <a:lnTo>
                    <a:pt x="46" y="191"/>
                  </a:lnTo>
                  <a:lnTo>
                    <a:pt x="46" y="191"/>
                  </a:lnTo>
                  <a:lnTo>
                    <a:pt x="52" y="195"/>
                  </a:lnTo>
                  <a:lnTo>
                    <a:pt x="54" y="199"/>
                  </a:lnTo>
                  <a:lnTo>
                    <a:pt x="56" y="199"/>
                  </a:lnTo>
                  <a:lnTo>
                    <a:pt x="56" y="199"/>
                  </a:lnTo>
                  <a:lnTo>
                    <a:pt x="58" y="199"/>
                  </a:lnTo>
                  <a:lnTo>
                    <a:pt x="60" y="197"/>
                  </a:lnTo>
                  <a:lnTo>
                    <a:pt x="60" y="193"/>
                  </a:lnTo>
                  <a:lnTo>
                    <a:pt x="60" y="193"/>
                  </a:lnTo>
                  <a:lnTo>
                    <a:pt x="64" y="189"/>
                  </a:lnTo>
                  <a:lnTo>
                    <a:pt x="68" y="189"/>
                  </a:lnTo>
                  <a:lnTo>
                    <a:pt x="70" y="187"/>
                  </a:lnTo>
                  <a:lnTo>
                    <a:pt x="70" y="187"/>
                  </a:lnTo>
                  <a:lnTo>
                    <a:pt x="72" y="189"/>
                  </a:lnTo>
                  <a:lnTo>
                    <a:pt x="72" y="191"/>
                  </a:lnTo>
                  <a:lnTo>
                    <a:pt x="72" y="195"/>
                  </a:lnTo>
                  <a:lnTo>
                    <a:pt x="70" y="199"/>
                  </a:lnTo>
                  <a:lnTo>
                    <a:pt x="70" y="199"/>
                  </a:lnTo>
                  <a:lnTo>
                    <a:pt x="68" y="201"/>
                  </a:lnTo>
                  <a:lnTo>
                    <a:pt x="68" y="205"/>
                  </a:lnTo>
                  <a:lnTo>
                    <a:pt x="72" y="207"/>
                  </a:lnTo>
                  <a:lnTo>
                    <a:pt x="72" y="207"/>
                  </a:lnTo>
                  <a:lnTo>
                    <a:pt x="72" y="207"/>
                  </a:lnTo>
                  <a:lnTo>
                    <a:pt x="74" y="209"/>
                  </a:lnTo>
                  <a:lnTo>
                    <a:pt x="78" y="207"/>
                  </a:lnTo>
                  <a:lnTo>
                    <a:pt x="82" y="207"/>
                  </a:lnTo>
                  <a:lnTo>
                    <a:pt x="82" y="205"/>
                  </a:lnTo>
                  <a:lnTo>
                    <a:pt x="82" y="205"/>
                  </a:lnTo>
                  <a:lnTo>
                    <a:pt x="88" y="205"/>
                  </a:lnTo>
                  <a:lnTo>
                    <a:pt x="88" y="205"/>
                  </a:lnTo>
                  <a:lnTo>
                    <a:pt x="90" y="201"/>
                  </a:lnTo>
                  <a:lnTo>
                    <a:pt x="92" y="199"/>
                  </a:lnTo>
                  <a:lnTo>
                    <a:pt x="96" y="199"/>
                  </a:lnTo>
                  <a:lnTo>
                    <a:pt x="98" y="201"/>
                  </a:lnTo>
                  <a:lnTo>
                    <a:pt x="98" y="201"/>
                  </a:lnTo>
                  <a:lnTo>
                    <a:pt x="104" y="205"/>
                  </a:lnTo>
                  <a:lnTo>
                    <a:pt x="106" y="205"/>
                  </a:lnTo>
                  <a:lnTo>
                    <a:pt x="110" y="205"/>
                  </a:lnTo>
                  <a:lnTo>
                    <a:pt x="114" y="205"/>
                  </a:lnTo>
                  <a:lnTo>
                    <a:pt x="114" y="205"/>
                  </a:lnTo>
                  <a:lnTo>
                    <a:pt x="118" y="209"/>
                  </a:lnTo>
                  <a:lnTo>
                    <a:pt x="122" y="209"/>
                  </a:lnTo>
                  <a:lnTo>
                    <a:pt x="126" y="211"/>
                  </a:lnTo>
                  <a:lnTo>
                    <a:pt x="126" y="211"/>
                  </a:lnTo>
                  <a:lnTo>
                    <a:pt x="136" y="209"/>
                  </a:lnTo>
                  <a:lnTo>
                    <a:pt x="138" y="209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4" y="217"/>
                  </a:lnTo>
                  <a:lnTo>
                    <a:pt x="146" y="221"/>
                  </a:lnTo>
                  <a:lnTo>
                    <a:pt x="148" y="231"/>
                  </a:lnTo>
                  <a:lnTo>
                    <a:pt x="148" y="231"/>
                  </a:lnTo>
                  <a:lnTo>
                    <a:pt x="150" y="233"/>
                  </a:lnTo>
                  <a:lnTo>
                    <a:pt x="150" y="233"/>
                  </a:lnTo>
                  <a:lnTo>
                    <a:pt x="160" y="231"/>
                  </a:lnTo>
                  <a:lnTo>
                    <a:pt x="164" y="229"/>
                  </a:lnTo>
                  <a:lnTo>
                    <a:pt x="164" y="229"/>
                  </a:lnTo>
                  <a:lnTo>
                    <a:pt x="171" y="231"/>
                  </a:lnTo>
                  <a:lnTo>
                    <a:pt x="175" y="231"/>
                  </a:lnTo>
                  <a:lnTo>
                    <a:pt x="181" y="225"/>
                  </a:lnTo>
                  <a:lnTo>
                    <a:pt x="181" y="225"/>
                  </a:lnTo>
                  <a:lnTo>
                    <a:pt x="183" y="223"/>
                  </a:lnTo>
                  <a:lnTo>
                    <a:pt x="183" y="221"/>
                  </a:lnTo>
                  <a:lnTo>
                    <a:pt x="183" y="215"/>
                  </a:lnTo>
                  <a:lnTo>
                    <a:pt x="179" y="211"/>
                  </a:lnTo>
                  <a:lnTo>
                    <a:pt x="179" y="211"/>
                  </a:lnTo>
                  <a:lnTo>
                    <a:pt x="187" y="209"/>
                  </a:lnTo>
                  <a:lnTo>
                    <a:pt x="189" y="207"/>
                  </a:lnTo>
                  <a:lnTo>
                    <a:pt x="193" y="205"/>
                  </a:lnTo>
                  <a:lnTo>
                    <a:pt x="193" y="205"/>
                  </a:lnTo>
                  <a:lnTo>
                    <a:pt x="201" y="197"/>
                  </a:lnTo>
                  <a:lnTo>
                    <a:pt x="205" y="195"/>
                  </a:lnTo>
                  <a:lnTo>
                    <a:pt x="209" y="193"/>
                  </a:lnTo>
                  <a:lnTo>
                    <a:pt x="209" y="193"/>
                  </a:lnTo>
                  <a:lnTo>
                    <a:pt x="215" y="195"/>
                  </a:lnTo>
                  <a:lnTo>
                    <a:pt x="221" y="195"/>
                  </a:lnTo>
                  <a:lnTo>
                    <a:pt x="227" y="195"/>
                  </a:lnTo>
                  <a:lnTo>
                    <a:pt x="227" y="195"/>
                  </a:lnTo>
                  <a:lnTo>
                    <a:pt x="231" y="191"/>
                  </a:lnTo>
                  <a:lnTo>
                    <a:pt x="235" y="187"/>
                  </a:lnTo>
                  <a:lnTo>
                    <a:pt x="235" y="187"/>
                  </a:lnTo>
                  <a:lnTo>
                    <a:pt x="239" y="185"/>
                  </a:lnTo>
                  <a:lnTo>
                    <a:pt x="239" y="185"/>
                  </a:lnTo>
                  <a:lnTo>
                    <a:pt x="239" y="179"/>
                  </a:lnTo>
                  <a:lnTo>
                    <a:pt x="239" y="179"/>
                  </a:lnTo>
                  <a:lnTo>
                    <a:pt x="239" y="179"/>
                  </a:lnTo>
                  <a:lnTo>
                    <a:pt x="239" y="179"/>
                  </a:lnTo>
                  <a:lnTo>
                    <a:pt x="239" y="179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Freeform 41"/>
            <p:cNvSpPr>
              <a:spLocks/>
            </p:cNvSpPr>
            <p:nvPr/>
          </p:nvSpPr>
          <p:spPr bwMode="auto">
            <a:xfrm>
              <a:off x="1220" y="2281"/>
              <a:ext cx="230" cy="253"/>
            </a:xfrm>
            <a:custGeom>
              <a:avLst/>
              <a:gdLst>
                <a:gd name="T0" fmla="*/ 230 w 230"/>
                <a:gd name="T1" fmla="*/ 213 h 253"/>
                <a:gd name="T2" fmla="*/ 223 w 230"/>
                <a:gd name="T3" fmla="*/ 205 h 253"/>
                <a:gd name="T4" fmla="*/ 223 w 230"/>
                <a:gd name="T5" fmla="*/ 191 h 253"/>
                <a:gd name="T6" fmla="*/ 217 w 230"/>
                <a:gd name="T7" fmla="*/ 177 h 253"/>
                <a:gd name="T8" fmla="*/ 205 w 230"/>
                <a:gd name="T9" fmla="*/ 151 h 253"/>
                <a:gd name="T10" fmla="*/ 205 w 230"/>
                <a:gd name="T11" fmla="*/ 135 h 253"/>
                <a:gd name="T12" fmla="*/ 203 w 230"/>
                <a:gd name="T13" fmla="*/ 123 h 253"/>
                <a:gd name="T14" fmla="*/ 205 w 230"/>
                <a:gd name="T15" fmla="*/ 117 h 253"/>
                <a:gd name="T16" fmla="*/ 189 w 230"/>
                <a:gd name="T17" fmla="*/ 111 h 253"/>
                <a:gd name="T18" fmla="*/ 171 w 230"/>
                <a:gd name="T19" fmla="*/ 107 h 253"/>
                <a:gd name="T20" fmla="*/ 163 w 230"/>
                <a:gd name="T21" fmla="*/ 93 h 253"/>
                <a:gd name="T22" fmla="*/ 159 w 230"/>
                <a:gd name="T23" fmla="*/ 89 h 253"/>
                <a:gd name="T24" fmla="*/ 149 w 230"/>
                <a:gd name="T25" fmla="*/ 75 h 253"/>
                <a:gd name="T26" fmla="*/ 135 w 230"/>
                <a:gd name="T27" fmla="*/ 77 h 253"/>
                <a:gd name="T28" fmla="*/ 127 w 230"/>
                <a:gd name="T29" fmla="*/ 71 h 253"/>
                <a:gd name="T30" fmla="*/ 123 w 230"/>
                <a:gd name="T31" fmla="*/ 65 h 253"/>
                <a:gd name="T32" fmla="*/ 103 w 230"/>
                <a:gd name="T33" fmla="*/ 52 h 253"/>
                <a:gd name="T34" fmla="*/ 101 w 230"/>
                <a:gd name="T35" fmla="*/ 40 h 253"/>
                <a:gd name="T36" fmla="*/ 93 w 230"/>
                <a:gd name="T37" fmla="*/ 34 h 253"/>
                <a:gd name="T38" fmla="*/ 81 w 230"/>
                <a:gd name="T39" fmla="*/ 30 h 253"/>
                <a:gd name="T40" fmla="*/ 69 w 230"/>
                <a:gd name="T41" fmla="*/ 16 h 253"/>
                <a:gd name="T42" fmla="*/ 63 w 230"/>
                <a:gd name="T43" fmla="*/ 4 h 253"/>
                <a:gd name="T44" fmla="*/ 51 w 230"/>
                <a:gd name="T45" fmla="*/ 0 h 253"/>
                <a:gd name="T46" fmla="*/ 17 w 230"/>
                <a:gd name="T47" fmla="*/ 14 h 253"/>
                <a:gd name="T48" fmla="*/ 9 w 230"/>
                <a:gd name="T49" fmla="*/ 10 h 253"/>
                <a:gd name="T50" fmla="*/ 7 w 230"/>
                <a:gd name="T51" fmla="*/ 30 h 253"/>
                <a:gd name="T52" fmla="*/ 2 w 230"/>
                <a:gd name="T53" fmla="*/ 40 h 253"/>
                <a:gd name="T54" fmla="*/ 2 w 230"/>
                <a:gd name="T55" fmla="*/ 63 h 253"/>
                <a:gd name="T56" fmla="*/ 13 w 230"/>
                <a:gd name="T57" fmla="*/ 67 h 253"/>
                <a:gd name="T58" fmla="*/ 25 w 230"/>
                <a:gd name="T59" fmla="*/ 77 h 253"/>
                <a:gd name="T60" fmla="*/ 33 w 230"/>
                <a:gd name="T61" fmla="*/ 83 h 253"/>
                <a:gd name="T62" fmla="*/ 47 w 230"/>
                <a:gd name="T63" fmla="*/ 97 h 253"/>
                <a:gd name="T64" fmla="*/ 47 w 230"/>
                <a:gd name="T65" fmla="*/ 117 h 253"/>
                <a:gd name="T66" fmla="*/ 35 w 230"/>
                <a:gd name="T67" fmla="*/ 131 h 253"/>
                <a:gd name="T68" fmla="*/ 39 w 230"/>
                <a:gd name="T69" fmla="*/ 137 h 253"/>
                <a:gd name="T70" fmla="*/ 65 w 230"/>
                <a:gd name="T71" fmla="*/ 165 h 253"/>
                <a:gd name="T72" fmla="*/ 77 w 230"/>
                <a:gd name="T73" fmla="*/ 187 h 253"/>
                <a:gd name="T74" fmla="*/ 77 w 230"/>
                <a:gd name="T75" fmla="*/ 193 h 253"/>
                <a:gd name="T76" fmla="*/ 85 w 230"/>
                <a:gd name="T77" fmla="*/ 199 h 253"/>
                <a:gd name="T78" fmla="*/ 89 w 230"/>
                <a:gd name="T79" fmla="*/ 209 h 253"/>
                <a:gd name="T80" fmla="*/ 81 w 230"/>
                <a:gd name="T81" fmla="*/ 235 h 253"/>
                <a:gd name="T82" fmla="*/ 87 w 230"/>
                <a:gd name="T83" fmla="*/ 249 h 253"/>
                <a:gd name="T84" fmla="*/ 99 w 230"/>
                <a:gd name="T85" fmla="*/ 253 h 253"/>
                <a:gd name="T86" fmla="*/ 103 w 230"/>
                <a:gd name="T87" fmla="*/ 251 h 253"/>
                <a:gd name="T88" fmla="*/ 119 w 230"/>
                <a:gd name="T89" fmla="*/ 227 h 253"/>
                <a:gd name="T90" fmla="*/ 127 w 230"/>
                <a:gd name="T91" fmla="*/ 225 h 253"/>
                <a:gd name="T92" fmla="*/ 141 w 230"/>
                <a:gd name="T93" fmla="*/ 229 h 253"/>
                <a:gd name="T94" fmla="*/ 149 w 230"/>
                <a:gd name="T95" fmla="*/ 231 h 253"/>
                <a:gd name="T96" fmla="*/ 163 w 230"/>
                <a:gd name="T97" fmla="*/ 223 h 253"/>
                <a:gd name="T98" fmla="*/ 187 w 230"/>
                <a:gd name="T99" fmla="*/ 231 h 253"/>
                <a:gd name="T100" fmla="*/ 211 w 230"/>
                <a:gd name="T101" fmla="*/ 231 h 253"/>
                <a:gd name="T102" fmla="*/ 217 w 230"/>
                <a:gd name="T103" fmla="*/ 231 h 253"/>
                <a:gd name="T104" fmla="*/ 219 w 230"/>
                <a:gd name="T105" fmla="*/ 231 h 253"/>
                <a:gd name="T106" fmla="*/ 228 w 230"/>
                <a:gd name="T107" fmla="*/ 22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0" h="253">
                  <a:moveTo>
                    <a:pt x="228" y="221"/>
                  </a:moveTo>
                  <a:lnTo>
                    <a:pt x="228" y="221"/>
                  </a:lnTo>
                  <a:lnTo>
                    <a:pt x="230" y="219"/>
                  </a:lnTo>
                  <a:lnTo>
                    <a:pt x="230" y="213"/>
                  </a:lnTo>
                  <a:lnTo>
                    <a:pt x="227" y="211"/>
                  </a:lnTo>
                  <a:lnTo>
                    <a:pt x="227" y="211"/>
                  </a:lnTo>
                  <a:lnTo>
                    <a:pt x="225" y="209"/>
                  </a:lnTo>
                  <a:lnTo>
                    <a:pt x="223" y="205"/>
                  </a:lnTo>
                  <a:lnTo>
                    <a:pt x="223" y="201"/>
                  </a:lnTo>
                  <a:lnTo>
                    <a:pt x="223" y="197"/>
                  </a:lnTo>
                  <a:lnTo>
                    <a:pt x="223" y="197"/>
                  </a:lnTo>
                  <a:lnTo>
                    <a:pt x="223" y="191"/>
                  </a:lnTo>
                  <a:lnTo>
                    <a:pt x="219" y="187"/>
                  </a:lnTo>
                  <a:lnTo>
                    <a:pt x="217" y="181"/>
                  </a:lnTo>
                  <a:lnTo>
                    <a:pt x="217" y="177"/>
                  </a:lnTo>
                  <a:lnTo>
                    <a:pt x="217" y="177"/>
                  </a:lnTo>
                  <a:lnTo>
                    <a:pt x="215" y="167"/>
                  </a:lnTo>
                  <a:lnTo>
                    <a:pt x="213" y="161"/>
                  </a:lnTo>
                  <a:lnTo>
                    <a:pt x="205" y="151"/>
                  </a:lnTo>
                  <a:lnTo>
                    <a:pt x="205" y="151"/>
                  </a:lnTo>
                  <a:lnTo>
                    <a:pt x="205" y="145"/>
                  </a:lnTo>
                  <a:lnTo>
                    <a:pt x="205" y="137"/>
                  </a:lnTo>
                  <a:lnTo>
                    <a:pt x="205" y="137"/>
                  </a:lnTo>
                  <a:lnTo>
                    <a:pt x="205" y="135"/>
                  </a:lnTo>
                  <a:lnTo>
                    <a:pt x="205" y="133"/>
                  </a:lnTo>
                  <a:lnTo>
                    <a:pt x="203" y="125"/>
                  </a:lnTo>
                  <a:lnTo>
                    <a:pt x="203" y="125"/>
                  </a:lnTo>
                  <a:lnTo>
                    <a:pt x="203" y="123"/>
                  </a:lnTo>
                  <a:lnTo>
                    <a:pt x="205" y="119"/>
                  </a:lnTo>
                  <a:lnTo>
                    <a:pt x="205" y="119"/>
                  </a:lnTo>
                  <a:lnTo>
                    <a:pt x="205" y="117"/>
                  </a:lnTo>
                  <a:lnTo>
                    <a:pt x="205" y="117"/>
                  </a:lnTo>
                  <a:lnTo>
                    <a:pt x="203" y="117"/>
                  </a:lnTo>
                  <a:lnTo>
                    <a:pt x="203" y="117"/>
                  </a:lnTo>
                  <a:lnTo>
                    <a:pt x="195" y="113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77" y="109"/>
                  </a:lnTo>
                  <a:lnTo>
                    <a:pt x="177" y="109"/>
                  </a:lnTo>
                  <a:lnTo>
                    <a:pt x="171" y="107"/>
                  </a:lnTo>
                  <a:lnTo>
                    <a:pt x="167" y="101"/>
                  </a:lnTo>
                  <a:lnTo>
                    <a:pt x="165" y="97"/>
                  </a:lnTo>
                  <a:lnTo>
                    <a:pt x="163" y="93"/>
                  </a:lnTo>
                  <a:lnTo>
                    <a:pt x="163" y="93"/>
                  </a:lnTo>
                  <a:lnTo>
                    <a:pt x="161" y="89"/>
                  </a:lnTo>
                  <a:lnTo>
                    <a:pt x="161" y="89"/>
                  </a:lnTo>
                  <a:lnTo>
                    <a:pt x="159" y="89"/>
                  </a:lnTo>
                  <a:lnTo>
                    <a:pt x="159" y="89"/>
                  </a:lnTo>
                  <a:lnTo>
                    <a:pt x="159" y="89"/>
                  </a:lnTo>
                  <a:lnTo>
                    <a:pt x="155" y="83"/>
                  </a:lnTo>
                  <a:lnTo>
                    <a:pt x="155" y="77"/>
                  </a:lnTo>
                  <a:lnTo>
                    <a:pt x="149" y="75"/>
                  </a:lnTo>
                  <a:lnTo>
                    <a:pt x="149" y="75"/>
                  </a:lnTo>
                  <a:lnTo>
                    <a:pt x="145" y="75"/>
                  </a:lnTo>
                  <a:lnTo>
                    <a:pt x="145" y="75"/>
                  </a:lnTo>
                  <a:lnTo>
                    <a:pt x="135" y="77"/>
                  </a:lnTo>
                  <a:lnTo>
                    <a:pt x="131" y="77"/>
                  </a:lnTo>
                  <a:lnTo>
                    <a:pt x="127" y="75"/>
                  </a:lnTo>
                  <a:lnTo>
                    <a:pt x="127" y="75"/>
                  </a:lnTo>
                  <a:lnTo>
                    <a:pt x="127" y="71"/>
                  </a:lnTo>
                  <a:lnTo>
                    <a:pt x="127" y="67"/>
                  </a:lnTo>
                  <a:lnTo>
                    <a:pt x="127" y="65"/>
                  </a:lnTo>
                  <a:lnTo>
                    <a:pt x="123" y="65"/>
                  </a:lnTo>
                  <a:lnTo>
                    <a:pt x="123" y="65"/>
                  </a:lnTo>
                  <a:lnTo>
                    <a:pt x="117" y="61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3" y="52"/>
                  </a:lnTo>
                  <a:lnTo>
                    <a:pt x="103" y="50"/>
                  </a:lnTo>
                  <a:lnTo>
                    <a:pt x="101" y="44"/>
                  </a:lnTo>
                  <a:lnTo>
                    <a:pt x="101" y="44"/>
                  </a:lnTo>
                  <a:lnTo>
                    <a:pt x="101" y="40"/>
                  </a:lnTo>
                  <a:lnTo>
                    <a:pt x="99" y="38"/>
                  </a:lnTo>
                  <a:lnTo>
                    <a:pt x="97" y="34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9" y="38"/>
                  </a:lnTo>
                  <a:lnTo>
                    <a:pt x="87" y="38"/>
                  </a:lnTo>
                  <a:lnTo>
                    <a:pt x="81" y="34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77" y="26"/>
                  </a:lnTo>
                  <a:lnTo>
                    <a:pt x="77" y="22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7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3" y="2"/>
                  </a:lnTo>
                  <a:lnTo>
                    <a:pt x="33" y="6"/>
                  </a:lnTo>
                  <a:lnTo>
                    <a:pt x="25" y="10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1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9" y="26"/>
                  </a:lnTo>
                  <a:lnTo>
                    <a:pt x="7" y="30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6" y="65"/>
                  </a:lnTo>
                  <a:lnTo>
                    <a:pt x="13" y="67"/>
                  </a:lnTo>
                  <a:lnTo>
                    <a:pt x="25" y="69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33" y="83"/>
                  </a:lnTo>
                  <a:lnTo>
                    <a:pt x="35" y="83"/>
                  </a:lnTo>
                  <a:lnTo>
                    <a:pt x="43" y="91"/>
                  </a:lnTo>
                  <a:lnTo>
                    <a:pt x="43" y="91"/>
                  </a:lnTo>
                  <a:lnTo>
                    <a:pt x="47" y="97"/>
                  </a:lnTo>
                  <a:lnTo>
                    <a:pt x="49" y="105"/>
                  </a:lnTo>
                  <a:lnTo>
                    <a:pt x="49" y="111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43" y="123"/>
                  </a:lnTo>
                  <a:lnTo>
                    <a:pt x="41" y="129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33" y="133"/>
                  </a:lnTo>
                  <a:lnTo>
                    <a:pt x="33" y="133"/>
                  </a:lnTo>
                  <a:lnTo>
                    <a:pt x="35" y="137"/>
                  </a:lnTo>
                  <a:lnTo>
                    <a:pt x="39" y="137"/>
                  </a:lnTo>
                  <a:lnTo>
                    <a:pt x="49" y="141"/>
                  </a:lnTo>
                  <a:lnTo>
                    <a:pt x="57" y="151"/>
                  </a:lnTo>
                  <a:lnTo>
                    <a:pt x="53" y="159"/>
                  </a:lnTo>
                  <a:lnTo>
                    <a:pt x="65" y="165"/>
                  </a:lnTo>
                  <a:lnTo>
                    <a:pt x="73" y="165"/>
                  </a:lnTo>
                  <a:lnTo>
                    <a:pt x="73" y="181"/>
                  </a:lnTo>
                  <a:lnTo>
                    <a:pt x="77" y="187"/>
                  </a:lnTo>
                  <a:lnTo>
                    <a:pt x="77" y="187"/>
                  </a:lnTo>
                  <a:lnTo>
                    <a:pt x="77" y="191"/>
                  </a:lnTo>
                  <a:lnTo>
                    <a:pt x="77" y="193"/>
                  </a:lnTo>
                  <a:lnTo>
                    <a:pt x="77" y="193"/>
                  </a:lnTo>
                  <a:lnTo>
                    <a:pt x="77" y="193"/>
                  </a:lnTo>
                  <a:lnTo>
                    <a:pt x="77" y="199"/>
                  </a:lnTo>
                  <a:lnTo>
                    <a:pt x="77" y="199"/>
                  </a:lnTo>
                  <a:lnTo>
                    <a:pt x="79" y="199"/>
                  </a:lnTo>
                  <a:lnTo>
                    <a:pt x="85" y="199"/>
                  </a:lnTo>
                  <a:lnTo>
                    <a:pt x="85" y="199"/>
                  </a:lnTo>
                  <a:lnTo>
                    <a:pt x="87" y="201"/>
                  </a:lnTo>
                  <a:lnTo>
                    <a:pt x="89" y="205"/>
                  </a:lnTo>
                  <a:lnTo>
                    <a:pt x="89" y="209"/>
                  </a:lnTo>
                  <a:lnTo>
                    <a:pt x="89" y="215"/>
                  </a:lnTo>
                  <a:lnTo>
                    <a:pt x="89" y="215"/>
                  </a:lnTo>
                  <a:lnTo>
                    <a:pt x="85" y="229"/>
                  </a:lnTo>
                  <a:lnTo>
                    <a:pt x="81" y="235"/>
                  </a:lnTo>
                  <a:lnTo>
                    <a:pt x="81" y="239"/>
                  </a:lnTo>
                  <a:lnTo>
                    <a:pt x="81" y="239"/>
                  </a:lnTo>
                  <a:lnTo>
                    <a:pt x="87" y="247"/>
                  </a:lnTo>
                  <a:lnTo>
                    <a:pt x="87" y="249"/>
                  </a:lnTo>
                  <a:lnTo>
                    <a:pt x="91" y="249"/>
                  </a:lnTo>
                  <a:lnTo>
                    <a:pt x="91" y="249"/>
                  </a:lnTo>
                  <a:lnTo>
                    <a:pt x="93" y="251"/>
                  </a:lnTo>
                  <a:lnTo>
                    <a:pt x="99" y="253"/>
                  </a:lnTo>
                  <a:lnTo>
                    <a:pt x="103" y="253"/>
                  </a:lnTo>
                  <a:lnTo>
                    <a:pt x="103" y="253"/>
                  </a:lnTo>
                  <a:lnTo>
                    <a:pt x="103" y="251"/>
                  </a:lnTo>
                  <a:lnTo>
                    <a:pt x="103" y="251"/>
                  </a:lnTo>
                  <a:lnTo>
                    <a:pt x="105" y="247"/>
                  </a:lnTo>
                  <a:lnTo>
                    <a:pt x="111" y="239"/>
                  </a:lnTo>
                  <a:lnTo>
                    <a:pt x="119" y="227"/>
                  </a:lnTo>
                  <a:lnTo>
                    <a:pt x="119" y="227"/>
                  </a:lnTo>
                  <a:lnTo>
                    <a:pt x="121" y="223"/>
                  </a:lnTo>
                  <a:lnTo>
                    <a:pt x="121" y="223"/>
                  </a:lnTo>
                  <a:lnTo>
                    <a:pt x="123" y="223"/>
                  </a:lnTo>
                  <a:lnTo>
                    <a:pt x="127" y="225"/>
                  </a:lnTo>
                  <a:lnTo>
                    <a:pt x="133" y="227"/>
                  </a:lnTo>
                  <a:lnTo>
                    <a:pt x="133" y="227"/>
                  </a:lnTo>
                  <a:lnTo>
                    <a:pt x="137" y="227"/>
                  </a:lnTo>
                  <a:lnTo>
                    <a:pt x="141" y="229"/>
                  </a:lnTo>
                  <a:lnTo>
                    <a:pt x="147" y="231"/>
                  </a:lnTo>
                  <a:lnTo>
                    <a:pt x="147" y="231"/>
                  </a:lnTo>
                  <a:lnTo>
                    <a:pt x="149" y="231"/>
                  </a:lnTo>
                  <a:lnTo>
                    <a:pt x="149" y="231"/>
                  </a:lnTo>
                  <a:lnTo>
                    <a:pt x="155" y="227"/>
                  </a:lnTo>
                  <a:lnTo>
                    <a:pt x="155" y="225"/>
                  </a:lnTo>
                  <a:lnTo>
                    <a:pt x="159" y="223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71" y="225"/>
                  </a:lnTo>
                  <a:lnTo>
                    <a:pt x="171" y="225"/>
                  </a:lnTo>
                  <a:lnTo>
                    <a:pt x="187" y="231"/>
                  </a:lnTo>
                  <a:lnTo>
                    <a:pt x="187" y="231"/>
                  </a:lnTo>
                  <a:lnTo>
                    <a:pt x="193" y="231"/>
                  </a:lnTo>
                  <a:lnTo>
                    <a:pt x="201" y="231"/>
                  </a:lnTo>
                  <a:lnTo>
                    <a:pt x="211" y="231"/>
                  </a:lnTo>
                  <a:lnTo>
                    <a:pt x="211" y="231"/>
                  </a:lnTo>
                  <a:lnTo>
                    <a:pt x="213" y="229"/>
                  </a:lnTo>
                  <a:lnTo>
                    <a:pt x="215" y="231"/>
                  </a:lnTo>
                  <a:lnTo>
                    <a:pt x="217" y="231"/>
                  </a:lnTo>
                  <a:lnTo>
                    <a:pt x="219" y="231"/>
                  </a:lnTo>
                  <a:lnTo>
                    <a:pt x="219" y="231"/>
                  </a:lnTo>
                  <a:lnTo>
                    <a:pt x="219" y="231"/>
                  </a:lnTo>
                  <a:lnTo>
                    <a:pt x="219" y="231"/>
                  </a:lnTo>
                  <a:lnTo>
                    <a:pt x="225" y="229"/>
                  </a:lnTo>
                  <a:lnTo>
                    <a:pt x="225" y="229"/>
                  </a:lnTo>
                  <a:lnTo>
                    <a:pt x="228" y="221"/>
                  </a:lnTo>
                  <a:lnTo>
                    <a:pt x="228" y="221"/>
                  </a:lnTo>
                  <a:lnTo>
                    <a:pt x="228" y="221"/>
                  </a:lnTo>
                  <a:lnTo>
                    <a:pt x="228" y="221"/>
                  </a:lnTo>
                  <a:lnTo>
                    <a:pt x="228" y="22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Freeform 42"/>
            <p:cNvSpPr>
              <a:spLocks noEditPoints="1"/>
            </p:cNvSpPr>
            <p:nvPr/>
          </p:nvSpPr>
          <p:spPr bwMode="auto">
            <a:xfrm>
              <a:off x="789" y="2336"/>
              <a:ext cx="162" cy="220"/>
            </a:xfrm>
            <a:custGeom>
              <a:avLst/>
              <a:gdLst>
                <a:gd name="T0" fmla="*/ 72 w 162"/>
                <a:gd name="T1" fmla="*/ 218 h 220"/>
                <a:gd name="T2" fmla="*/ 88 w 162"/>
                <a:gd name="T3" fmla="*/ 220 h 220"/>
                <a:gd name="T4" fmla="*/ 96 w 162"/>
                <a:gd name="T5" fmla="*/ 214 h 220"/>
                <a:gd name="T6" fmla="*/ 102 w 162"/>
                <a:gd name="T7" fmla="*/ 196 h 220"/>
                <a:gd name="T8" fmla="*/ 116 w 162"/>
                <a:gd name="T9" fmla="*/ 194 h 220"/>
                <a:gd name="T10" fmla="*/ 118 w 162"/>
                <a:gd name="T11" fmla="*/ 178 h 220"/>
                <a:gd name="T12" fmla="*/ 118 w 162"/>
                <a:gd name="T13" fmla="*/ 160 h 220"/>
                <a:gd name="T14" fmla="*/ 130 w 162"/>
                <a:gd name="T15" fmla="*/ 144 h 220"/>
                <a:gd name="T16" fmla="*/ 140 w 162"/>
                <a:gd name="T17" fmla="*/ 146 h 220"/>
                <a:gd name="T18" fmla="*/ 148 w 162"/>
                <a:gd name="T19" fmla="*/ 146 h 220"/>
                <a:gd name="T20" fmla="*/ 158 w 162"/>
                <a:gd name="T21" fmla="*/ 146 h 220"/>
                <a:gd name="T22" fmla="*/ 158 w 162"/>
                <a:gd name="T23" fmla="*/ 132 h 220"/>
                <a:gd name="T24" fmla="*/ 158 w 162"/>
                <a:gd name="T25" fmla="*/ 124 h 220"/>
                <a:gd name="T26" fmla="*/ 162 w 162"/>
                <a:gd name="T27" fmla="*/ 118 h 220"/>
                <a:gd name="T28" fmla="*/ 148 w 162"/>
                <a:gd name="T29" fmla="*/ 104 h 220"/>
                <a:gd name="T30" fmla="*/ 152 w 162"/>
                <a:gd name="T31" fmla="*/ 86 h 220"/>
                <a:gd name="T32" fmla="*/ 158 w 162"/>
                <a:gd name="T33" fmla="*/ 78 h 220"/>
                <a:gd name="T34" fmla="*/ 162 w 162"/>
                <a:gd name="T35" fmla="*/ 64 h 220"/>
                <a:gd name="T36" fmla="*/ 140 w 162"/>
                <a:gd name="T37" fmla="*/ 50 h 220"/>
                <a:gd name="T38" fmla="*/ 128 w 162"/>
                <a:gd name="T39" fmla="*/ 38 h 220"/>
                <a:gd name="T40" fmla="*/ 122 w 162"/>
                <a:gd name="T41" fmla="*/ 16 h 220"/>
                <a:gd name="T42" fmla="*/ 118 w 162"/>
                <a:gd name="T43" fmla="*/ 24 h 220"/>
                <a:gd name="T44" fmla="*/ 112 w 162"/>
                <a:gd name="T45" fmla="*/ 18 h 220"/>
                <a:gd name="T46" fmla="*/ 98 w 162"/>
                <a:gd name="T47" fmla="*/ 6 h 220"/>
                <a:gd name="T48" fmla="*/ 92 w 162"/>
                <a:gd name="T49" fmla="*/ 16 h 220"/>
                <a:gd name="T50" fmla="*/ 94 w 162"/>
                <a:gd name="T51" fmla="*/ 34 h 220"/>
                <a:gd name="T52" fmla="*/ 96 w 162"/>
                <a:gd name="T53" fmla="*/ 44 h 220"/>
                <a:gd name="T54" fmla="*/ 72 w 162"/>
                <a:gd name="T55" fmla="*/ 30 h 220"/>
                <a:gd name="T56" fmla="*/ 50 w 162"/>
                <a:gd name="T57" fmla="*/ 32 h 220"/>
                <a:gd name="T58" fmla="*/ 40 w 162"/>
                <a:gd name="T59" fmla="*/ 36 h 220"/>
                <a:gd name="T60" fmla="*/ 22 w 162"/>
                <a:gd name="T61" fmla="*/ 28 h 220"/>
                <a:gd name="T62" fmla="*/ 14 w 162"/>
                <a:gd name="T63" fmla="*/ 12 h 220"/>
                <a:gd name="T64" fmla="*/ 2 w 162"/>
                <a:gd name="T65" fmla="*/ 12 h 220"/>
                <a:gd name="T66" fmla="*/ 0 w 162"/>
                <a:gd name="T67" fmla="*/ 52 h 220"/>
                <a:gd name="T68" fmla="*/ 4 w 162"/>
                <a:gd name="T69" fmla="*/ 70 h 220"/>
                <a:gd name="T70" fmla="*/ 10 w 162"/>
                <a:gd name="T71" fmla="*/ 112 h 220"/>
                <a:gd name="T72" fmla="*/ 10 w 162"/>
                <a:gd name="T73" fmla="*/ 152 h 220"/>
                <a:gd name="T74" fmla="*/ 4 w 162"/>
                <a:gd name="T75" fmla="*/ 184 h 220"/>
                <a:gd name="T76" fmla="*/ 6 w 162"/>
                <a:gd name="T77" fmla="*/ 192 h 220"/>
                <a:gd name="T78" fmla="*/ 18 w 162"/>
                <a:gd name="T79" fmla="*/ 196 h 220"/>
                <a:gd name="T80" fmla="*/ 28 w 162"/>
                <a:gd name="T81" fmla="*/ 214 h 220"/>
                <a:gd name="T82" fmla="*/ 54 w 162"/>
                <a:gd name="T83" fmla="*/ 202 h 220"/>
                <a:gd name="T84" fmla="*/ 64 w 162"/>
                <a:gd name="T85" fmla="*/ 198 h 220"/>
                <a:gd name="T86" fmla="*/ 28 w 162"/>
                <a:gd name="T87" fmla="*/ 190 h 220"/>
                <a:gd name="T88" fmla="*/ 22 w 162"/>
                <a:gd name="T89" fmla="*/ 168 h 220"/>
                <a:gd name="T90" fmla="*/ 32 w 162"/>
                <a:gd name="T91" fmla="*/ 160 h 220"/>
                <a:gd name="T92" fmla="*/ 38 w 162"/>
                <a:gd name="T93" fmla="*/ 166 h 220"/>
                <a:gd name="T94" fmla="*/ 44 w 162"/>
                <a:gd name="T95" fmla="*/ 160 h 220"/>
                <a:gd name="T96" fmla="*/ 56 w 162"/>
                <a:gd name="T97" fmla="*/ 150 h 220"/>
                <a:gd name="T98" fmla="*/ 68 w 162"/>
                <a:gd name="T99" fmla="*/ 142 h 220"/>
                <a:gd name="T100" fmla="*/ 72 w 162"/>
                <a:gd name="T101" fmla="*/ 130 h 220"/>
                <a:gd name="T102" fmla="*/ 64 w 162"/>
                <a:gd name="T103" fmla="*/ 124 h 220"/>
                <a:gd name="T104" fmla="*/ 48 w 162"/>
                <a:gd name="T105" fmla="*/ 118 h 220"/>
                <a:gd name="T106" fmla="*/ 40 w 162"/>
                <a:gd name="T107" fmla="*/ 92 h 220"/>
                <a:gd name="T108" fmla="*/ 50 w 162"/>
                <a:gd name="T109" fmla="*/ 98 h 220"/>
                <a:gd name="T110" fmla="*/ 56 w 162"/>
                <a:gd name="T111" fmla="*/ 114 h 220"/>
                <a:gd name="T112" fmla="*/ 72 w 162"/>
                <a:gd name="T113" fmla="*/ 112 h 220"/>
                <a:gd name="T114" fmla="*/ 86 w 162"/>
                <a:gd name="T115" fmla="*/ 136 h 220"/>
                <a:gd name="T116" fmla="*/ 82 w 162"/>
                <a:gd name="T117" fmla="*/ 166 h 220"/>
                <a:gd name="T118" fmla="*/ 72 w 162"/>
                <a:gd name="T119" fmla="*/ 160 h 220"/>
                <a:gd name="T120" fmla="*/ 56 w 162"/>
                <a:gd name="T121" fmla="*/ 176 h 220"/>
                <a:gd name="T122" fmla="*/ 36 w 162"/>
                <a:gd name="T123" fmla="*/ 190 h 220"/>
                <a:gd name="T124" fmla="*/ 28 w 162"/>
                <a:gd name="T125" fmla="*/ 19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220">
                  <a:moveTo>
                    <a:pt x="64" y="198"/>
                  </a:moveTo>
                  <a:lnTo>
                    <a:pt x="64" y="198"/>
                  </a:lnTo>
                  <a:lnTo>
                    <a:pt x="66" y="202"/>
                  </a:lnTo>
                  <a:lnTo>
                    <a:pt x="68" y="206"/>
                  </a:lnTo>
                  <a:lnTo>
                    <a:pt x="72" y="218"/>
                  </a:lnTo>
                  <a:lnTo>
                    <a:pt x="72" y="218"/>
                  </a:lnTo>
                  <a:lnTo>
                    <a:pt x="72" y="220"/>
                  </a:lnTo>
                  <a:lnTo>
                    <a:pt x="76" y="220"/>
                  </a:lnTo>
                  <a:lnTo>
                    <a:pt x="88" y="220"/>
                  </a:lnTo>
                  <a:lnTo>
                    <a:pt x="88" y="220"/>
                  </a:lnTo>
                  <a:lnTo>
                    <a:pt x="90" y="220"/>
                  </a:lnTo>
                  <a:lnTo>
                    <a:pt x="90" y="220"/>
                  </a:lnTo>
                  <a:lnTo>
                    <a:pt x="92" y="218"/>
                  </a:lnTo>
                  <a:lnTo>
                    <a:pt x="92" y="212"/>
                  </a:lnTo>
                  <a:lnTo>
                    <a:pt x="96" y="214"/>
                  </a:lnTo>
                  <a:lnTo>
                    <a:pt x="102" y="212"/>
                  </a:lnTo>
                  <a:lnTo>
                    <a:pt x="100" y="210"/>
                  </a:lnTo>
                  <a:lnTo>
                    <a:pt x="100" y="210"/>
                  </a:lnTo>
                  <a:lnTo>
                    <a:pt x="102" y="196"/>
                  </a:lnTo>
                  <a:lnTo>
                    <a:pt x="102" y="196"/>
                  </a:lnTo>
                  <a:lnTo>
                    <a:pt x="106" y="194"/>
                  </a:lnTo>
                  <a:lnTo>
                    <a:pt x="108" y="194"/>
                  </a:lnTo>
                  <a:lnTo>
                    <a:pt x="114" y="194"/>
                  </a:lnTo>
                  <a:lnTo>
                    <a:pt x="114" y="194"/>
                  </a:lnTo>
                  <a:lnTo>
                    <a:pt x="116" y="194"/>
                  </a:lnTo>
                  <a:lnTo>
                    <a:pt x="118" y="194"/>
                  </a:lnTo>
                  <a:lnTo>
                    <a:pt x="118" y="190"/>
                  </a:lnTo>
                  <a:lnTo>
                    <a:pt x="118" y="180"/>
                  </a:lnTo>
                  <a:lnTo>
                    <a:pt x="118" y="180"/>
                  </a:lnTo>
                  <a:lnTo>
                    <a:pt x="118" y="178"/>
                  </a:lnTo>
                  <a:lnTo>
                    <a:pt x="120" y="174"/>
                  </a:lnTo>
                  <a:lnTo>
                    <a:pt x="122" y="172"/>
                  </a:lnTo>
                  <a:lnTo>
                    <a:pt x="116" y="164"/>
                  </a:lnTo>
                  <a:lnTo>
                    <a:pt x="116" y="164"/>
                  </a:lnTo>
                  <a:lnTo>
                    <a:pt x="118" y="160"/>
                  </a:lnTo>
                  <a:lnTo>
                    <a:pt x="120" y="154"/>
                  </a:lnTo>
                  <a:lnTo>
                    <a:pt x="120" y="154"/>
                  </a:lnTo>
                  <a:lnTo>
                    <a:pt x="122" y="150"/>
                  </a:lnTo>
                  <a:lnTo>
                    <a:pt x="128" y="146"/>
                  </a:lnTo>
                  <a:lnTo>
                    <a:pt x="130" y="144"/>
                  </a:lnTo>
                  <a:lnTo>
                    <a:pt x="132" y="138"/>
                  </a:lnTo>
                  <a:lnTo>
                    <a:pt x="132" y="138"/>
                  </a:lnTo>
                  <a:lnTo>
                    <a:pt x="136" y="138"/>
                  </a:lnTo>
                  <a:lnTo>
                    <a:pt x="138" y="144"/>
                  </a:lnTo>
                  <a:lnTo>
                    <a:pt x="140" y="146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8" y="146"/>
                  </a:lnTo>
                  <a:lnTo>
                    <a:pt x="152" y="142"/>
                  </a:lnTo>
                  <a:lnTo>
                    <a:pt x="152" y="142"/>
                  </a:lnTo>
                  <a:lnTo>
                    <a:pt x="154" y="144"/>
                  </a:lnTo>
                  <a:lnTo>
                    <a:pt x="158" y="146"/>
                  </a:lnTo>
                  <a:lnTo>
                    <a:pt x="158" y="146"/>
                  </a:lnTo>
                  <a:lnTo>
                    <a:pt x="160" y="148"/>
                  </a:lnTo>
                  <a:lnTo>
                    <a:pt x="160" y="148"/>
                  </a:lnTo>
                  <a:lnTo>
                    <a:pt x="158" y="144"/>
                  </a:lnTo>
                  <a:lnTo>
                    <a:pt x="158" y="138"/>
                  </a:lnTo>
                  <a:lnTo>
                    <a:pt x="158" y="132"/>
                  </a:lnTo>
                  <a:lnTo>
                    <a:pt x="158" y="132"/>
                  </a:lnTo>
                  <a:lnTo>
                    <a:pt x="158" y="130"/>
                  </a:lnTo>
                  <a:lnTo>
                    <a:pt x="158" y="128"/>
                  </a:lnTo>
                  <a:lnTo>
                    <a:pt x="158" y="126"/>
                  </a:lnTo>
                  <a:lnTo>
                    <a:pt x="158" y="124"/>
                  </a:lnTo>
                  <a:lnTo>
                    <a:pt x="158" y="124"/>
                  </a:lnTo>
                  <a:lnTo>
                    <a:pt x="162" y="122"/>
                  </a:lnTo>
                  <a:lnTo>
                    <a:pt x="162" y="120"/>
                  </a:lnTo>
                  <a:lnTo>
                    <a:pt x="162" y="118"/>
                  </a:lnTo>
                  <a:lnTo>
                    <a:pt x="162" y="118"/>
                  </a:lnTo>
                  <a:lnTo>
                    <a:pt x="160" y="118"/>
                  </a:lnTo>
                  <a:lnTo>
                    <a:pt x="158" y="112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8" y="104"/>
                  </a:lnTo>
                  <a:lnTo>
                    <a:pt x="146" y="100"/>
                  </a:lnTo>
                  <a:lnTo>
                    <a:pt x="146" y="98"/>
                  </a:lnTo>
                  <a:lnTo>
                    <a:pt x="148" y="96"/>
                  </a:lnTo>
                  <a:lnTo>
                    <a:pt x="148" y="96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82"/>
                  </a:lnTo>
                  <a:lnTo>
                    <a:pt x="154" y="80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60" y="76"/>
                  </a:lnTo>
                  <a:lnTo>
                    <a:pt x="162" y="74"/>
                  </a:lnTo>
                  <a:lnTo>
                    <a:pt x="162" y="68"/>
                  </a:lnTo>
                  <a:lnTo>
                    <a:pt x="162" y="64"/>
                  </a:lnTo>
                  <a:lnTo>
                    <a:pt x="162" y="64"/>
                  </a:lnTo>
                  <a:lnTo>
                    <a:pt x="154" y="56"/>
                  </a:lnTo>
                  <a:lnTo>
                    <a:pt x="144" y="50"/>
                  </a:lnTo>
                  <a:lnTo>
                    <a:pt x="144" y="50"/>
                  </a:lnTo>
                  <a:lnTo>
                    <a:pt x="144" y="50"/>
                  </a:lnTo>
                  <a:lnTo>
                    <a:pt x="140" y="50"/>
                  </a:lnTo>
                  <a:lnTo>
                    <a:pt x="136" y="50"/>
                  </a:lnTo>
                  <a:lnTo>
                    <a:pt x="132" y="46"/>
                  </a:lnTo>
                  <a:lnTo>
                    <a:pt x="132" y="46"/>
                  </a:lnTo>
                  <a:lnTo>
                    <a:pt x="128" y="40"/>
                  </a:lnTo>
                  <a:lnTo>
                    <a:pt x="128" y="38"/>
                  </a:lnTo>
                  <a:lnTo>
                    <a:pt x="134" y="36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28" y="18"/>
                  </a:lnTo>
                  <a:lnTo>
                    <a:pt x="122" y="16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18" y="18"/>
                  </a:lnTo>
                  <a:lnTo>
                    <a:pt x="118" y="22"/>
                  </a:lnTo>
                  <a:lnTo>
                    <a:pt x="118" y="24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6" y="22"/>
                  </a:lnTo>
                  <a:lnTo>
                    <a:pt x="112" y="18"/>
                  </a:lnTo>
                  <a:lnTo>
                    <a:pt x="110" y="12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102" y="8"/>
                  </a:lnTo>
                  <a:lnTo>
                    <a:pt x="98" y="6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4" y="8"/>
                  </a:lnTo>
                  <a:lnTo>
                    <a:pt x="92" y="10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4" y="20"/>
                  </a:lnTo>
                  <a:lnTo>
                    <a:pt x="94" y="28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8" y="40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6" y="44"/>
                  </a:lnTo>
                  <a:lnTo>
                    <a:pt x="92" y="42"/>
                  </a:lnTo>
                  <a:lnTo>
                    <a:pt x="86" y="36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2" y="32"/>
                  </a:lnTo>
                  <a:lnTo>
                    <a:pt x="56" y="34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48" y="32"/>
                  </a:lnTo>
                  <a:lnTo>
                    <a:pt x="46" y="34"/>
                  </a:lnTo>
                  <a:lnTo>
                    <a:pt x="44" y="34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0" y="34"/>
                  </a:lnTo>
                  <a:lnTo>
                    <a:pt x="26" y="32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18" y="18"/>
                  </a:lnTo>
                  <a:lnTo>
                    <a:pt x="18" y="14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2" y="24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4" y="78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6" y="10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4" y="118"/>
                  </a:lnTo>
                  <a:lnTo>
                    <a:pt x="14" y="124"/>
                  </a:lnTo>
                  <a:lnTo>
                    <a:pt x="14" y="136"/>
                  </a:lnTo>
                  <a:lnTo>
                    <a:pt x="10" y="152"/>
                  </a:lnTo>
                  <a:lnTo>
                    <a:pt x="8" y="164"/>
                  </a:lnTo>
                  <a:lnTo>
                    <a:pt x="8" y="164"/>
                  </a:lnTo>
                  <a:lnTo>
                    <a:pt x="8" y="174"/>
                  </a:lnTo>
                  <a:lnTo>
                    <a:pt x="6" y="180"/>
                  </a:lnTo>
                  <a:lnTo>
                    <a:pt x="4" y="184"/>
                  </a:lnTo>
                  <a:lnTo>
                    <a:pt x="4" y="184"/>
                  </a:lnTo>
                  <a:lnTo>
                    <a:pt x="4" y="190"/>
                  </a:lnTo>
                  <a:lnTo>
                    <a:pt x="4" y="192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8" y="192"/>
                  </a:lnTo>
                  <a:lnTo>
                    <a:pt x="14" y="192"/>
                  </a:lnTo>
                  <a:lnTo>
                    <a:pt x="16" y="194"/>
                  </a:lnTo>
                  <a:lnTo>
                    <a:pt x="16" y="194"/>
                  </a:lnTo>
                  <a:lnTo>
                    <a:pt x="18" y="196"/>
                  </a:lnTo>
                  <a:lnTo>
                    <a:pt x="22" y="202"/>
                  </a:lnTo>
                  <a:lnTo>
                    <a:pt x="28" y="214"/>
                  </a:lnTo>
                  <a:lnTo>
                    <a:pt x="28" y="214"/>
                  </a:lnTo>
                  <a:lnTo>
                    <a:pt x="28" y="214"/>
                  </a:lnTo>
                  <a:lnTo>
                    <a:pt x="28" y="214"/>
                  </a:lnTo>
                  <a:lnTo>
                    <a:pt x="40" y="206"/>
                  </a:lnTo>
                  <a:lnTo>
                    <a:pt x="44" y="204"/>
                  </a:lnTo>
                  <a:lnTo>
                    <a:pt x="50" y="204"/>
                  </a:lnTo>
                  <a:lnTo>
                    <a:pt x="50" y="204"/>
                  </a:lnTo>
                  <a:lnTo>
                    <a:pt x="54" y="202"/>
                  </a:lnTo>
                  <a:lnTo>
                    <a:pt x="60" y="202"/>
                  </a:lnTo>
                  <a:lnTo>
                    <a:pt x="62" y="200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close/>
                  <a:moveTo>
                    <a:pt x="28" y="192"/>
                  </a:moveTo>
                  <a:lnTo>
                    <a:pt x="28" y="192"/>
                  </a:lnTo>
                  <a:lnTo>
                    <a:pt x="28" y="190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6" y="176"/>
                  </a:lnTo>
                  <a:lnTo>
                    <a:pt x="26" y="176"/>
                  </a:lnTo>
                  <a:lnTo>
                    <a:pt x="22" y="168"/>
                  </a:lnTo>
                  <a:lnTo>
                    <a:pt x="22" y="166"/>
                  </a:lnTo>
                  <a:lnTo>
                    <a:pt x="24" y="164"/>
                  </a:lnTo>
                  <a:lnTo>
                    <a:pt x="24" y="164"/>
                  </a:lnTo>
                  <a:lnTo>
                    <a:pt x="28" y="164"/>
                  </a:lnTo>
                  <a:lnTo>
                    <a:pt x="32" y="160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6"/>
                  </a:lnTo>
                  <a:lnTo>
                    <a:pt x="40" y="168"/>
                  </a:lnTo>
                  <a:lnTo>
                    <a:pt x="40" y="168"/>
                  </a:lnTo>
                  <a:lnTo>
                    <a:pt x="42" y="168"/>
                  </a:lnTo>
                  <a:lnTo>
                    <a:pt x="42" y="168"/>
                  </a:lnTo>
                  <a:lnTo>
                    <a:pt x="44" y="160"/>
                  </a:lnTo>
                  <a:lnTo>
                    <a:pt x="46" y="158"/>
                  </a:lnTo>
                  <a:lnTo>
                    <a:pt x="50" y="154"/>
                  </a:lnTo>
                  <a:lnTo>
                    <a:pt x="50" y="154"/>
                  </a:lnTo>
                  <a:lnTo>
                    <a:pt x="52" y="150"/>
                  </a:lnTo>
                  <a:lnTo>
                    <a:pt x="56" y="150"/>
                  </a:lnTo>
                  <a:lnTo>
                    <a:pt x="62" y="150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66" y="146"/>
                  </a:lnTo>
                  <a:lnTo>
                    <a:pt x="68" y="142"/>
                  </a:lnTo>
                  <a:lnTo>
                    <a:pt x="72" y="136"/>
                  </a:lnTo>
                  <a:lnTo>
                    <a:pt x="72" y="136"/>
                  </a:lnTo>
                  <a:lnTo>
                    <a:pt x="74" y="132"/>
                  </a:lnTo>
                  <a:lnTo>
                    <a:pt x="74" y="132"/>
                  </a:lnTo>
                  <a:lnTo>
                    <a:pt x="72" y="130"/>
                  </a:lnTo>
                  <a:lnTo>
                    <a:pt x="72" y="130"/>
                  </a:lnTo>
                  <a:lnTo>
                    <a:pt x="68" y="122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4" y="124"/>
                  </a:lnTo>
                  <a:lnTo>
                    <a:pt x="60" y="128"/>
                  </a:lnTo>
                  <a:lnTo>
                    <a:pt x="60" y="130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48" y="118"/>
                  </a:lnTo>
                  <a:lnTo>
                    <a:pt x="44" y="110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44" y="90"/>
                  </a:lnTo>
                  <a:lnTo>
                    <a:pt x="46" y="92"/>
                  </a:lnTo>
                  <a:lnTo>
                    <a:pt x="50" y="98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8"/>
                  </a:lnTo>
                  <a:lnTo>
                    <a:pt x="54" y="110"/>
                  </a:lnTo>
                  <a:lnTo>
                    <a:pt x="56" y="114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66" y="112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84" y="130"/>
                  </a:lnTo>
                  <a:lnTo>
                    <a:pt x="86" y="136"/>
                  </a:lnTo>
                  <a:lnTo>
                    <a:pt x="88" y="144"/>
                  </a:lnTo>
                  <a:lnTo>
                    <a:pt x="88" y="144"/>
                  </a:lnTo>
                  <a:lnTo>
                    <a:pt x="86" y="156"/>
                  </a:lnTo>
                  <a:lnTo>
                    <a:pt x="82" y="166"/>
                  </a:lnTo>
                  <a:lnTo>
                    <a:pt x="82" y="166"/>
                  </a:lnTo>
                  <a:lnTo>
                    <a:pt x="82" y="166"/>
                  </a:lnTo>
                  <a:lnTo>
                    <a:pt x="78" y="166"/>
                  </a:lnTo>
                  <a:lnTo>
                    <a:pt x="76" y="164"/>
                  </a:lnTo>
                  <a:lnTo>
                    <a:pt x="74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6" y="168"/>
                  </a:lnTo>
                  <a:lnTo>
                    <a:pt x="62" y="172"/>
                  </a:lnTo>
                  <a:lnTo>
                    <a:pt x="56" y="176"/>
                  </a:lnTo>
                  <a:lnTo>
                    <a:pt x="56" y="176"/>
                  </a:lnTo>
                  <a:lnTo>
                    <a:pt x="50" y="178"/>
                  </a:lnTo>
                  <a:lnTo>
                    <a:pt x="44" y="182"/>
                  </a:lnTo>
                  <a:lnTo>
                    <a:pt x="44" y="182"/>
                  </a:lnTo>
                  <a:lnTo>
                    <a:pt x="36" y="190"/>
                  </a:lnTo>
                  <a:lnTo>
                    <a:pt x="28" y="192"/>
                  </a:lnTo>
                  <a:lnTo>
                    <a:pt x="28" y="192"/>
                  </a:lnTo>
                  <a:lnTo>
                    <a:pt x="28" y="192"/>
                  </a:lnTo>
                  <a:lnTo>
                    <a:pt x="28" y="192"/>
                  </a:lnTo>
                  <a:lnTo>
                    <a:pt x="28" y="19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Freeform 43"/>
            <p:cNvSpPr>
              <a:spLocks/>
            </p:cNvSpPr>
            <p:nvPr/>
          </p:nvSpPr>
          <p:spPr bwMode="auto">
            <a:xfrm>
              <a:off x="865" y="2653"/>
              <a:ext cx="82" cy="60"/>
            </a:xfrm>
            <a:custGeom>
              <a:avLst/>
              <a:gdLst>
                <a:gd name="T0" fmla="*/ 42 w 82"/>
                <a:gd name="T1" fmla="*/ 58 h 60"/>
                <a:gd name="T2" fmla="*/ 52 w 82"/>
                <a:gd name="T3" fmla="*/ 58 h 60"/>
                <a:gd name="T4" fmla="*/ 54 w 82"/>
                <a:gd name="T5" fmla="*/ 56 h 60"/>
                <a:gd name="T6" fmla="*/ 54 w 82"/>
                <a:gd name="T7" fmla="*/ 46 h 60"/>
                <a:gd name="T8" fmla="*/ 52 w 82"/>
                <a:gd name="T9" fmla="*/ 36 h 60"/>
                <a:gd name="T10" fmla="*/ 54 w 82"/>
                <a:gd name="T11" fmla="*/ 32 h 60"/>
                <a:gd name="T12" fmla="*/ 62 w 82"/>
                <a:gd name="T13" fmla="*/ 30 h 60"/>
                <a:gd name="T14" fmla="*/ 66 w 82"/>
                <a:gd name="T15" fmla="*/ 30 h 60"/>
                <a:gd name="T16" fmla="*/ 70 w 82"/>
                <a:gd name="T17" fmla="*/ 30 h 60"/>
                <a:gd name="T18" fmla="*/ 72 w 82"/>
                <a:gd name="T19" fmla="*/ 30 h 60"/>
                <a:gd name="T20" fmla="*/ 82 w 82"/>
                <a:gd name="T21" fmla="*/ 20 h 60"/>
                <a:gd name="T22" fmla="*/ 78 w 82"/>
                <a:gd name="T23" fmla="*/ 12 h 60"/>
                <a:gd name="T24" fmla="*/ 70 w 82"/>
                <a:gd name="T25" fmla="*/ 2 h 60"/>
                <a:gd name="T26" fmla="*/ 68 w 82"/>
                <a:gd name="T27" fmla="*/ 2 h 60"/>
                <a:gd name="T28" fmla="*/ 68 w 82"/>
                <a:gd name="T29" fmla="*/ 0 h 60"/>
                <a:gd name="T30" fmla="*/ 62 w 82"/>
                <a:gd name="T31" fmla="*/ 4 h 60"/>
                <a:gd name="T32" fmla="*/ 62 w 82"/>
                <a:gd name="T33" fmla="*/ 10 h 60"/>
                <a:gd name="T34" fmla="*/ 60 w 82"/>
                <a:gd name="T35" fmla="*/ 18 h 60"/>
                <a:gd name="T36" fmla="*/ 56 w 82"/>
                <a:gd name="T37" fmla="*/ 20 h 60"/>
                <a:gd name="T38" fmla="*/ 46 w 82"/>
                <a:gd name="T39" fmla="*/ 16 h 60"/>
                <a:gd name="T40" fmla="*/ 36 w 82"/>
                <a:gd name="T41" fmla="*/ 10 h 60"/>
                <a:gd name="T42" fmla="*/ 30 w 82"/>
                <a:gd name="T43" fmla="*/ 8 h 60"/>
                <a:gd name="T44" fmla="*/ 16 w 82"/>
                <a:gd name="T45" fmla="*/ 10 h 60"/>
                <a:gd name="T46" fmla="*/ 6 w 82"/>
                <a:gd name="T47" fmla="*/ 12 h 60"/>
                <a:gd name="T48" fmla="*/ 10 w 82"/>
                <a:gd name="T49" fmla="*/ 26 h 60"/>
                <a:gd name="T50" fmla="*/ 6 w 82"/>
                <a:gd name="T51" fmla="*/ 30 h 60"/>
                <a:gd name="T52" fmla="*/ 0 w 82"/>
                <a:gd name="T53" fmla="*/ 32 h 60"/>
                <a:gd name="T54" fmla="*/ 2 w 82"/>
                <a:gd name="T55" fmla="*/ 38 h 60"/>
                <a:gd name="T56" fmla="*/ 10 w 82"/>
                <a:gd name="T57" fmla="*/ 42 h 60"/>
                <a:gd name="T58" fmla="*/ 14 w 82"/>
                <a:gd name="T59" fmla="*/ 44 h 60"/>
                <a:gd name="T60" fmla="*/ 22 w 82"/>
                <a:gd name="T61" fmla="*/ 50 h 60"/>
                <a:gd name="T62" fmla="*/ 24 w 82"/>
                <a:gd name="T63" fmla="*/ 54 h 60"/>
                <a:gd name="T64" fmla="*/ 34 w 82"/>
                <a:gd name="T65" fmla="*/ 58 h 60"/>
                <a:gd name="T66" fmla="*/ 38 w 82"/>
                <a:gd name="T67" fmla="*/ 58 h 60"/>
                <a:gd name="T68" fmla="*/ 42 w 82"/>
                <a:gd name="T69" fmla="*/ 58 h 60"/>
                <a:gd name="T70" fmla="*/ 42 w 82"/>
                <a:gd name="T71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" h="60">
                  <a:moveTo>
                    <a:pt x="42" y="58"/>
                  </a:moveTo>
                  <a:lnTo>
                    <a:pt x="42" y="58"/>
                  </a:lnTo>
                  <a:lnTo>
                    <a:pt x="46" y="60"/>
                  </a:lnTo>
                  <a:lnTo>
                    <a:pt x="52" y="58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0"/>
                  </a:lnTo>
                  <a:lnTo>
                    <a:pt x="54" y="4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4" y="32"/>
                  </a:lnTo>
                  <a:lnTo>
                    <a:pt x="58" y="30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70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78" y="12"/>
                  </a:lnTo>
                  <a:lnTo>
                    <a:pt x="76" y="8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4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2" y="16"/>
                  </a:lnTo>
                  <a:lnTo>
                    <a:pt x="60" y="18"/>
                  </a:lnTo>
                  <a:lnTo>
                    <a:pt x="58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46" y="16"/>
                  </a:lnTo>
                  <a:lnTo>
                    <a:pt x="42" y="12"/>
                  </a:lnTo>
                  <a:lnTo>
                    <a:pt x="36" y="10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16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6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38"/>
                  </a:lnTo>
                  <a:lnTo>
                    <a:pt x="6" y="40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4" y="44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32" y="56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8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Freeform 44"/>
            <p:cNvSpPr>
              <a:spLocks/>
            </p:cNvSpPr>
            <p:nvPr/>
          </p:nvSpPr>
          <p:spPr bwMode="auto">
            <a:xfrm>
              <a:off x="1070" y="2163"/>
              <a:ext cx="159" cy="162"/>
            </a:xfrm>
            <a:custGeom>
              <a:avLst/>
              <a:gdLst>
                <a:gd name="T0" fmla="*/ 24 w 159"/>
                <a:gd name="T1" fmla="*/ 158 h 162"/>
                <a:gd name="T2" fmla="*/ 34 w 159"/>
                <a:gd name="T3" fmla="*/ 162 h 162"/>
                <a:gd name="T4" fmla="*/ 52 w 159"/>
                <a:gd name="T5" fmla="*/ 158 h 162"/>
                <a:gd name="T6" fmla="*/ 62 w 159"/>
                <a:gd name="T7" fmla="*/ 158 h 162"/>
                <a:gd name="T8" fmla="*/ 68 w 159"/>
                <a:gd name="T9" fmla="*/ 158 h 162"/>
                <a:gd name="T10" fmla="*/ 78 w 159"/>
                <a:gd name="T11" fmla="*/ 158 h 162"/>
                <a:gd name="T12" fmla="*/ 80 w 159"/>
                <a:gd name="T13" fmla="*/ 152 h 162"/>
                <a:gd name="T14" fmla="*/ 88 w 159"/>
                <a:gd name="T15" fmla="*/ 146 h 162"/>
                <a:gd name="T16" fmla="*/ 92 w 159"/>
                <a:gd name="T17" fmla="*/ 144 h 162"/>
                <a:gd name="T18" fmla="*/ 92 w 159"/>
                <a:gd name="T19" fmla="*/ 132 h 162"/>
                <a:gd name="T20" fmla="*/ 98 w 159"/>
                <a:gd name="T21" fmla="*/ 132 h 162"/>
                <a:gd name="T22" fmla="*/ 110 w 159"/>
                <a:gd name="T23" fmla="*/ 134 h 162"/>
                <a:gd name="T24" fmla="*/ 126 w 159"/>
                <a:gd name="T25" fmla="*/ 136 h 162"/>
                <a:gd name="T26" fmla="*/ 132 w 159"/>
                <a:gd name="T27" fmla="*/ 142 h 162"/>
                <a:gd name="T28" fmla="*/ 138 w 159"/>
                <a:gd name="T29" fmla="*/ 148 h 162"/>
                <a:gd name="T30" fmla="*/ 150 w 159"/>
                <a:gd name="T31" fmla="*/ 158 h 162"/>
                <a:gd name="T32" fmla="*/ 152 w 159"/>
                <a:gd name="T33" fmla="*/ 158 h 162"/>
                <a:gd name="T34" fmla="*/ 157 w 159"/>
                <a:gd name="T35" fmla="*/ 148 h 162"/>
                <a:gd name="T36" fmla="*/ 157 w 159"/>
                <a:gd name="T37" fmla="*/ 138 h 162"/>
                <a:gd name="T38" fmla="*/ 156 w 159"/>
                <a:gd name="T39" fmla="*/ 126 h 162"/>
                <a:gd name="T40" fmla="*/ 152 w 159"/>
                <a:gd name="T41" fmla="*/ 118 h 162"/>
                <a:gd name="T42" fmla="*/ 148 w 159"/>
                <a:gd name="T43" fmla="*/ 112 h 162"/>
                <a:gd name="T44" fmla="*/ 140 w 159"/>
                <a:gd name="T45" fmla="*/ 98 h 162"/>
                <a:gd name="T46" fmla="*/ 128 w 159"/>
                <a:gd name="T47" fmla="*/ 86 h 162"/>
                <a:gd name="T48" fmla="*/ 130 w 159"/>
                <a:gd name="T49" fmla="*/ 68 h 162"/>
                <a:gd name="T50" fmla="*/ 128 w 159"/>
                <a:gd name="T51" fmla="*/ 64 h 162"/>
                <a:gd name="T52" fmla="*/ 114 w 159"/>
                <a:gd name="T53" fmla="*/ 50 h 162"/>
                <a:gd name="T54" fmla="*/ 108 w 159"/>
                <a:gd name="T55" fmla="*/ 34 h 162"/>
                <a:gd name="T56" fmla="*/ 102 w 159"/>
                <a:gd name="T57" fmla="*/ 26 h 162"/>
                <a:gd name="T58" fmla="*/ 98 w 159"/>
                <a:gd name="T59" fmla="*/ 24 h 162"/>
                <a:gd name="T60" fmla="*/ 98 w 159"/>
                <a:gd name="T61" fmla="*/ 8 h 162"/>
                <a:gd name="T62" fmla="*/ 92 w 159"/>
                <a:gd name="T63" fmla="*/ 4 h 162"/>
                <a:gd name="T64" fmla="*/ 80 w 159"/>
                <a:gd name="T65" fmla="*/ 0 h 162"/>
                <a:gd name="T66" fmla="*/ 78 w 159"/>
                <a:gd name="T67" fmla="*/ 0 h 162"/>
                <a:gd name="T68" fmla="*/ 76 w 159"/>
                <a:gd name="T69" fmla="*/ 12 h 162"/>
                <a:gd name="T70" fmla="*/ 66 w 159"/>
                <a:gd name="T71" fmla="*/ 12 h 162"/>
                <a:gd name="T72" fmla="*/ 52 w 159"/>
                <a:gd name="T73" fmla="*/ 26 h 162"/>
                <a:gd name="T74" fmla="*/ 48 w 159"/>
                <a:gd name="T75" fmla="*/ 30 h 162"/>
                <a:gd name="T76" fmla="*/ 48 w 159"/>
                <a:gd name="T77" fmla="*/ 34 h 162"/>
                <a:gd name="T78" fmla="*/ 40 w 159"/>
                <a:gd name="T79" fmla="*/ 34 h 162"/>
                <a:gd name="T80" fmla="*/ 40 w 159"/>
                <a:gd name="T81" fmla="*/ 42 h 162"/>
                <a:gd name="T82" fmla="*/ 46 w 159"/>
                <a:gd name="T83" fmla="*/ 46 h 162"/>
                <a:gd name="T84" fmla="*/ 40 w 159"/>
                <a:gd name="T85" fmla="*/ 52 h 162"/>
                <a:gd name="T86" fmla="*/ 34 w 159"/>
                <a:gd name="T87" fmla="*/ 60 h 162"/>
                <a:gd name="T88" fmla="*/ 32 w 159"/>
                <a:gd name="T89" fmla="*/ 72 h 162"/>
                <a:gd name="T90" fmla="*/ 26 w 159"/>
                <a:gd name="T91" fmla="*/ 78 h 162"/>
                <a:gd name="T92" fmla="*/ 18 w 159"/>
                <a:gd name="T93" fmla="*/ 86 h 162"/>
                <a:gd name="T94" fmla="*/ 16 w 159"/>
                <a:gd name="T95" fmla="*/ 98 h 162"/>
                <a:gd name="T96" fmla="*/ 0 w 159"/>
                <a:gd name="T97" fmla="*/ 102 h 162"/>
                <a:gd name="T98" fmla="*/ 0 w 159"/>
                <a:gd name="T99" fmla="*/ 104 h 162"/>
                <a:gd name="T100" fmla="*/ 2 w 159"/>
                <a:gd name="T101" fmla="*/ 118 h 162"/>
                <a:gd name="T102" fmla="*/ 2 w 159"/>
                <a:gd name="T103" fmla="*/ 126 h 162"/>
                <a:gd name="T104" fmla="*/ 6 w 159"/>
                <a:gd name="T105" fmla="*/ 132 h 162"/>
                <a:gd name="T106" fmla="*/ 12 w 159"/>
                <a:gd name="T107" fmla="*/ 140 h 162"/>
                <a:gd name="T108" fmla="*/ 10 w 159"/>
                <a:gd name="T109" fmla="*/ 142 h 162"/>
                <a:gd name="T110" fmla="*/ 18 w 159"/>
                <a:gd name="T111" fmla="*/ 148 h 162"/>
                <a:gd name="T112" fmla="*/ 20 w 159"/>
                <a:gd name="T113" fmla="*/ 15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" h="162">
                  <a:moveTo>
                    <a:pt x="20" y="152"/>
                  </a:moveTo>
                  <a:lnTo>
                    <a:pt x="20" y="152"/>
                  </a:lnTo>
                  <a:lnTo>
                    <a:pt x="24" y="158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34" y="162"/>
                  </a:lnTo>
                  <a:lnTo>
                    <a:pt x="38" y="162"/>
                  </a:lnTo>
                  <a:lnTo>
                    <a:pt x="52" y="158"/>
                  </a:lnTo>
                  <a:lnTo>
                    <a:pt x="52" y="158"/>
                  </a:lnTo>
                  <a:lnTo>
                    <a:pt x="56" y="158"/>
                  </a:lnTo>
                  <a:lnTo>
                    <a:pt x="60" y="158"/>
                  </a:lnTo>
                  <a:lnTo>
                    <a:pt x="62" y="158"/>
                  </a:lnTo>
                  <a:lnTo>
                    <a:pt x="66" y="158"/>
                  </a:lnTo>
                  <a:lnTo>
                    <a:pt x="68" y="158"/>
                  </a:lnTo>
                  <a:lnTo>
                    <a:pt x="68" y="158"/>
                  </a:lnTo>
                  <a:lnTo>
                    <a:pt x="72" y="158"/>
                  </a:lnTo>
                  <a:lnTo>
                    <a:pt x="72" y="158"/>
                  </a:lnTo>
                  <a:lnTo>
                    <a:pt x="78" y="158"/>
                  </a:lnTo>
                  <a:lnTo>
                    <a:pt x="80" y="156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82" y="148"/>
                  </a:lnTo>
                  <a:lnTo>
                    <a:pt x="84" y="148"/>
                  </a:lnTo>
                  <a:lnTo>
                    <a:pt x="88" y="146"/>
                  </a:lnTo>
                  <a:lnTo>
                    <a:pt x="90" y="144"/>
                  </a:lnTo>
                  <a:lnTo>
                    <a:pt x="90" y="144"/>
                  </a:lnTo>
                  <a:lnTo>
                    <a:pt x="92" y="144"/>
                  </a:lnTo>
                  <a:lnTo>
                    <a:pt x="92" y="142"/>
                  </a:lnTo>
                  <a:lnTo>
                    <a:pt x="92" y="138"/>
                  </a:lnTo>
                  <a:lnTo>
                    <a:pt x="92" y="132"/>
                  </a:lnTo>
                  <a:lnTo>
                    <a:pt x="92" y="132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104" y="134"/>
                  </a:lnTo>
                  <a:lnTo>
                    <a:pt x="110" y="134"/>
                  </a:lnTo>
                  <a:lnTo>
                    <a:pt x="110" y="134"/>
                  </a:lnTo>
                  <a:lnTo>
                    <a:pt x="118" y="134"/>
                  </a:lnTo>
                  <a:lnTo>
                    <a:pt x="122" y="134"/>
                  </a:lnTo>
                  <a:lnTo>
                    <a:pt x="126" y="136"/>
                  </a:lnTo>
                  <a:lnTo>
                    <a:pt x="126" y="136"/>
                  </a:lnTo>
                  <a:lnTo>
                    <a:pt x="130" y="138"/>
                  </a:lnTo>
                  <a:lnTo>
                    <a:pt x="132" y="142"/>
                  </a:lnTo>
                  <a:lnTo>
                    <a:pt x="136" y="144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46" y="156"/>
                  </a:lnTo>
                  <a:lnTo>
                    <a:pt x="150" y="158"/>
                  </a:lnTo>
                  <a:lnTo>
                    <a:pt x="150" y="158"/>
                  </a:lnTo>
                  <a:lnTo>
                    <a:pt x="152" y="158"/>
                  </a:lnTo>
                  <a:lnTo>
                    <a:pt x="152" y="158"/>
                  </a:lnTo>
                  <a:lnTo>
                    <a:pt x="152" y="158"/>
                  </a:lnTo>
                  <a:lnTo>
                    <a:pt x="156" y="152"/>
                  </a:lnTo>
                  <a:lnTo>
                    <a:pt x="156" y="152"/>
                  </a:lnTo>
                  <a:lnTo>
                    <a:pt x="157" y="148"/>
                  </a:lnTo>
                  <a:lnTo>
                    <a:pt x="159" y="144"/>
                  </a:lnTo>
                  <a:lnTo>
                    <a:pt x="157" y="138"/>
                  </a:lnTo>
                  <a:lnTo>
                    <a:pt x="157" y="138"/>
                  </a:lnTo>
                  <a:lnTo>
                    <a:pt x="159" y="128"/>
                  </a:lnTo>
                  <a:lnTo>
                    <a:pt x="159" y="128"/>
                  </a:lnTo>
                  <a:lnTo>
                    <a:pt x="156" y="126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52" y="118"/>
                  </a:lnTo>
                  <a:lnTo>
                    <a:pt x="150" y="118"/>
                  </a:lnTo>
                  <a:lnTo>
                    <a:pt x="148" y="116"/>
                  </a:lnTo>
                  <a:lnTo>
                    <a:pt x="148" y="112"/>
                  </a:lnTo>
                  <a:lnTo>
                    <a:pt x="148" y="112"/>
                  </a:lnTo>
                  <a:lnTo>
                    <a:pt x="146" y="104"/>
                  </a:lnTo>
                  <a:lnTo>
                    <a:pt x="140" y="98"/>
                  </a:lnTo>
                  <a:lnTo>
                    <a:pt x="140" y="98"/>
                  </a:lnTo>
                  <a:lnTo>
                    <a:pt x="136" y="90"/>
                  </a:lnTo>
                  <a:lnTo>
                    <a:pt x="128" y="86"/>
                  </a:lnTo>
                  <a:lnTo>
                    <a:pt x="134" y="76"/>
                  </a:lnTo>
                  <a:lnTo>
                    <a:pt x="134" y="76"/>
                  </a:lnTo>
                  <a:lnTo>
                    <a:pt x="130" y="68"/>
                  </a:lnTo>
                  <a:lnTo>
                    <a:pt x="130" y="68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2" y="56"/>
                  </a:lnTo>
                  <a:lnTo>
                    <a:pt x="122" y="56"/>
                  </a:lnTo>
                  <a:lnTo>
                    <a:pt x="114" y="50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08" y="34"/>
                  </a:lnTo>
                  <a:lnTo>
                    <a:pt x="106" y="30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98" y="24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8"/>
                  </a:lnTo>
                  <a:lnTo>
                    <a:pt x="94" y="8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86" y="2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2" y="12"/>
                  </a:lnTo>
                  <a:lnTo>
                    <a:pt x="70" y="12"/>
                  </a:lnTo>
                  <a:lnTo>
                    <a:pt x="66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2" y="44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0" y="52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4" y="60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2" y="72"/>
                  </a:lnTo>
                  <a:lnTo>
                    <a:pt x="30" y="76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2" y="80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6" y="90"/>
                  </a:lnTo>
                  <a:lnTo>
                    <a:pt x="16" y="94"/>
                  </a:lnTo>
                  <a:lnTo>
                    <a:pt x="16" y="98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12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2" y="120"/>
                  </a:lnTo>
                  <a:lnTo>
                    <a:pt x="2" y="122"/>
                  </a:lnTo>
                  <a:lnTo>
                    <a:pt x="2" y="126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6" y="132"/>
                  </a:lnTo>
                  <a:lnTo>
                    <a:pt x="8" y="134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10" y="142"/>
                  </a:lnTo>
                  <a:lnTo>
                    <a:pt x="10" y="142"/>
                  </a:lnTo>
                  <a:lnTo>
                    <a:pt x="16" y="144"/>
                  </a:lnTo>
                  <a:lnTo>
                    <a:pt x="18" y="146"/>
                  </a:lnTo>
                  <a:lnTo>
                    <a:pt x="18" y="148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Freeform 45"/>
            <p:cNvSpPr>
              <a:spLocks/>
            </p:cNvSpPr>
            <p:nvPr/>
          </p:nvSpPr>
          <p:spPr bwMode="auto">
            <a:xfrm>
              <a:off x="1026" y="2048"/>
              <a:ext cx="122" cy="149"/>
            </a:xfrm>
            <a:custGeom>
              <a:avLst/>
              <a:gdLst>
                <a:gd name="T0" fmla="*/ 20 w 122"/>
                <a:gd name="T1" fmla="*/ 75 h 149"/>
                <a:gd name="T2" fmla="*/ 34 w 122"/>
                <a:gd name="T3" fmla="*/ 79 h 149"/>
                <a:gd name="T4" fmla="*/ 40 w 122"/>
                <a:gd name="T5" fmla="*/ 91 h 149"/>
                <a:gd name="T6" fmla="*/ 44 w 122"/>
                <a:gd name="T7" fmla="*/ 97 h 149"/>
                <a:gd name="T8" fmla="*/ 54 w 122"/>
                <a:gd name="T9" fmla="*/ 101 h 149"/>
                <a:gd name="T10" fmla="*/ 74 w 122"/>
                <a:gd name="T11" fmla="*/ 111 h 149"/>
                <a:gd name="T12" fmla="*/ 84 w 122"/>
                <a:gd name="T13" fmla="*/ 119 h 149"/>
                <a:gd name="T14" fmla="*/ 90 w 122"/>
                <a:gd name="T15" fmla="*/ 127 h 149"/>
                <a:gd name="T16" fmla="*/ 92 w 122"/>
                <a:gd name="T17" fmla="*/ 149 h 149"/>
                <a:gd name="T18" fmla="*/ 96 w 122"/>
                <a:gd name="T19" fmla="*/ 141 h 149"/>
                <a:gd name="T20" fmla="*/ 106 w 122"/>
                <a:gd name="T21" fmla="*/ 127 h 149"/>
                <a:gd name="T22" fmla="*/ 114 w 122"/>
                <a:gd name="T23" fmla="*/ 127 h 149"/>
                <a:gd name="T24" fmla="*/ 120 w 122"/>
                <a:gd name="T25" fmla="*/ 127 h 149"/>
                <a:gd name="T26" fmla="*/ 122 w 122"/>
                <a:gd name="T27" fmla="*/ 115 h 149"/>
                <a:gd name="T28" fmla="*/ 114 w 122"/>
                <a:gd name="T29" fmla="*/ 113 h 149"/>
                <a:gd name="T30" fmla="*/ 110 w 122"/>
                <a:gd name="T31" fmla="*/ 103 h 149"/>
                <a:gd name="T32" fmla="*/ 110 w 122"/>
                <a:gd name="T33" fmla="*/ 97 h 149"/>
                <a:gd name="T34" fmla="*/ 106 w 122"/>
                <a:gd name="T35" fmla="*/ 91 h 149"/>
                <a:gd name="T36" fmla="*/ 104 w 122"/>
                <a:gd name="T37" fmla="*/ 81 h 149"/>
                <a:gd name="T38" fmla="*/ 98 w 122"/>
                <a:gd name="T39" fmla="*/ 59 h 149"/>
                <a:gd name="T40" fmla="*/ 98 w 122"/>
                <a:gd name="T41" fmla="*/ 48 h 149"/>
                <a:gd name="T42" fmla="*/ 96 w 122"/>
                <a:gd name="T43" fmla="*/ 42 h 149"/>
                <a:gd name="T44" fmla="*/ 84 w 122"/>
                <a:gd name="T45" fmla="*/ 32 h 149"/>
                <a:gd name="T46" fmla="*/ 84 w 122"/>
                <a:gd name="T47" fmla="*/ 26 h 149"/>
                <a:gd name="T48" fmla="*/ 86 w 122"/>
                <a:gd name="T49" fmla="*/ 22 h 149"/>
                <a:gd name="T50" fmla="*/ 74 w 122"/>
                <a:gd name="T51" fmla="*/ 8 h 149"/>
                <a:gd name="T52" fmla="*/ 66 w 122"/>
                <a:gd name="T53" fmla="*/ 8 h 149"/>
                <a:gd name="T54" fmla="*/ 62 w 122"/>
                <a:gd name="T55" fmla="*/ 8 h 149"/>
                <a:gd name="T56" fmla="*/ 60 w 122"/>
                <a:gd name="T57" fmla="*/ 4 h 149"/>
                <a:gd name="T58" fmla="*/ 58 w 122"/>
                <a:gd name="T59" fmla="*/ 4 h 149"/>
                <a:gd name="T60" fmla="*/ 50 w 122"/>
                <a:gd name="T61" fmla="*/ 6 h 149"/>
                <a:gd name="T62" fmla="*/ 40 w 122"/>
                <a:gd name="T63" fmla="*/ 0 h 149"/>
                <a:gd name="T64" fmla="*/ 36 w 122"/>
                <a:gd name="T65" fmla="*/ 0 h 149"/>
                <a:gd name="T66" fmla="*/ 36 w 122"/>
                <a:gd name="T67" fmla="*/ 6 h 149"/>
                <a:gd name="T68" fmla="*/ 34 w 122"/>
                <a:gd name="T69" fmla="*/ 10 h 149"/>
                <a:gd name="T70" fmla="*/ 24 w 122"/>
                <a:gd name="T71" fmla="*/ 8 h 149"/>
                <a:gd name="T72" fmla="*/ 16 w 122"/>
                <a:gd name="T73" fmla="*/ 12 h 149"/>
                <a:gd name="T74" fmla="*/ 12 w 122"/>
                <a:gd name="T75" fmla="*/ 18 h 149"/>
                <a:gd name="T76" fmla="*/ 4 w 122"/>
                <a:gd name="T77" fmla="*/ 18 h 149"/>
                <a:gd name="T78" fmla="*/ 4 w 122"/>
                <a:gd name="T79" fmla="*/ 24 h 149"/>
                <a:gd name="T80" fmla="*/ 10 w 122"/>
                <a:gd name="T81" fmla="*/ 34 h 149"/>
                <a:gd name="T82" fmla="*/ 10 w 122"/>
                <a:gd name="T83" fmla="*/ 38 h 149"/>
                <a:gd name="T84" fmla="*/ 18 w 122"/>
                <a:gd name="T85" fmla="*/ 48 h 149"/>
                <a:gd name="T86" fmla="*/ 14 w 122"/>
                <a:gd name="T87" fmla="*/ 56 h 149"/>
                <a:gd name="T88" fmla="*/ 14 w 122"/>
                <a:gd name="T89" fmla="*/ 59 h 149"/>
                <a:gd name="T90" fmla="*/ 14 w 122"/>
                <a:gd name="T91" fmla="*/ 65 h 149"/>
                <a:gd name="T92" fmla="*/ 12 w 122"/>
                <a:gd name="T93" fmla="*/ 67 h 149"/>
                <a:gd name="T94" fmla="*/ 14 w 122"/>
                <a:gd name="T95" fmla="*/ 7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" h="149">
                  <a:moveTo>
                    <a:pt x="14" y="75"/>
                  </a:moveTo>
                  <a:lnTo>
                    <a:pt x="14" y="75"/>
                  </a:lnTo>
                  <a:lnTo>
                    <a:pt x="20" y="75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6" y="81"/>
                  </a:lnTo>
                  <a:lnTo>
                    <a:pt x="38" y="87"/>
                  </a:lnTo>
                  <a:lnTo>
                    <a:pt x="40" y="91"/>
                  </a:lnTo>
                  <a:lnTo>
                    <a:pt x="40" y="91"/>
                  </a:lnTo>
                  <a:lnTo>
                    <a:pt x="42" y="95"/>
                  </a:lnTo>
                  <a:lnTo>
                    <a:pt x="44" y="97"/>
                  </a:lnTo>
                  <a:lnTo>
                    <a:pt x="50" y="99"/>
                  </a:lnTo>
                  <a:lnTo>
                    <a:pt x="54" y="101"/>
                  </a:lnTo>
                  <a:lnTo>
                    <a:pt x="54" y="101"/>
                  </a:lnTo>
                  <a:lnTo>
                    <a:pt x="60" y="101"/>
                  </a:lnTo>
                  <a:lnTo>
                    <a:pt x="66" y="105"/>
                  </a:lnTo>
                  <a:lnTo>
                    <a:pt x="74" y="111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84" y="119"/>
                  </a:lnTo>
                  <a:lnTo>
                    <a:pt x="88" y="123"/>
                  </a:lnTo>
                  <a:lnTo>
                    <a:pt x="90" y="127"/>
                  </a:lnTo>
                  <a:lnTo>
                    <a:pt x="90" y="127"/>
                  </a:lnTo>
                  <a:lnTo>
                    <a:pt x="90" y="147"/>
                  </a:lnTo>
                  <a:lnTo>
                    <a:pt x="92" y="149"/>
                  </a:lnTo>
                  <a:lnTo>
                    <a:pt x="92" y="149"/>
                  </a:lnTo>
                  <a:lnTo>
                    <a:pt x="92" y="147"/>
                  </a:lnTo>
                  <a:lnTo>
                    <a:pt x="92" y="145"/>
                  </a:lnTo>
                  <a:lnTo>
                    <a:pt x="96" y="141"/>
                  </a:lnTo>
                  <a:lnTo>
                    <a:pt x="96" y="141"/>
                  </a:lnTo>
                  <a:lnTo>
                    <a:pt x="96" y="141"/>
                  </a:lnTo>
                  <a:lnTo>
                    <a:pt x="106" y="127"/>
                  </a:lnTo>
                  <a:lnTo>
                    <a:pt x="106" y="127"/>
                  </a:lnTo>
                  <a:lnTo>
                    <a:pt x="110" y="127"/>
                  </a:lnTo>
                  <a:lnTo>
                    <a:pt x="114" y="127"/>
                  </a:lnTo>
                  <a:lnTo>
                    <a:pt x="116" y="127"/>
                  </a:lnTo>
                  <a:lnTo>
                    <a:pt x="120" y="127"/>
                  </a:lnTo>
                  <a:lnTo>
                    <a:pt x="120" y="127"/>
                  </a:lnTo>
                  <a:lnTo>
                    <a:pt x="122" y="121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0" y="115"/>
                  </a:lnTo>
                  <a:lnTo>
                    <a:pt x="114" y="113"/>
                  </a:lnTo>
                  <a:lnTo>
                    <a:pt x="114" y="113"/>
                  </a:lnTo>
                  <a:lnTo>
                    <a:pt x="112" y="111"/>
                  </a:lnTo>
                  <a:lnTo>
                    <a:pt x="112" y="109"/>
                  </a:lnTo>
                  <a:lnTo>
                    <a:pt x="110" y="103"/>
                  </a:lnTo>
                  <a:lnTo>
                    <a:pt x="110" y="103"/>
                  </a:lnTo>
                  <a:lnTo>
                    <a:pt x="110" y="97"/>
                  </a:lnTo>
                  <a:lnTo>
                    <a:pt x="110" y="97"/>
                  </a:lnTo>
                  <a:lnTo>
                    <a:pt x="110" y="97"/>
                  </a:lnTo>
                  <a:lnTo>
                    <a:pt x="110" y="97"/>
                  </a:lnTo>
                  <a:lnTo>
                    <a:pt x="106" y="91"/>
                  </a:lnTo>
                  <a:lnTo>
                    <a:pt x="104" y="89"/>
                  </a:lnTo>
                  <a:lnTo>
                    <a:pt x="104" y="81"/>
                  </a:lnTo>
                  <a:lnTo>
                    <a:pt x="104" y="81"/>
                  </a:lnTo>
                  <a:lnTo>
                    <a:pt x="104" y="75"/>
                  </a:lnTo>
                  <a:lnTo>
                    <a:pt x="102" y="69"/>
                  </a:lnTo>
                  <a:lnTo>
                    <a:pt x="98" y="59"/>
                  </a:lnTo>
                  <a:lnTo>
                    <a:pt x="98" y="59"/>
                  </a:lnTo>
                  <a:lnTo>
                    <a:pt x="98" y="52"/>
                  </a:lnTo>
                  <a:lnTo>
                    <a:pt x="98" y="48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6" y="42"/>
                  </a:lnTo>
                  <a:lnTo>
                    <a:pt x="90" y="38"/>
                  </a:lnTo>
                  <a:lnTo>
                    <a:pt x="86" y="36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2" y="30"/>
                  </a:lnTo>
                  <a:lnTo>
                    <a:pt x="84" y="26"/>
                  </a:lnTo>
                  <a:lnTo>
                    <a:pt x="84" y="24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4" y="18"/>
                  </a:lnTo>
                  <a:lnTo>
                    <a:pt x="80" y="12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0" y="8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4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4" y="42"/>
                  </a:lnTo>
                  <a:lnTo>
                    <a:pt x="18" y="44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52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4" y="63"/>
                  </a:lnTo>
                  <a:lnTo>
                    <a:pt x="14" y="65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Freeform 46"/>
            <p:cNvSpPr>
              <a:spLocks/>
            </p:cNvSpPr>
            <p:nvPr/>
          </p:nvSpPr>
          <p:spPr bwMode="auto">
            <a:xfrm>
              <a:off x="1014" y="2115"/>
              <a:ext cx="104" cy="150"/>
            </a:xfrm>
            <a:custGeom>
              <a:avLst/>
              <a:gdLst>
                <a:gd name="T0" fmla="*/ 78 w 104"/>
                <a:gd name="T1" fmla="*/ 128 h 150"/>
                <a:gd name="T2" fmla="*/ 86 w 104"/>
                <a:gd name="T3" fmla="*/ 124 h 150"/>
                <a:gd name="T4" fmla="*/ 90 w 104"/>
                <a:gd name="T5" fmla="*/ 116 h 150"/>
                <a:gd name="T6" fmla="*/ 92 w 104"/>
                <a:gd name="T7" fmla="*/ 102 h 150"/>
                <a:gd name="T8" fmla="*/ 102 w 104"/>
                <a:gd name="T9" fmla="*/ 98 h 150"/>
                <a:gd name="T10" fmla="*/ 98 w 104"/>
                <a:gd name="T11" fmla="*/ 92 h 150"/>
                <a:gd name="T12" fmla="*/ 96 w 104"/>
                <a:gd name="T13" fmla="*/ 84 h 150"/>
                <a:gd name="T14" fmla="*/ 102 w 104"/>
                <a:gd name="T15" fmla="*/ 82 h 150"/>
                <a:gd name="T16" fmla="*/ 102 w 104"/>
                <a:gd name="T17" fmla="*/ 80 h 150"/>
                <a:gd name="T18" fmla="*/ 100 w 104"/>
                <a:gd name="T19" fmla="*/ 56 h 150"/>
                <a:gd name="T20" fmla="*/ 90 w 104"/>
                <a:gd name="T21" fmla="*/ 48 h 150"/>
                <a:gd name="T22" fmla="*/ 72 w 104"/>
                <a:gd name="T23" fmla="*/ 34 h 150"/>
                <a:gd name="T24" fmla="*/ 62 w 104"/>
                <a:gd name="T25" fmla="*/ 32 h 150"/>
                <a:gd name="T26" fmla="*/ 52 w 104"/>
                <a:gd name="T27" fmla="*/ 24 h 150"/>
                <a:gd name="T28" fmla="*/ 48 w 104"/>
                <a:gd name="T29" fmla="*/ 14 h 150"/>
                <a:gd name="T30" fmla="*/ 42 w 104"/>
                <a:gd name="T31" fmla="*/ 12 h 150"/>
                <a:gd name="T32" fmla="*/ 26 w 104"/>
                <a:gd name="T33" fmla="*/ 2 h 150"/>
                <a:gd name="T34" fmla="*/ 22 w 104"/>
                <a:gd name="T35" fmla="*/ 2 h 150"/>
                <a:gd name="T36" fmla="*/ 20 w 104"/>
                <a:gd name="T37" fmla="*/ 8 h 150"/>
                <a:gd name="T38" fmla="*/ 8 w 104"/>
                <a:gd name="T39" fmla="*/ 8 h 150"/>
                <a:gd name="T40" fmla="*/ 4 w 104"/>
                <a:gd name="T41" fmla="*/ 12 h 150"/>
                <a:gd name="T42" fmla="*/ 0 w 104"/>
                <a:gd name="T43" fmla="*/ 22 h 150"/>
                <a:gd name="T44" fmla="*/ 2 w 104"/>
                <a:gd name="T45" fmla="*/ 28 h 150"/>
                <a:gd name="T46" fmla="*/ 8 w 104"/>
                <a:gd name="T47" fmla="*/ 30 h 150"/>
                <a:gd name="T48" fmla="*/ 16 w 104"/>
                <a:gd name="T49" fmla="*/ 38 h 150"/>
                <a:gd name="T50" fmla="*/ 12 w 104"/>
                <a:gd name="T51" fmla="*/ 50 h 150"/>
                <a:gd name="T52" fmla="*/ 16 w 104"/>
                <a:gd name="T53" fmla="*/ 56 h 150"/>
                <a:gd name="T54" fmla="*/ 20 w 104"/>
                <a:gd name="T55" fmla="*/ 62 h 150"/>
                <a:gd name="T56" fmla="*/ 34 w 104"/>
                <a:gd name="T57" fmla="*/ 74 h 150"/>
                <a:gd name="T58" fmla="*/ 44 w 104"/>
                <a:gd name="T59" fmla="*/ 76 h 150"/>
                <a:gd name="T60" fmla="*/ 44 w 104"/>
                <a:gd name="T61" fmla="*/ 82 h 150"/>
                <a:gd name="T62" fmla="*/ 40 w 104"/>
                <a:gd name="T63" fmla="*/ 92 h 150"/>
                <a:gd name="T64" fmla="*/ 34 w 104"/>
                <a:gd name="T65" fmla="*/ 94 h 150"/>
                <a:gd name="T66" fmla="*/ 34 w 104"/>
                <a:gd name="T67" fmla="*/ 108 h 150"/>
                <a:gd name="T68" fmla="*/ 36 w 104"/>
                <a:gd name="T69" fmla="*/ 116 h 150"/>
                <a:gd name="T70" fmla="*/ 42 w 104"/>
                <a:gd name="T71" fmla="*/ 116 h 150"/>
                <a:gd name="T72" fmla="*/ 46 w 104"/>
                <a:gd name="T73" fmla="*/ 116 h 150"/>
                <a:gd name="T74" fmla="*/ 46 w 104"/>
                <a:gd name="T75" fmla="*/ 124 h 150"/>
                <a:gd name="T76" fmla="*/ 48 w 104"/>
                <a:gd name="T77" fmla="*/ 126 h 150"/>
                <a:gd name="T78" fmla="*/ 50 w 104"/>
                <a:gd name="T79" fmla="*/ 134 h 150"/>
                <a:gd name="T80" fmla="*/ 50 w 104"/>
                <a:gd name="T81" fmla="*/ 144 h 150"/>
                <a:gd name="T82" fmla="*/ 54 w 104"/>
                <a:gd name="T83" fmla="*/ 148 h 150"/>
                <a:gd name="T84" fmla="*/ 56 w 104"/>
                <a:gd name="T85" fmla="*/ 150 h 150"/>
                <a:gd name="T86" fmla="*/ 72 w 104"/>
                <a:gd name="T87" fmla="*/ 146 h 150"/>
                <a:gd name="T88" fmla="*/ 74 w 104"/>
                <a:gd name="T89" fmla="*/ 134 h 150"/>
                <a:gd name="T90" fmla="*/ 74 w 104"/>
                <a:gd name="T91" fmla="*/ 13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50">
                  <a:moveTo>
                    <a:pt x="74" y="134"/>
                  </a:moveTo>
                  <a:lnTo>
                    <a:pt x="74" y="134"/>
                  </a:lnTo>
                  <a:lnTo>
                    <a:pt x="78" y="128"/>
                  </a:lnTo>
                  <a:lnTo>
                    <a:pt x="82" y="126"/>
                  </a:lnTo>
                  <a:lnTo>
                    <a:pt x="82" y="126"/>
                  </a:lnTo>
                  <a:lnTo>
                    <a:pt x="86" y="124"/>
                  </a:lnTo>
                  <a:lnTo>
                    <a:pt x="88" y="120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90" y="108"/>
                  </a:lnTo>
                  <a:lnTo>
                    <a:pt x="92" y="102"/>
                  </a:lnTo>
                  <a:lnTo>
                    <a:pt x="92" y="102"/>
                  </a:lnTo>
                  <a:lnTo>
                    <a:pt x="96" y="100"/>
                  </a:lnTo>
                  <a:lnTo>
                    <a:pt x="102" y="98"/>
                  </a:lnTo>
                  <a:lnTo>
                    <a:pt x="102" y="98"/>
                  </a:lnTo>
                  <a:lnTo>
                    <a:pt x="102" y="94"/>
                  </a:lnTo>
                  <a:lnTo>
                    <a:pt x="102" y="94"/>
                  </a:lnTo>
                  <a:lnTo>
                    <a:pt x="98" y="92"/>
                  </a:lnTo>
                  <a:lnTo>
                    <a:pt x="96" y="90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6" y="82"/>
                  </a:lnTo>
                  <a:lnTo>
                    <a:pt x="102" y="82"/>
                  </a:lnTo>
                  <a:lnTo>
                    <a:pt x="102" y="82"/>
                  </a:lnTo>
                  <a:lnTo>
                    <a:pt x="104" y="82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0" y="56"/>
                  </a:lnTo>
                  <a:lnTo>
                    <a:pt x="96" y="52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86" y="44"/>
                  </a:lnTo>
                  <a:lnTo>
                    <a:pt x="78" y="38"/>
                  </a:lnTo>
                  <a:lnTo>
                    <a:pt x="72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2" y="32"/>
                  </a:lnTo>
                  <a:lnTo>
                    <a:pt x="56" y="30"/>
                  </a:lnTo>
                  <a:lnTo>
                    <a:pt x="54" y="28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0" y="20"/>
                  </a:lnTo>
                  <a:lnTo>
                    <a:pt x="48" y="14"/>
                  </a:lnTo>
                  <a:lnTo>
                    <a:pt x="46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32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8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2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6" y="68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42" y="74"/>
                  </a:lnTo>
                  <a:lnTo>
                    <a:pt x="44" y="76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40" y="92"/>
                  </a:lnTo>
                  <a:lnTo>
                    <a:pt x="36" y="9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4" y="102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14"/>
                  </a:lnTo>
                  <a:lnTo>
                    <a:pt x="34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2" y="116"/>
                  </a:lnTo>
                  <a:lnTo>
                    <a:pt x="44" y="114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8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48" y="126"/>
                  </a:lnTo>
                  <a:lnTo>
                    <a:pt x="48" y="128"/>
                  </a:lnTo>
                  <a:lnTo>
                    <a:pt x="50" y="128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0" y="140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54" y="148"/>
                  </a:lnTo>
                  <a:lnTo>
                    <a:pt x="54" y="150"/>
                  </a:lnTo>
                  <a:lnTo>
                    <a:pt x="56" y="150"/>
                  </a:lnTo>
                  <a:lnTo>
                    <a:pt x="56" y="150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72" y="146"/>
                  </a:lnTo>
                  <a:lnTo>
                    <a:pt x="72" y="142"/>
                  </a:lnTo>
                  <a:lnTo>
                    <a:pt x="72" y="138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4" y="13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Freeform 47"/>
            <p:cNvSpPr>
              <a:spLocks/>
            </p:cNvSpPr>
            <p:nvPr/>
          </p:nvSpPr>
          <p:spPr bwMode="auto">
            <a:xfrm>
              <a:off x="817" y="2534"/>
              <a:ext cx="92" cy="85"/>
            </a:xfrm>
            <a:custGeom>
              <a:avLst/>
              <a:gdLst>
                <a:gd name="T0" fmla="*/ 70 w 92"/>
                <a:gd name="T1" fmla="*/ 73 h 85"/>
                <a:gd name="T2" fmla="*/ 72 w 92"/>
                <a:gd name="T3" fmla="*/ 67 h 85"/>
                <a:gd name="T4" fmla="*/ 74 w 92"/>
                <a:gd name="T5" fmla="*/ 63 h 85"/>
                <a:gd name="T6" fmla="*/ 70 w 92"/>
                <a:gd name="T7" fmla="*/ 53 h 85"/>
                <a:gd name="T8" fmla="*/ 70 w 92"/>
                <a:gd name="T9" fmla="*/ 47 h 85"/>
                <a:gd name="T10" fmla="*/ 74 w 92"/>
                <a:gd name="T11" fmla="*/ 45 h 85"/>
                <a:gd name="T12" fmla="*/ 88 w 92"/>
                <a:gd name="T13" fmla="*/ 47 h 85"/>
                <a:gd name="T14" fmla="*/ 90 w 92"/>
                <a:gd name="T15" fmla="*/ 45 h 85"/>
                <a:gd name="T16" fmla="*/ 90 w 92"/>
                <a:gd name="T17" fmla="*/ 43 h 85"/>
                <a:gd name="T18" fmla="*/ 86 w 92"/>
                <a:gd name="T19" fmla="*/ 41 h 85"/>
                <a:gd name="T20" fmla="*/ 82 w 92"/>
                <a:gd name="T21" fmla="*/ 39 h 85"/>
                <a:gd name="T22" fmla="*/ 82 w 92"/>
                <a:gd name="T23" fmla="*/ 32 h 85"/>
                <a:gd name="T24" fmla="*/ 80 w 92"/>
                <a:gd name="T25" fmla="*/ 26 h 85"/>
                <a:gd name="T26" fmla="*/ 80 w 92"/>
                <a:gd name="T27" fmla="*/ 26 h 85"/>
                <a:gd name="T28" fmla="*/ 78 w 92"/>
                <a:gd name="T29" fmla="*/ 22 h 85"/>
                <a:gd name="T30" fmla="*/ 74 w 92"/>
                <a:gd name="T31" fmla="*/ 14 h 85"/>
                <a:gd name="T32" fmla="*/ 64 w 92"/>
                <a:gd name="T33" fmla="*/ 14 h 85"/>
                <a:gd name="T34" fmla="*/ 64 w 92"/>
                <a:gd name="T35" fmla="*/ 20 h 85"/>
                <a:gd name="T36" fmla="*/ 62 w 92"/>
                <a:gd name="T37" fmla="*/ 22 h 85"/>
                <a:gd name="T38" fmla="*/ 60 w 92"/>
                <a:gd name="T39" fmla="*/ 22 h 85"/>
                <a:gd name="T40" fmla="*/ 44 w 92"/>
                <a:gd name="T41" fmla="*/ 22 h 85"/>
                <a:gd name="T42" fmla="*/ 44 w 92"/>
                <a:gd name="T43" fmla="*/ 20 h 85"/>
                <a:gd name="T44" fmla="*/ 38 w 92"/>
                <a:gd name="T45" fmla="*/ 4 h 85"/>
                <a:gd name="T46" fmla="*/ 36 w 92"/>
                <a:gd name="T47" fmla="*/ 0 h 85"/>
                <a:gd name="T48" fmla="*/ 32 w 92"/>
                <a:gd name="T49" fmla="*/ 4 h 85"/>
                <a:gd name="T50" fmla="*/ 22 w 92"/>
                <a:gd name="T51" fmla="*/ 6 h 85"/>
                <a:gd name="T52" fmla="*/ 16 w 92"/>
                <a:gd name="T53" fmla="*/ 6 h 85"/>
                <a:gd name="T54" fmla="*/ 0 w 92"/>
                <a:gd name="T55" fmla="*/ 16 h 85"/>
                <a:gd name="T56" fmla="*/ 2 w 92"/>
                <a:gd name="T57" fmla="*/ 22 h 85"/>
                <a:gd name="T58" fmla="*/ 2 w 92"/>
                <a:gd name="T59" fmla="*/ 26 h 85"/>
                <a:gd name="T60" fmla="*/ 12 w 92"/>
                <a:gd name="T61" fmla="*/ 41 h 85"/>
                <a:gd name="T62" fmla="*/ 12 w 92"/>
                <a:gd name="T63" fmla="*/ 45 h 85"/>
                <a:gd name="T64" fmla="*/ 12 w 92"/>
                <a:gd name="T65" fmla="*/ 53 h 85"/>
                <a:gd name="T66" fmla="*/ 14 w 92"/>
                <a:gd name="T67" fmla="*/ 59 h 85"/>
                <a:gd name="T68" fmla="*/ 24 w 92"/>
                <a:gd name="T69" fmla="*/ 71 h 85"/>
                <a:gd name="T70" fmla="*/ 26 w 92"/>
                <a:gd name="T71" fmla="*/ 73 h 85"/>
                <a:gd name="T72" fmla="*/ 36 w 92"/>
                <a:gd name="T73" fmla="*/ 83 h 85"/>
                <a:gd name="T74" fmla="*/ 38 w 92"/>
                <a:gd name="T75" fmla="*/ 85 h 85"/>
                <a:gd name="T76" fmla="*/ 46 w 92"/>
                <a:gd name="T77" fmla="*/ 75 h 85"/>
                <a:gd name="T78" fmla="*/ 56 w 92"/>
                <a:gd name="T79" fmla="*/ 73 h 85"/>
                <a:gd name="T80" fmla="*/ 70 w 92"/>
                <a:gd name="T81" fmla="*/ 73 h 85"/>
                <a:gd name="T82" fmla="*/ 70 w 92"/>
                <a:gd name="T83" fmla="*/ 73 h 85"/>
                <a:gd name="T84" fmla="*/ 70 w 92"/>
                <a:gd name="T85" fmla="*/ 7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" h="85">
                  <a:moveTo>
                    <a:pt x="70" y="73"/>
                  </a:moveTo>
                  <a:lnTo>
                    <a:pt x="70" y="73"/>
                  </a:lnTo>
                  <a:lnTo>
                    <a:pt x="70" y="69"/>
                  </a:lnTo>
                  <a:lnTo>
                    <a:pt x="72" y="67"/>
                  </a:lnTo>
                  <a:lnTo>
                    <a:pt x="74" y="63"/>
                  </a:lnTo>
                  <a:lnTo>
                    <a:pt x="74" y="63"/>
                  </a:lnTo>
                  <a:lnTo>
                    <a:pt x="72" y="59"/>
                  </a:lnTo>
                  <a:lnTo>
                    <a:pt x="70" y="53"/>
                  </a:lnTo>
                  <a:lnTo>
                    <a:pt x="70" y="49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74" y="45"/>
                  </a:lnTo>
                  <a:lnTo>
                    <a:pt x="82" y="47"/>
                  </a:lnTo>
                  <a:lnTo>
                    <a:pt x="88" y="47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2" y="45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2" y="39"/>
                  </a:lnTo>
                  <a:lnTo>
                    <a:pt x="82" y="37"/>
                  </a:lnTo>
                  <a:lnTo>
                    <a:pt x="82" y="32"/>
                  </a:lnTo>
                  <a:lnTo>
                    <a:pt x="82" y="28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78" y="24"/>
                  </a:lnTo>
                  <a:lnTo>
                    <a:pt x="78" y="22"/>
                  </a:lnTo>
                  <a:lnTo>
                    <a:pt x="80" y="20"/>
                  </a:lnTo>
                  <a:lnTo>
                    <a:pt x="74" y="14"/>
                  </a:lnTo>
                  <a:lnTo>
                    <a:pt x="68" y="16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20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48" y="22"/>
                  </a:lnTo>
                  <a:lnTo>
                    <a:pt x="44" y="22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0" y="8"/>
                  </a:lnTo>
                  <a:lnTo>
                    <a:pt x="38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2" y="4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10" y="35"/>
                  </a:lnTo>
                  <a:lnTo>
                    <a:pt x="12" y="41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51"/>
                  </a:lnTo>
                  <a:lnTo>
                    <a:pt x="12" y="53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20" y="67"/>
                  </a:lnTo>
                  <a:lnTo>
                    <a:pt x="24" y="71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32" y="75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46" y="75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62" y="73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0" y="7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Freeform 48"/>
            <p:cNvSpPr>
              <a:spLocks/>
            </p:cNvSpPr>
            <p:nvPr/>
          </p:nvSpPr>
          <p:spPr bwMode="auto">
            <a:xfrm>
              <a:off x="917" y="2305"/>
              <a:ext cx="221" cy="245"/>
            </a:xfrm>
            <a:custGeom>
              <a:avLst/>
              <a:gdLst>
                <a:gd name="T0" fmla="*/ 4 w 221"/>
                <a:gd name="T1" fmla="*/ 77 h 245"/>
                <a:gd name="T2" fmla="*/ 16 w 221"/>
                <a:gd name="T3" fmla="*/ 81 h 245"/>
                <a:gd name="T4" fmla="*/ 34 w 221"/>
                <a:gd name="T5" fmla="*/ 105 h 245"/>
                <a:gd name="T6" fmla="*/ 26 w 221"/>
                <a:gd name="T7" fmla="*/ 113 h 245"/>
                <a:gd name="T8" fmla="*/ 18 w 221"/>
                <a:gd name="T9" fmla="*/ 129 h 245"/>
                <a:gd name="T10" fmla="*/ 30 w 221"/>
                <a:gd name="T11" fmla="*/ 143 h 245"/>
                <a:gd name="T12" fmla="*/ 34 w 221"/>
                <a:gd name="T13" fmla="*/ 153 h 245"/>
                <a:gd name="T14" fmla="*/ 30 w 221"/>
                <a:gd name="T15" fmla="*/ 161 h 245"/>
                <a:gd name="T16" fmla="*/ 32 w 221"/>
                <a:gd name="T17" fmla="*/ 179 h 245"/>
                <a:gd name="T18" fmla="*/ 58 w 221"/>
                <a:gd name="T19" fmla="*/ 181 h 245"/>
                <a:gd name="T20" fmla="*/ 82 w 221"/>
                <a:gd name="T21" fmla="*/ 191 h 245"/>
                <a:gd name="T22" fmla="*/ 93 w 221"/>
                <a:gd name="T23" fmla="*/ 207 h 245"/>
                <a:gd name="T24" fmla="*/ 101 w 221"/>
                <a:gd name="T25" fmla="*/ 237 h 245"/>
                <a:gd name="T26" fmla="*/ 119 w 221"/>
                <a:gd name="T27" fmla="*/ 237 h 245"/>
                <a:gd name="T28" fmla="*/ 147 w 221"/>
                <a:gd name="T29" fmla="*/ 229 h 245"/>
                <a:gd name="T30" fmla="*/ 175 w 221"/>
                <a:gd name="T31" fmla="*/ 207 h 245"/>
                <a:gd name="T32" fmla="*/ 171 w 221"/>
                <a:gd name="T33" fmla="*/ 201 h 245"/>
                <a:gd name="T34" fmla="*/ 155 w 221"/>
                <a:gd name="T35" fmla="*/ 203 h 245"/>
                <a:gd name="T36" fmla="*/ 153 w 221"/>
                <a:gd name="T37" fmla="*/ 183 h 245"/>
                <a:gd name="T38" fmla="*/ 145 w 221"/>
                <a:gd name="T39" fmla="*/ 167 h 245"/>
                <a:gd name="T40" fmla="*/ 143 w 221"/>
                <a:gd name="T41" fmla="*/ 157 h 245"/>
                <a:gd name="T42" fmla="*/ 151 w 221"/>
                <a:gd name="T43" fmla="*/ 133 h 245"/>
                <a:gd name="T44" fmla="*/ 143 w 221"/>
                <a:gd name="T45" fmla="*/ 117 h 245"/>
                <a:gd name="T46" fmla="*/ 145 w 221"/>
                <a:gd name="T47" fmla="*/ 115 h 245"/>
                <a:gd name="T48" fmla="*/ 151 w 221"/>
                <a:gd name="T49" fmla="*/ 109 h 245"/>
                <a:gd name="T50" fmla="*/ 159 w 221"/>
                <a:gd name="T51" fmla="*/ 105 h 245"/>
                <a:gd name="T52" fmla="*/ 175 w 221"/>
                <a:gd name="T53" fmla="*/ 113 h 245"/>
                <a:gd name="T54" fmla="*/ 199 w 221"/>
                <a:gd name="T55" fmla="*/ 99 h 245"/>
                <a:gd name="T56" fmla="*/ 195 w 221"/>
                <a:gd name="T57" fmla="*/ 87 h 245"/>
                <a:gd name="T58" fmla="*/ 197 w 221"/>
                <a:gd name="T59" fmla="*/ 67 h 245"/>
                <a:gd name="T60" fmla="*/ 221 w 221"/>
                <a:gd name="T61" fmla="*/ 49 h 245"/>
                <a:gd name="T62" fmla="*/ 219 w 221"/>
                <a:gd name="T63" fmla="*/ 16 h 245"/>
                <a:gd name="T64" fmla="*/ 205 w 221"/>
                <a:gd name="T65" fmla="*/ 16 h 245"/>
                <a:gd name="T66" fmla="*/ 183 w 221"/>
                <a:gd name="T67" fmla="*/ 18 h 245"/>
                <a:gd name="T68" fmla="*/ 171 w 221"/>
                <a:gd name="T69" fmla="*/ 4 h 245"/>
                <a:gd name="T70" fmla="*/ 155 w 221"/>
                <a:gd name="T71" fmla="*/ 2 h 245"/>
                <a:gd name="T72" fmla="*/ 147 w 221"/>
                <a:gd name="T73" fmla="*/ 14 h 245"/>
                <a:gd name="T74" fmla="*/ 125 w 221"/>
                <a:gd name="T75" fmla="*/ 18 h 245"/>
                <a:gd name="T76" fmla="*/ 131 w 221"/>
                <a:gd name="T77" fmla="*/ 22 h 245"/>
                <a:gd name="T78" fmla="*/ 117 w 221"/>
                <a:gd name="T79" fmla="*/ 20 h 245"/>
                <a:gd name="T80" fmla="*/ 107 w 221"/>
                <a:gd name="T81" fmla="*/ 31 h 245"/>
                <a:gd name="T82" fmla="*/ 101 w 221"/>
                <a:gd name="T83" fmla="*/ 37 h 245"/>
                <a:gd name="T84" fmla="*/ 101 w 221"/>
                <a:gd name="T85" fmla="*/ 45 h 245"/>
                <a:gd name="T86" fmla="*/ 95 w 221"/>
                <a:gd name="T87" fmla="*/ 45 h 245"/>
                <a:gd name="T88" fmla="*/ 76 w 221"/>
                <a:gd name="T89" fmla="*/ 51 h 245"/>
                <a:gd name="T90" fmla="*/ 60 w 221"/>
                <a:gd name="T91" fmla="*/ 35 h 245"/>
                <a:gd name="T92" fmla="*/ 46 w 221"/>
                <a:gd name="T93" fmla="*/ 24 h 245"/>
                <a:gd name="T94" fmla="*/ 34 w 221"/>
                <a:gd name="T95" fmla="*/ 20 h 245"/>
                <a:gd name="T96" fmla="*/ 16 w 221"/>
                <a:gd name="T97" fmla="*/ 22 h 245"/>
                <a:gd name="T98" fmla="*/ 4 w 221"/>
                <a:gd name="T99" fmla="*/ 31 h 245"/>
                <a:gd name="T100" fmla="*/ 26 w 221"/>
                <a:gd name="T101" fmla="*/ 49 h 245"/>
                <a:gd name="T102" fmla="*/ 30 w 221"/>
                <a:gd name="T103" fmla="*/ 65 h 245"/>
                <a:gd name="T104" fmla="*/ 6 w 221"/>
                <a:gd name="T105" fmla="*/ 53 h 245"/>
                <a:gd name="T106" fmla="*/ 0 w 221"/>
                <a:gd name="T107" fmla="*/ 6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45">
                  <a:moveTo>
                    <a:pt x="0" y="69"/>
                  </a:moveTo>
                  <a:lnTo>
                    <a:pt x="0" y="69"/>
                  </a:lnTo>
                  <a:lnTo>
                    <a:pt x="0" y="71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8" y="81"/>
                  </a:lnTo>
                  <a:lnTo>
                    <a:pt x="12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26" y="87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9"/>
                  </a:lnTo>
                  <a:lnTo>
                    <a:pt x="34" y="105"/>
                  </a:lnTo>
                  <a:lnTo>
                    <a:pt x="32" y="107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26" y="111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4" y="117"/>
                  </a:lnTo>
                  <a:lnTo>
                    <a:pt x="20" y="127"/>
                  </a:lnTo>
                  <a:lnTo>
                    <a:pt x="20" y="127"/>
                  </a:lnTo>
                  <a:lnTo>
                    <a:pt x="18" y="129"/>
                  </a:lnTo>
                  <a:lnTo>
                    <a:pt x="18" y="131"/>
                  </a:lnTo>
                  <a:lnTo>
                    <a:pt x="20" y="135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30" y="143"/>
                  </a:lnTo>
                  <a:lnTo>
                    <a:pt x="32" y="149"/>
                  </a:lnTo>
                  <a:lnTo>
                    <a:pt x="34" y="149"/>
                  </a:lnTo>
                  <a:lnTo>
                    <a:pt x="34" y="149"/>
                  </a:lnTo>
                  <a:lnTo>
                    <a:pt x="34" y="151"/>
                  </a:lnTo>
                  <a:lnTo>
                    <a:pt x="34" y="153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0" y="157"/>
                  </a:lnTo>
                  <a:lnTo>
                    <a:pt x="30" y="159"/>
                  </a:lnTo>
                  <a:lnTo>
                    <a:pt x="30" y="161"/>
                  </a:lnTo>
                  <a:lnTo>
                    <a:pt x="30" y="163"/>
                  </a:lnTo>
                  <a:lnTo>
                    <a:pt x="30" y="163"/>
                  </a:lnTo>
                  <a:lnTo>
                    <a:pt x="30" y="169"/>
                  </a:lnTo>
                  <a:lnTo>
                    <a:pt x="30" y="175"/>
                  </a:lnTo>
                  <a:lnTo>
                    <a:pt x="32" y="179"/>
                  </a:lnTo>
                  <a:lnTo>
                    <a:pt x="32" y="179"/>
                  </a:lnTo>
                  <a:lnTo>
                    <a:pt x="38" y="181"/>
                  </a:lnTo>
                  <a:lnTo>
                    <a:pt x="40" y="183"/>
                  </a:lnTo>
                  <a:lnTo>
                    <a:pt x="50" y="177"/>
                  </a:lnTo>
                  <a:lnTo>
                    <a:pt x="58" y="181"/>
                  </a:lnTo>
                  <a:lnTo>
                    <a:pt x="66" y="18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8" y="179"/>
                  </a:lnTo>
                  <a:lnTo>
                    <a:pt x="82" y="191"/>
                  </a:lnTo>
                  <a:lnTo>
                    <a:pt x="82" y="191"/>
                  </a:lnTo>
                  <a:lnTo>
                    <a:pt x="84" y="197"/>
                  </a:lnTo>
                  <a:lnTo>
                    <a:pt x="88" y="201"/>
                  </a:lnTo>
                  <a:lnTo>
                    <a:pt x="93" y="207"/>
                  </a:lnTo>
                  <a:lnTo>
                    <a:pt x="93" y="207"/>
                  </a:lnTo>
                  <a:lnTo>
                    <a:pt x="93" y="221"/>
                  </a:lnTo>
                  <a:lnTo>
                    <a:pt x="97" y="227"/>
                  </a:lnTo>
                  <a:lnTo>
                    <a:pt x="97" y="233"/>
                  </a:lnTo>
                  <a:lnTo>
                    <a:pt x="97" y="233"/>
                  </a:lnTo>
                  <a:lnTo>
                    <a:pt x="101" y="237"/>
                  </a:lnTo>
                  <a:lnTo>
                    <a:pt x="101" y="237"/>
                  </a:lnTo>
                  <a:lnTo>
                    <a:pt x="107" y="237"/>
                  </a:lnTo>
                  <a:lnTo>
                    <a:pt x="113" y="237"/>
                  </a:lnTo>
                  <a:lnTo>
                    <a:pt x="113" y="245"/>
                  </a:lnTo>
                  <a:lnTo>
                    <a:pt x="119" y="237"/>
                  </a:lnTo>
                  <a:lnTo>
                    <a:pt x="125" y="229"/>
                  </a:lnTo>
                  <a:lnTo>
                    <a:pt x="139" y="227"/>
                  </a:lnTo>
                  <a:lnTo>
                    <a:pt x="139" y="227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47" y="227"/>
                  </a:lnTo>
                  <a:lnTo>
                    <a:pt x="151" y="225"/>
                  </a:lnTo>
                  <a:lnTo>
                    <a:pt x="163" y="221"/>
                  </a:lnTo>
                  <a:lnTo>
                    <a:pt x="175" y="207"/>
                  </a:lnTo>
                  <a:lnTo>
                    <a:pt x="175" y="207"/>
                  </a:lnTo>
                  <a:lnTo>
                    <a:pt x="177" y="207"/>
                  </a:lnTo>
                  <a:lnTo>
                    <a:pt x="177" y="203"/>
                  </a:lnTo>
                  <a:lnTo>
                    <a:pt x="175" y="201"/>
                  </a:lnTo>
                  <a:lnTo>
                    <a:pt x="175" y="201"/>
                  </a:lnTo>
                  <a:lnTo>
                    <a:pt x="171" y="201"/>
                  </a:lnTo>
                  <a:lnTo>
                    <a:pt x="165" y="203"/>
                  </a:lnTo>
                  <a:lnTo>
                    <a:pt x="165" y="203"/>
                  </a:lnTo>
                  <a:lnTo>
                    <a:pt x="161" y="203"/>
                  </a:lnTo>
                  <a:lnTo>
                    <a:pt x="159" y="203"/>
                  </a:lnTo>
                  <a:lnTo>
                    <a:pt x="155" y="203"/>
                  </a:lnTo>
                  <a:lnTo>
                    <a:pt x="153" y="199"/>
                  </a:lnTo>
                  <a:lnTo>
                    <a:pt x="155" y="187"/>
                  </a:lnTo>
                  <a:lnTo>
                    <a:pt x="159" y="187"/>
                  </a:lnTo>
                  <a:lnTo>
                    <a:pt x="159" y="187"/>
                  </a:lnTo>
                  <a:lnTo>
                    <a:pt x="153" y="183"/>
                  </a:lnTo>
                  <a:lnTo>
                    <a:pt x="147" y="177"/>
                  </a:lnTo>
                  <a:lnTo>
                    <a:pt x="147" y="177"/>
                  </a:lnTo>
                  <a:lnTo>
                    <a:pt x="145" y="175"/>
                  </a:lnTo>
                  <a:lnTo>
                    <a:pt x="145" y="175"/>
                  </a:lnTo>
                  <a:lnTo>
                    <a:pt x="145" y="167"/>
                  </a:lnTo>
                  <a:lnTo>
                    <a:pt x="145" y="163"/>
                  </a:lnTo>
                  <a:lnTo>
                    <a:pt x="143" y="161"/>
                  </a:lnTo>
                  <a:lnTo>
                    <a:pt x="143" y="161"/>
                  </a:lnTo>
                  <a:lnTo>
                    <a:pt x="143" y="161"/>
                  </a:lnTo>
                  <a:lnTo>
                    <a:pt x="143" y="157"/>
                  </a:lnTo>
                  <a:lnTo>
                    <a:pt x="147" y="151"/>
                  </a:lnTo>
                  <a:lnTo>
                    <a:pt x="147" y="151"/>
                  </a:lnTo>
                  <a:lnTo>
                    <a:pt x="149" y="145"/>
                  </a:lnTo>
                  <a:lnTo>
                    <a:pt x="151" y="141"/>
                  </a:lnTo>
                  <a:lnTo>
                    <a:pt x="151" y="133"/>
                  </a:lnTo>
                  <a:lnTo>
                    <a:pt x="151" y="133"/>
                  </a:lnTo>
                  <a:lnTo>
                    <a:pt x="147" y="127"/>
                  </a:lnTo>
                  <a:lnTo>
                    <a:pt x="145" y="121"/>
                  </a:lnTo>
                  <a:lnTo>
                    <a:pt x="143" y="117"/>
                  </a:lnTo>
                  <a:lnTo>
                    <a:pt x="143" y="117"/>
                  </a:lnTo>
                  <a:lnTo>
                    <a:pt x="141" y="117"/>
                  </a:lnTo>
                  <a:lnTo>
                    <a:pt x="141" y="117"/>
                  </a:lnTo>
                  <a:lnTo>
                    <a:pt x="143" y="115"/>
                  </a:lnTo>
                  <a:lnTo>
                    <a:pt x="145" y="115"/>
                  </a:lnTo>
                  <a:lnTo>
                    <a:pt x="145" y="115"/>
                  </a:lnTo>
                  <a:lnTo>
                    <a:pt x="147" y="113"/>
                  </a:lnTo>
                  <a:lnTo>
                    <a:pt x="147" y="113"/>
                  </a:lnTo>
                  <a:lnTo>
                    <a:pt x="149" y="109"/>
                  </a:lnTo>
                  <a:lnTo>
                    <a:pt x="149" y="109"/>
                  </a:lnTo>
                  <a:lnTo>
                    <a:pt x="151" y="109"/>
                  </a:lnTo>
                  <a:lnTo>
                    <a:pt x="153" y="111"/>
                  </a:lnTo>
                  <a:lnTo>
                    <a:pt x="153" y="111"/>
                  </a:lnTo>
                  <a:lnTo>
                    <a:pt x="155" y="111"/>
                  </a:lnTo>
                  <a:lnTo>
                    <a:pt x="155" y="109"/>
                  </a:lnTo>
                  <a:lnTo>
                    <a:pt x="159" y="105"/>
                  </a:lnTo>
                  <a:lnTo>
                    <a:pt x="159" y="105"/>
                  </a:lnTo>
                  <a:lnTo>
                    <a:pt x="163" y="107"/>
                  </a:lnTo>
                  <a:lnTo>
                    <a:pt x="167" y="109"/>
                  </a:lnTo>
                  <a:lnTo>
                    <a:pt x="167" y="109"/>
                  </a:lnTo>
                  <a:lnTo>
                    <a:pt x="175" y="113"/>
                  </a:lnTo>
                  <a:lnTo>
                    <a:pt x="183" y="115"/>
                  </a:lnTo>
                  <a:lnTo>
                    <a:pt x="183" y="115"/>
                  </a:lnTo>
                  <a:lnTo>
                    <a:pt x="197" y="101"/>
                  </a:lnTo>
                  <a:lnTo>
                    <a:pt x="197" y="101"/>
                  </a:lnTo>
                  <a:lnTo>
                    <a:pt x="199" y="99"/>
                  </a:lnTo>
                  <a:lnTo>
                    <a:pt x="199" y="97"/>
                  </a:lnTo>
                  <a:lnTo>
                    <a:pt x="197" y="93"/>
                  </a:lnTo>
                  <a:lnTo>
                    <a:pt x="197" y="91"/>
                  </a:lnTo>
                  <a:lnTo>
                    <a:pt x="195" y="87"/>
                  </a:lnTo>
                  <a:lnTo>
                    <a:pt x="195" y="87"/>
                  </a:lnTo>
                  <a:lnTo>
                    <a:pt x="195" y="81"/>
                  </a:lnTo>
                  <a:lnTo>
                    <a:pt x="195" y="71"/>
                  </a:lnTo>
                  <a:lnTo>
                    <a:pt x="195" y="71"/>
                  </a:lnTo>
                  <a:lnTo>
                    <a:pt x="195" y="71"/>
                  </a:lnTo>
                  <a:lnTo>
                    <a:pt x="197" y="67"/>
                  </a:lnTo>
                  <a:lnTo>
                    <a:pt x="205" y="63"/>
                  </a:lnTo>
                  <a:lnTo>
                    <a:pt x="219" y="53"/>
                  </a:lnTo>
                  <a:lnTo>
                    <a:pt x="219" y="53"/>
                  </a:lnTo>
                  <a:lnTo>
                    <a:pt x="221" y="53"/>
                  </a:lnTo>
                  <a:lnTo>
                    <a:pt x="221" y="49"/>
                  </a:lnTo>
                  <a:lnTo>
                    <a:pt x="221" y="43"/>
                  </a:lnTo>
                  <a:lnTo>
                    <a:pt x="219" y="30"/>
                  </a:lnTo>
                  <a:lnTo>
                    <a:pt x="219" y="30"/>
                  </a:lnTo>
                  <a:lnTo>
                    <a:pt x="219" y="22"/>
                  </a:lnTo>
                  <a:lnTo>
                    <a:pt x="219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3" y="16"/>
                  </a:lnTo>
                  <a:lnTo>
                    <a:pt x="209" y="16"/>
                  </a:lnTo>
                  <a:lnTo>
                    <a:pt x="205" y="16"/>
                  </a:lnTo>
                  <a:lnTo>
                    <a:pt x="205" y="16"/>
                  </a:lnTo>
                  <a:lnTo>
                    <a:pt x="191" y="20"/>
                  </a:lnTo>
                  <a:lnTo>
                    <a:pt x="187" y="20"/>
                  </a:lnTo>
                  <a:lnTo>
                    <a:pt x="183" y="18"/>
                  </a:lnTo>
                  <a:lnTo>
                    <a:pt x="183" y="18"/>
                  </a:lnTo>
                  <a:lnTo>
                    <a:pt x="177" y="16"/>
                  </a:lnTo>
                  <a:lnTo>
                    <a:pt x="173" y="10"/>
                  </a:lnTo>
                  <a:lnTo>
                    <a:pt x="173" y="10"/>
                  </a:lnTo>
                  <a:lnTo>
                    <a:pt x="171" y="6"/>
                  </a:lnTo>
                  <a:lnTo>
                    <a:pt x="171" y="4"/>
                  </a:lnTo>
                  <a:lnTo>
                    <a:pt x="169" y="2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59" y="2"/>
                  </a:lnTo>
                  <a:lnTo>
                    <a:pt x="155" y="2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1" y="10"/>
                  </a:lnTo>
                  <a:lnTo>
                    <a:pt x="151" y="14"/>
                  </a:lnTo>
                  <a:lnTo>
                    <a:pt x="147" y="14"/>
                  </a:lnTo>
                  <a:lnTo>
                    <a:pt x="147" y="14"/>
                  </a:lnTo>
                  <a:lnTo>
                    <a:pt x="139" y="10"/>
                  </a:lnTo>
                  <a:lnTo>
                    <a:pt x="131" y="6"/>
                  </a:lnTo>
                  <a:lnTo>
                    <a:pt x="125" y="18"/>
                  </a:lnTo>
                  <a:lnTo>
                    <a:pt x="125" y="18"/>
                  </a:lnTo>
                  <a:lnTo>
                    <a:pt x="131" y="20"/>
                  </a:lnTo>
                  <a:lnTo>
                    <a:pt x="131" y="20"/>
                  </a:lnTo>
                  <a:lnTo>
                    <a:pt x="131" y="22"/>
                  </a:lnTo>
                  <a:lnTo>
                    <a:pt x="131" y="22"/>
                  </a:lnTo>
                  <a:lnTo>
                    <a:pt x="131" y="22"/>
                  </a:lnTo>
                  <a:lnTo>
                    <a:pt x="127" y="24"/>
                  </a:lnTo>
                  <a:lnTo>
                    <a:pt x="125" y="22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17" y="20"/>
                  </a:lnTo>
                  <a:lnTo>
                    <a:pt x="113" y="22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07" y="28"/>
                  </a:lnTo>
                  <a:lnTo>
                    <a:pt x="107" y="31"/>
                  </a:lnTo>
                  <a:lnTo>
                    <a:pt x="105" y="37"/>
                  </a:lnTo>
                  <a:lnTo>
                    <a:pt x="105" y="37"/>
                  </a:lnTo>
                  <a:lnTo>
                    <a:pt x="105" y="37"/>
                  </a:lnTo>
                  <a:lnTo>
                    <a:pt x="103" y="37"/>
                  </a:lnTo>
                  <a:lnTo>
                    <a:pt x="101" y="37"/>
                  </a:lnTo>
                  <a:lnTo>
                    <a:pt x="101" y="37"/>
                  </a:lnTo>
                  <a:lnTo>
                    <a:pt x="101" y="37"/>
                  </a:lnTo>
                  <a:lnTo>
                    <a:pt x="101" y="41"/>
                  </a:lnTo>
                  <a:lnTo>
                    <a:pt x="101" y="41"/>
                  </a:lnTo>
                  <a:lnTo>
                    <a:pt x="101" y="45"/>
                  </a:lnTo>
                  <a:lnTo>
                    <a:pt x="101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5" y="45"/>
                  </a:lnTo>
                  <a:lnTo>
                    <a:pt x="95" y="45"/>
                  </a:lnTo>
                  <a:lnTo>
                    <a:pt x="91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0" y="49"/>
                  </a:lnTo>
                  <a:lnTo>
                    <a:pt x="76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0" y="43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56" y="28"/>
                  </a:lnTo>
                  <a:lnTo>
                    <a:pt x="56" y="26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46" y="24"/>
                  </a:lnTo>
                  <a:lnTo>
                    <a:pt x="42" y="26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4" y="20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6"/>
                  </a:lnTo>
                  <a:lnTo>
                    <a:pt x="8" y="28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10" y="39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6" y="49"/>
                  </a:lnTo>
                  <a:lnTo>
                    <a:pt x="30" y="55"/>
                  </a:lnTo>
                  <a:lnTo>
                    <a:pt x="32" y="61"/>
                  </a:lnTo>
                  <a:lnTo>
                    <a:pt x="32" y="63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26" y="65"/>
                  </a:lnTo>
                  <a:lnTo>
                    <a:pt x="20" y="65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6" y="53"/>
                  </a:lnTo>
                  <a:lnTo>
                    <a:pt x="6" y="67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Freeform 49"/>
            <p:cNvSpPr>
              <a:spLocks/>
            </p:cNvSpPr>
            <p:nvPr/>
          </p:nvSpPr>
          <p:spPr bwMode="auto">
            <a:xfrm>
              <a:off x="855" y="2607"/>
              <a:ext cx="82" cy="66"/>
            </a:xfrm>
            <a:custGeom>
              <a:avLst/>
              <a:gdLst>
                <a:gd name="T0" fmla="*/ 66 w 82"/>
                <a:gd name="T1" fmla="*/ 66 h 66"/>
                <a:gd name="T2" fmla="*/ 70 w 82"/>
                <a:gd name="T3" fmla="*/ 64 h 66"/>
                <a:gd name="T4" fmla="*/ 72 w 82"/>
                <a:gd name="T5" fmla="*/ 56 h 66"/>
                <a:gd name="T6" fmla="*/ 72 w 82"/>
                <a:gd name="T7" fmla="*/ 50 h 66"/>
                <a:gd name="T8" fmla="*/ 78 w 82"/>
                <a:gd name="T9" fmla="*/ 46 h 66"/>
                <a:gd name="T10" fmla="*/ 82 w 82"/>
                <a:gd name="T11" fmla="*/ 44 h 66"/>
                <a:gd name="T12" fmla="*/ 82 w 82"/>
                <a:gd name="T13" fmla="*/ 44 h 66"/>
                <a:gd name="T14" fmla="*/ 82 w 82"/>
                <a:gd name="T15" fmla="*/ 42 h 66"/>
                <a:gd name="T16" fmla="*/ 76 w 82"/>
                <a:gd name="T17" fmla="*/ 34 h 66"/>
                <a:gd name="T18" fmla="*/ 74 w 82"/>
                <a:gd name="T19" fmla="*/ 30 h 66"/>
                <a:gd name="T20" fmla="*/ 62 w 82"/>
                <a:gd name="T21" fmla="*/ 26 h 66"/>
                <a:gd name="T22" fmla="*/ 56 w 82"/>
                <a:gd name="T23" fmla="*/ 24 h 66"/>
                <a:gd name="T24" fmla="*/ 52 w 82"/>
                <a:gd name="T25" fmla="*/ 8 h 66"/>
                <a:gd name="T26" fmla="*/ 50 w 82"/>
                <a:gd name="T27" fmla="*/ 4 h 66"/>
                <a:gd name="T28" fmla="*/ 34 w 82"/>
                <a:gd name="T29" fmla="*/ 0 h 66"/>
                <a:gd name="T30" fmla="*/ 32 w 82"/>
                <a:gd name="T31" fmla="*/ 0 h 66"/>
                <a:gd name="T32" fmla="*/ 32 w 82"/>
                <a:gd name="T33" fmla="*/ 0 h 66"/>
                <a:gd name="T34" fmla="*/ 18 w 82"/>
                <a:gd name="T35" fmla="*/ 0 h 66"/>
                <a:gd name="T36" fmla="*/ 8 w 82"/>
                <a:gd name="T37" fmla="*/ 2 h 66"/>
                <a:gd name="T38" fmla="*/ 0 w 82"/>
                <a:gd name="T39" fmla="*/ 12 h 66"/>
                <a:gd name="T40" fmla="*/ 2 w 82"/>
                <a:gd name="T41" fmla="*/ 18 h 66"/>
                <a:gd name="T42" fmla="*/ 2 w 82"/>
                <a:gd name="T43" fmla="*/ 20 h 66"/>
                <a:gd name="T44" fmla="*/ 6 w 82"/>
                <a:gd name="T45" fmla="*/ 22 h 66"/>
                <a:gd name="T46" fmla="*/ 8 w 82"/>
                <a:gd name="T47" fmla="*/ 30 h 66"/>
                <a:gd name="T48" fmla="*/ 8 w 82"/>
                <a:gd name="T49" fmla="*/ 40 h 66"/>
                <a:gd name="T50" fmla="*/ 10 w 82"/>
                <a:gd name="T51" fmla="*/ 54 h 66"/>
                <a:gd name="T52" fmla="*/ 16 w 82"/>
                <a:gd name="T53" fmla="*/ 58 h 66"/>
                <a:gd name="T54" fmla="*/ 26 w 82"/>
                <a:gd name="T55" fmla="*/ 56 h 66"/>
                <a:gd name="T56" fmla="*/ 40 w 82"/>
                <a:gd name="T57" fmla="*/ 54 h 66"/>
                <a:gd name="T58" fmla="*/ 46 w 82"/>
                <a:gd name="T59" fmla="*/ 56 h 66"/>
                <a:gd name="T60" fmla="*/ 56 w 82"/>
                <a:gd name="T61" fmla="*/ 62 h 66"/>
                <a:gd name="T62" fmla="*/ 66 w 82"/>
                <a:gd name="T63" fmla="*/ 66 h 66"/>
                <a:gd name="T64" fmla="*/ 66 w 82"/>
                <a:gd name="T6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2" h="66">
                  <a:moveTo>
                    <a:pt x="66" y="66"/>
                  </a:moveTo>
                  <a:lnTo>
                    <a:pt x="66" y="66"/>
                  </a:lnTo>
                  <a:lnTo>
                    <a:pt x="68" y="66"/>
                  </a:lnTo>
                  <a:lnTo>
                    <a:pt x="70" y="64"/>
                  </a:lnTo>
                  <a:lnTo>
                    <a:pt x="72" y="62"/>
                  </a:lnTo>
                  <a:lnTo>
                    <a:pt x="72" y="56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78" y="38"/>
                  </a:lnTo>
                  <a:lnTo>
                    <a:pt x="76" y="34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66" y="30"/>
                  </a:lnTo>
                  <a:lnTo>
                    <a:pt x="62" y="26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2" y="16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6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8" y="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0" y="48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26" y="56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2" y="54"/>
                  </a:lnTo>
                  <a:lnTo>
                    <a:pt x="46" y="56"/>
                  </a:lnTo>
                  <a:lnTo>
                    <a:pt x="52" y="58"/>
                  </a:lnTo>
                  <a:lnTo>
                    <a:pt x="56" y="62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Freeform 50"/>
            <p:cNvSpPr>
              <a:spLocks/>
            </p:cNvSpPr>
            <p:nvPr/>
          </p:nvSpPr>
          <p:spPr bwMode="auto">
            <a:xfrm>
              <a:off x="949" y="2480"/>
              <a:ext cx="219" cy="227"/>
            </a:xfrm>
            <a:custGeom>
              <a:avLst/>
              <a:gdLst>
                <a:gd name="T0" fmla="*/ 159 w 219"/>
                <a:gd name="T1" fmla="*/ 161 h 227"/>
                <a:gd name="T2" fmla="*/ 161 w 219"/>
                <a:gd name="T3" fmla="*/ 143 h 227"/>
                <a:gd name="T4" fmla="*/ 175 w 219"/>
                <a:gd name="T5" fmla="*/ 149 h 227"/>
                <a:gd name="T6" fmla="*/ 179 w 219"/>
                <a:gd name="T7" fmla="*/ 147 h 227"/>
                <a:gd name="T8" fmla="*/ 189 w 219"/>
                <a:gd name="T9" fmla="*/ 147 h 227"/>
                <a:gd name="T10" fmla="*/ 191 w 219"/>
                <a:gd name="T11" fmla="*/ 145 h 227"/>
                <a:gd name="T12" fmla="*/ 197 w 219"/>
                <a:gd name="T13" fmla="*/ 137 h 227"/>
                <a:gd name="T14" fmla="*/ 191 w 219"/>
                <a:gd name="T15" fmla="*/ 127 h 227"/>
                <a:gd name="T16" fmla="*/ 199 w 219"/>
                <a:gd name="T17" fmla="*/ 99 h 227"/>
                <a:gd name="T18" fmla="*/ 211 w 219"/>
                <a:gd name="T19" fmla="*/ 99 h 227"/>
                <a:gd name="T20" fmla="*/ 219 w 219"/>
                <a:gd name="T21" fmla="*/ 97 h 227"/>
                <a:gd name="T22" fmla="*/ 203 w 219"/>
                <a:gd name="T23" fmla="*/ 95 h 227"/>
                <a:gd name="T24" fmla="*/ 193 w 219"/>
                <a:gd name="T25" fmla="*/ 86 h 227"/>
                <a:gd name="T26" fmla="*/ 201 w 219"/>
                <a:gd name="T27" fmla="*/ 54 h 227"/>
                <a:gd name="T28" fmla="*/ 205 w 219"/>
                <a:gd name="T29" fmla="*/ 52 h 227"/>
                <a:gd name="T30" fmla="*/ 199 w 219"/>
                <a:gd name="T31" fmla="*/ 44 h 227"/>
                <a:gd name="T32" fmla="*/ 197 w 219"/>
                <a:gd name="T33" fmla="*/ 22 h 227"/>
                <a:gd name="T34" fmla="*/ 191 w 219"/>
                <a:gd name="T35" fmla="*/ 20 h 227"/>
                <a:gd name="T36" fmla="*/ 181 w 219"/>
                <a:gd name="T37" fmla="*/ 22 h 227"/>
                <a:gd name="T38" fmla="*/ 177 w 219"/>
                <a:gd name="T39" fmla="*/ 16 h 227"/>
                <a:gd name="T40" fmla="*/ 181 w 219"/>
                <a:gd name="T41" fmla="*/ 6 h 227"/>
                <a:gd name="T42" fmla="*/ 177 w 219"/>
                <a:gd name="T43" fmla="*/ 4 h 227"/>
                <a:gd name="T44" fmla="*/ 169 w 219"/>
                <a:gd name="T45" fmla="*/ 12 h 227"/>
                <a:gd name="T46" fmla="*/ 163 w 219"/>
                <a:gd name="T47" fmla="*/ 14 h 227"/>
                <a:gd name="T48" fmla="*/ 155 w 219"/>
                <a:gd name="T49" fmla="*/ 6 h 227"/>
                <a:gd name="T50" fmla="*/ 145 w 219"/>
                <a:gd name="T51" fmla="*/ 6 h 227"/>
                <a:gd name="T52" fmla="*/ 135 w 219"/>
                <a:gd name="T53" fmla="*/ 6 h 227"/>
                <a:gd name="T54" fmla="*/ 123 w 219"/>
                <a:gd name="T55" fmla="*/ 28 h 227"/>
                <a:gd name="T56" fmla="*/ 133 w 219"/>
                <a:gd name="T57" fmla="*/ 28 h 227"/>
                <a:gd name="T58" fmla="*/ 145 w 219"/>
                <a:gd name="T59" fmla="*/ 28 h 227"/>
                <a:gd name="T60" fmla="*/ 131 w 219"/>
                <a:gd name="T61" fmla="*/ 46 h 227"/>
                <a:gd name="T62" fmla="*/ 115 w 219"/>
                <a:gd name="T63" fmla="*/ 54 h 227"/>
                <a:gd name="T64" fmla="*/ 81 w 219"/>
                <a:gd name="T65" fmla="*/ 70 h 227"/>
                <a:gd name="T66" fmla="*/ 69 w 219"/>
                <a:gd name="T67" fmla="*/ 62 h 227"/>
                <a:gd name="T68" fmla="*/ 65 w 219"/>
                <a:gd name="T69" fmla="*/ 52 h 227"/>
                <a:gd name="T70" fmla="*/ 56 w 219"/>
                <a:gd name="T71" fmla="*/ 26 h 227"/>
                <a:gd name="T72" fmla="*/ 46 w 219"/>
                <a:gd name="T73" fmla="*/ 4 h 227"/>
                <a:gd name="T74" fmla="*/ 18 w 219"/>
                <a:gd name="T75" fmla="*/ 2 h 227"/>
                <a:gd name="T76" fmla="*/ 0 w 219"/>
                <a:gd name="T77" fmla="*/ 4 h 227"/>
                <a:gd name="T78" fmla="*/ 6 w 219"/>
                <a:gd name="T79" fmla="*/ 8 h 227"/>
                <a:gd name="T80" fmla="*/ 16 w 219"/>
                <a:gd name="T81" fmla="*/ 22 h 227"/>
                <a:gd name="T82" fmla="*/ 24 w 219"/>
                <a:gd name="T83" fmla="*/ 30 h 227"/>
                <a:gd name="T84" fmla="*/ 34 w 219"/>
                <a:gd name="T85" fmla="*/ 36 h 227"/>
                <a:gd name="T86" fmla="*/ 52 w 219"/>
                <a:gd name="T87" fmla="*/ 46 h 227"/>
                <a:gd name="T88" fmla="*/ 65 w 219"/>
                <a:gd name="T89" fmla="*/ 78 h 227"/>
                <a:gd name="T90" fmla="*/ 61 w 219"/>
                <a:gd name="T91" fmla="*/ 95 h 227"/>
                <a:gd name="T92" fmla="*/ 63 w 219"/>
                <a:gd name="T93" fmla="*/ 119 h 227"/>
                <a:gd name="T94" fmla="*/ 77 w 219"/>
                <a:gd name="T95" fmla="*/ 165 h 227"/>
                <a:gd name="T96" fmla="*/ 75 w 219"/>
                <a:gd name="T97" fmla="*/ 173 h 227"/>
                <a:gd name="T98" fmla="*/ 91 w 219"/>
                <a:gd name="T99" fmla="*/ 195 h 227"/>
                <a:gd name="T100" fmla="*/ 105 w 219"/>
                <a:gd name="T101" fmla="*/ 219 h 227"/>
                <a:gd name="T102" fmla="*/ 113 w 219"/>
                <a:gd name="T103" fmla="*/ 227 h 227"/>
                <a:gd name="T104" fmla="*/ 131 w 219"/>
                <a:gd name="T105" fmla="*/ 219 h 227"/>
                <a:gd name="T106" fmla="*/ 155 w 219"/>
                <a:gd name="T107" fmla="*/ 19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9" h="227">
                  <a:moveTo>
                    <a:pt x="155" y="195"/>
                  </a:moveTo>
                  <a:lnTo>
                    <a:pt x="139" y="185"/>
                  </a:lnTo>
                  <a:lnTo>
                    <a:pt x="167" y="171"/>
                  </a:lnTo>
                  <a:lnTo>
                    <a:pt x="159" y="161"/>
                  </a:lnTo>
                  <a:lnTo>
                    <a:pt x="161" y="157"/>
                  </a:lnTo>
                  <a:lnTo>
                    <a:pt x="157" y="143"/>
                  </a:lnTo>
                  <a:lnTo>
                    <a:pt x="157" y="143"/>
                  </a:lnTo>
                  <a:lnTo>
                    <a:pt x="161" y="143"/>
                  </a:lnTo>
                  <a:lnTo>
                    <a:pt x="165" y="143"/>
                  </a:lnTo>
                  <a:lnTo>
                    <a:pt x="169" y="147"/>
                  </a:lnTo>
                  <a:lnTo>
                    <a:pt x="169" y="147"/>
                  </a:lnTo>
                  <a:lnTo>
                    <a:pt x="175" y="149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79" y="147"/>
                  </a:lnTo>
                  <a:lnTo>
                    <a:pt x="181" y="145"/>
                  </a:lnTo>
                  <a:lnTo>
                    <a:pt x="183" y="145"/>
                  </a:lnTo>
                  <a:lnTo>
                    <a:pt x="183" y="145"/>
                  </a:lnTo>
                  <a:lnTo>
                    <a:pt x="189" y="147"/>
                  </a:lnTo>
                  <a:lnTo>
                    <a:pt x="191" y="147"/>
                  </a:lnTo>
                  <a:lnTo>
                    <a:pt x="191" y="147"/>
                  </a:lnTo>
                  <a:lnTo>
                    <a:pt x="191" y="145"/>
                  </a:lnTo>
                  <a:lnTo>
                    <a:pt x="191" y="145"/>
                  </a:lnTo>
                  <a:lnTo>
                    <a:pt x="193" y="143"/>
                  </a:lnTo>
                  <a:lnTo>
                    <a:pt x="197" y="141"/>
                  </a:lnTo>
                  <a:lnTo>
                    <a:pt x="197" y="139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1" y="135"/>
                  </a:lnTo>
                  <a:lnTo>
                    <a:pt x="191" y="131"/>
                  </a:lnTo>
                  <a:lnTo>
                    <a:pt x="191" y="127"/>
                  </a:lnTo>
                  <a:lnTo>
                    <a:pt x="191" y="127"/>
                  </a:lnTo>
                  <a:lnTo>
                    <a:pt x="193" y="113"/>
                  </a:lnTo>
                  <a:lnTo>
                    <a:pt x="197" y="103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201" y="99"/>
                  </a:lnTo>
                  <a:lnTo>
                    <a:pt x="207" y="99"/>
                  </a:lnTo>
                  <a:lnTo>
                    <a:pt x="211" y="99"/>
                  </a:lnTo>
                  <a:lnTo>
                    <a:pt x="215" y="99"/>
                  </a:lnTo>
                  <a:lnTo>
                    <a:pt x="215" y="99"/>
                  </a:lnTo>
                  <a:lnTo>
                    <a:pt x="219" y="99"/>
                  </a:lnTo>
                  <a:lnTo>
                    <a:pt x="219" y="97"/>
                  </a:lnTo>
                  <a:lnTo>
                    <a:pt x="219" y="95"/>
                  </a:lnTo>
                  <a:lnTo>
                    <a:pt x="215" y="95"/>
                  </a:lnTo>
                  <a:lnTo>
                    <a:pt x="215" y="95"/>
                  </a:lnTo>
                  <a:lnTo>
                    <a:pt x="203" y="95"/>
                  </a:lnTo>
                  <a:lnTo>
                    <a:pt x="197" y="93"/>
                  </a:lnTo>
                  <a:lnTo>
                    <a:pt x="197" y="91"/>
                  </a:lnTo>
                  <a:lnTo>
                    <a:pt x="193" y="86"/>
                  </a:lnTo>
                  <a:lnTo>
                    <a:pt x="193" y="86"/>
                  </a:lnTo>
                  <a:lnTo>
                    <a:pt x="197" y="70"/>
                  </a:lnTo>
                  <a:lnTo>
                    <a:pt x="199" y="56"/>
                  </a:lnTo>
                  <a:lnTo>
                    <a:pt x="199" y="56"/>
                  </a:lnTo>
                  <a:lnTo>
                    <a:pt x="201" y="54"/>
                  </a:lnTo>
                  <a:lnTo>
                    <a:pt x="201" y="54"/>
                  </a:lnTo>
                  <a:lnTo>
                    <a:pt x="205" y="54"/>
                  </a:lnTo>
                  <a:lnTo>
                    <a:pt x="205" y="52"/>
                  </a:lnTo>
                  <a:lnTo>
                    <a:pt x="205" y="52"/>
                  </a:lnTo>
                  <a:lnTo>
                    <a:pt x="205" y="50"/>
                  </a:lnTo>
                  <a:lnTo>
                    <a:pt x="203" y="50"/>
                  </a:lnTo>
                  <a:lnTo>
                    <a:pt x="201" y="48"/>
                  </a:lnTo>
                  <a:lnTo>
                    <a:pt x="199" y="44"/>
                  </a:lnTo>
                  <a:lnTo>
                    <a:pt x="199" y="44"/>
                  </a:lnTo>
                  <a:lnTo>
                    <a:pt x="197" y="28"/>
                  </a:lnTo>
                  <a:lnTo>
                    <a:pt x="197" y="22"/>
                  </a:lnTo>
                  <a:lnTo>
                    <a:pt x="197" y="22"/>
                  </a:lnTo>
                  <a:lnTo>
                    <a:pt x="197" y="20"/>
                  </a:lnTo>
                  <a:lnTo>
                    <a:pt x="197" y="20"/>
                  </a:lnTo>
                  <a:lnTo>
                    <a:pt x="191" y="20"/>
                  </a:lnTo>
                  <a:lnTo>
                    <a:pt x="191" y="20"/>
                  </a:lnTo>
                  <a:lnTo>
                    <a:pt x="191" y="22"/>
                  </a:lnTo>
                  <a:lnTo>
                    <a:pt x="187" y="22"/>
                  </a:lnTo>
                  <a:lnTo>
                    <a:pt x="183" y="24"/>
                  </a:lnTo>
                  <a:lnTo>
                    <a:pt x="181" y="22"/>
                  </a:lnTo>
                  <a:lnTo>
                    <a:pt x="181" y="22"/>
                  </a:lnTo>
                  <a:lnTo>
                    <a:pt x="181" y="22"/>
                  </a:lnTo>
                  <a:lnTo>
                    <a:pt x="177" y="20"/>
                  </a:lnTo>
                  <a:lnTo>
                    <a:pt x="177" y="16"/>
                  </a:lnTo>
                  <a:lnTo>
                    <a:pt x="179" y="14"/>
                  </a:lnTo>
                  <a:lnTo>
                    <a:pt x="179" y="14"/>
                  </a:lnTo>
                  <a:lnTo>
                    <a:pt x="181" y="10"/>
                  </a:lnTo>
                  <a:lnTo>
                    <a:pt x="181" y="6"/>
                  </a:lnTo>
                  <a:lnTo>
                    <a:pt x="181" y="4"/>
                  </a:lnTo>
                  <a:lnTo>
                    <a:pt x="179" y="2"/>
                  </a:lnTo>
                  <a:lnTo>
                    <a:pt x="179" y="2"/>
                  </a:lnTo>
                  <a:lnTo>
                    <a:pt x="177" y="4"/>
                  </a:lnTo>
                  <a:lnTo>
                    <a:pt x="173" y="4"/>
                  </a:lnTo>
                  <a:lnTo>
                    <a:pt x="169" y="8"/>
                  </a:lnTo>
                  <a:lnTo>
                    <a:pt x="169" y="8"/>
                  </a:lnTo>
                  <a:lnTo>
                    <a:pt x="169" y="12"/>
                  </a:lnTo>
                  <a:lnTo>
                    <a:pt x="167" y="14"/>
                  </a:lnTo>
                  <a:lnTo>
                    <a:pt x="165" y="14"/>
                  </a:lnTo>
                  <a:lnTo>
                    <a:pt x="165" y="14"/>
                  </a:lnTo>
                  <a:lnTo>
                    <a:pt x="163" y="14"/>
                  </a:lnTo>
                  <a:lnTo>
                    <a:pt x="161" y="10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3" y="6"/>
                  </a:lnTo>
                  <a:lnTo>
                    <a:pt x="151" y="8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39" y="6"/>
                  </a:lnTo>
                  <a:lnTo>
                    <a:pt x="137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23" y="12"/>
                  </a:lnTo>
                  <a:lnTo>
                    <a:pt x="121" y="24"/>
                  </a:lnTo>
                  <a:lnTo>
                    <a:pt x="123" y="28"/>
                  </a:lnTo>
                  <a:lnTo>
                    <a:pt x="123" y="28"/>
                  </a:lnTo>
                  <a:lnTo>
                    <a:pt x="127" y="28"/>
                  </a:lnTo>
                  <a:lnTo>
                    <a:pt x="129" y="28"/>
                  </a:lnTo>
                  <a:lnTo>
                    <a:pt x="133" y="28"/>
                  </a:lnTo>
                  <a:lnTo>
                    <a:pt x="133" y="28"/>
                  </a:lnTo>
                  <a:lnTo>
                    <a:pt x="139" y="26"/>
                  </a:lnTo>
                  <a:lnTo>
                    <a:pt x="143" y="26"/>
                  </a:lnTo>
                  <a:lnTo>
                    <a:pt x="143" y="26"/>
                  </a:lnTo>
                  <a:lnTo>
                    <a:pt x="145" y="28"/>
                  </a:lnTo>
                  <a:lnTo>
                    <a:pt x="145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31" y="46"/>
                  </a:lnTo>
                  <a:lnTo>
                    <a:pt x="119" y="50"/>
                  </a:lnTo>
                  <a:lnTo>
                    <a:pt x="115" y="52"/>
                  </a:lnTo>
                  <a:lnTo>
                    <a:pt x="115" y="54"/>
                  </a:lnTo>
                  <a:lnTo>
                    <a:pt x="115" y="54"/>
                  </a:lnTo>
                  <a:lnTo>
                    <a:pt x="107" y="52"/>
                  </a:lnTo>
                  <a:lnTo>
                    <a:pt x="93" y="54"/>
                  </a:lnTo>
                  <a:lnTo>
                    <a:pt x="87" y="62"/>
                  </a:lnTo>
                  <a:lnTo>
                    <a:pt x="81" y="70"/>
                  </a:lnTo>
                  <a:lnTo>
                    <a:pt x="81" y="62"/>
                  </a:lnTo>
                  <a:lnTo>
                    <a:pt x="81" y="62"/>
                  </a:lnTo>
                  <a:lnTo>
                    <a:pt x="75" y="62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5" y="52"/>
                  </a:lnTo>
                  <a:lnTo>
                    <a:pt x="61" y="46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56" y="26"/>
                  </a:lnTo>
                  <a:lnTo>
                    <a:pt x="52" y="22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46" y="4"/>
                  </a:lnTo>
                  <a:lnTo>
                    <a:pt x="44" y="0"/>
                  </a:lnTo>
                  <a:lnTo>
                    <a:pt x="34" y="10"/>
                  </a:lnTo>
                  <a:lnTo>
                    <a:pt x="26" y="6"/>
                  </a:lnTo>
                  <a:lnTo>
                    <a:pt x="18" y="2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8"/>
                  </a:lnTo>
                  <a:lnTo>
                    <a:pt x="8" y="12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6" y="22"/>
                  </a:lnTo>
                  <a:lnTo>
                    <a:pt x="20" y="24"/>
                  </a:lnTo>
                  <a:lnTo>
                    <a:pt x="24" y="22"/>
                  </a:lnTo>
                  <a:lnTo>
                    <a:pt x="30" y="24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34" y="36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52" y="40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5" y="82"/>
                  </a:lnTo>
                  <a:lnTo>
                    <a:pt x="65" y="86"/>
                  </a:lnTo>
                  <a:lnTo>
                    <a:pt x="61" y="91"/>
                  </a:lnTo>
                  <a:lnTo>
                    <a:pt x="61" y="95"/>
                  </a:lnTo>
                  <a:lnTo>
                    <a:pt x="61" y="95"/>
                  </a:lnTo>
                  <a:lnTo>
                    <a:pt x="61" y="99"/>
                  </a:lnTo>
                  <a:lnTo>
                    <a:pt x="61" y="107"/>
                  </a:lnTo>
                  <a:lnTo>
                    <a:pt x="63" y="119"/>
                  </a:lnTo>
                  <a:lnTo>
                    <a:pt x="63" y="119"/>
                  </a:lnTo>
                  <a:lnTo>
                    <a:pt x="77" y="161"/>
                  </a:lnTo>
                  <a:lnTo>
                    <a:pt x="77" y="161"/>
                  </a:lnTo>
                  <a:lnTo>
                    <a:pt x="77" y="165"/>
                  </a:lnTo>
                  <a:lnTo>
                    <a:pt x="77" y="169"/>
                  </a:lnTo>
                  <a:lnTo>
                    <a:pt x="75" y="173"/>
                  </a:lnTo>
                  <a:lnTo>
                    <a:pt x="75" y="173"/>
                  </a:lnTo>
                  <a:lnTo>
                    <a:pt x="75" y="173"/>
                  </a:lnTo>
                  <a:lnTo>
                    <a:pt x="75" y="173"/>
                  </a:lnTo>
                  <a:lnTo>
                    <a:pt x="85" y="181"/>
                  </a:lnTo>
                  <a:lnTo>
                    <a:pt x="89" y="189"/>
                  </a:lnTo>
                  <a:lnTo>
                    <a:pt x="91" y="195"/>
                  </a:lnTo>
                  <a:lnTo>
                    <a:pt x="91" y="195"/>
                  </a:lnTo>
                  <a:lnTo>
                    <a:pt x="99" y="207"/>
                  </a:lnTo>
                  <a:lnTo>
                    <a:pt x="105" y="219"/>
                  </a:lnTo>
                  <a:lnTo>
                    <a:pt x="105" y="219"/>
                  </a:lnTo>
                  <a:lnTo>
                    <a:pt x="107" y="221"/>
                  </a:lnTo>
                  <a:lnTo>
                    <a:pt x="109" y="227"/>
                  </a:lnTo>
                  <a:lnTo>
                    <a:pt x="109" y="227"/>
                  </a:lnTo>
                  <a:lnTo>
                    <a:pt x="113" y="227"/>
                  </a:lnTo>
                  <a:lnTo>
                    <a:pt x="117" y="227"/>
                  </a:lnTo>
                  <a:lnTo>
                    <a:pt x="117" y="227"/>
                  </a:lnTo>
                  <a:lnTo>
                    <a:pt x="131" y="219"/>
                  </a:lnTo>
                  <a:lnTo>
                    <a:pt x="131" y="219"/>
                  </a:lnTo>
                  <a:lnTo>
                    <a:pt x="143" y="211"/>
                  </a:lnTo>
                  <a:lnTo>
                    <a:pt x="155" y="207"/>
                  </a:lnTo>
                  <a:lnTo>
                    <a:pt x="155" y="207"/>
                  </a:lnTo>
                  <a:lnTo>
                    <a:pt x="155" y="195"/>
                  </a:lnTo>
                  <a:lnTo>
                    <a:pt x="155" y="195"/>
                  </a:lnTo>
                  <a:lnTo>
                    <a:pt x="155" y="195"/>
                  </a:lnTo>
                  <a:lnTo>
                    <a:pt x="155" y="19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Freeform 51"/>
            <p:cNvSpPr>
              <a:spLocks/>
            </p:cNvSpPr>
            <p:nvPr/>
          </p:nvSpPr>
          <p:spPr bwMode="auto">
            <a:xfrm>
              <a:off x="3736" y="2649"/>
              <a:ext cx="587" cy="392"/>
            </a:xfrm>
            <a:custGeom>
              <a:avLst/>
              <a:gdLst>
                <a:gd name="T0" fmla="*/ 570 w 587"/>
                <a:gd name="T1" fmla="*/ 339 h 392"/>
                <a:gd name="T2" fmla="*/ 550 w 587"/>
                <a:gd name="T3" fmla="*/ 303 h 392"/>
                <a:gd name="T4" fmla="*/ 526 w 587"/>
                <a:gd name="T5" fmla="*/ 297 h 392"/>
                <a:gd name="T6" fmla="*/ 506 w 587"/>
                <a:gd name="T7" fmla="*/ 295 h 392"/>
                <a:gd name="T8" fmla="*/ 502 w 587"/>
                <a:gd name="T9" fmla="*/ 279 h 392"/>
                <a:gd name="T10" fmla="*/ 500 w 587"/>
                <a:gd name="T11" fmla="*/ 271 h 392"/>
                <a:gd name="T12" fmla="*/ 500 w 587"/>
                <a:gd name="T13" fmla="*/ 253 h 392"/>
                <a:gd name="T14" fmla="*/ 516 w 587"/>
                <a:gd name="T15" fmla="*/ 245 h 392"/>
                <a:gd name="T16" fmla="*/ 502 w 587"/>
                <a:gd name="T17" fmla="*/ 229 h 392"/>
                <a:gd name="T18" fmla="*/ 526 w 587"/>
                <a:gd name="T19" fmla="*/ 211 h 392"/>
                <a:gd name="T20" fmla="*/ 532 w 587"/>
                <a:gd name="T21" fmla="*/ 189 h 392"/>
                <a:gd name="T22" fmla="*/ 556 w 587"/>
                <a:gd name="T23" fmla="*/ 165 h 392"/>
                <a:gd name="T24" fmla="*/ 544 w 587"/>
                <a:gd name="T25" fmla="*/ 153 h 392"/>
                <a:gd name="T26" fmla="*/ 548 w 587"/>
                <a:gd name="T27" fmla="*/ 140 h 392"/>
                <a:gd name="T28" fmla="*/ 587 w 587"/>
                <a:gd name="T29" fmla="*/ 136 h 392"/>
                <a:gd name="T30" fmla="*/ 577 w 587"/>
                <a:gd name="T31" fmla="*/ 110 h 392"/>
                <a:gd name="T32" fmla="*/ 552 w 587"/>
                <a:gd name="T33" fmla="*/ 76 h 392"/>
                <a:gd name="T34" fmla="*/ 534 w 587"/>
                <a:gd name="T35" fmla="*/ 94 h 392"/>
                <a:gd name="T36" fmla="*/ 516 w 587"/>
                <a:gd name="T37" fmla="*/ 114 h 392"/>
                <a:gd name="T38" fmla="*/ 494 w 587"/>
                <a:gd name="T39" fmla="*/ 132 h 392"/>
                <a:gd name="T40" fmla="*/ 468 w 587"/>
                <a:gd name="T41" fmla="*/ 140 h 392"/>
                <a:gd name="T42" fmla="*/ 454 w 587"/>
                <a:gd name="T43" fmla="*/ 144 h 392"/>
                <a:gd name="T44" fmla="*/ 434 w 587"/>
                <a:gd name="T45" fmla="*/ 120 h 392"/>
                <a:gd name="T46" fmla="*/ 418 w 587"/>
                <a:gd name="T47" fmla="*/ 126 h 392"/>
                <a:gd name="T48" fmla="*/ 404 w 587"/>
                <a:gd name="T49" fmla="*/ 106 h 392"/>
                <a:gd name="T50" fmla="*/ 410 w 587"/>
                <a:gd name="T51" fmla="*/ 76 h 392"/>
                <a:gd name="T52" fmla="*/ 438 w 587"/>
                <a:gd name="T53" fmla="*/ 24 h 392"/>
                <a:gd name="T54" fmla="*/ 434 w 587"/>
                <a:gd name="T55" fmla="*/ 8 h 392"/>
                <a:gd name="T56" fmla="*/ 424 w 587"/>
                <a:gd name="T57" fmla="*/ 0 h 392"/>
                <a:gd name="T58" fmla="*/ 394 w 587"/>
                <a:gd name="T59" fmla="*/ 18 h 392"/>
                <a:gd name="T60" fmla="*/ 360 w 587"/>
                <a:gd name="T61" fmla="*/ 30 h 392"/>
                <a:gd name="T62" fmla="*/ 319 w 587"/>
                <a:gd name="T63" fmla="*/ 62 h 392"/>
                <a:gd name="T64" fmla="*/ 293 w 587"/>
                <a:gd name="T65" fmla="*/ 64 h 392"/>
                <a:gd name="T66" fmla="*/ 273 w 587"/>
                <a:gd name="T67" fmla="*/ 82 h 392"/>
                <a:gd name="T68" fmla="*/ 257 w 587"/>
                <a:gd name="T69" fmla="*/ 80 h 392"/>
                <a:gd name="T70" fmla="*/ 245 w 587"/>
                <a:gd name="T71" fmla="*/ 88 h 392"/>
                <a:gd name="T72" fmla="*/ 229 w 587"/>
                <a:gd name="T73" fmla="*/ 94 h 392"/>
                <a:gd name="T74" fmla="*/ 217 w 587"/>
                <a:gd name="T75" fmla="*/ 88 h 392"/>
                <a:gd name="T76" fmla="*/ 201 w 587"/>
                <a:gd name="T77" fmla="*/ 92 h 392"/>
                <a:gd name="T78" fmla="*/ 173 w 587"/>
                <a:gd name="T79" fmla="*/ 96 h 392"/>
                <a:gd name="T80" fmla="*/ 157 w 587"/>
                <a:gd name="T81" fmla="*/ 88 h 392"/>
                <a:gd name="T82" fmla="*/ 122 w 587"/>
                <a:gd name="T83" fmla="*/ 84 h 392"/>
                <a:gd name="T84" fmla="*/ 98 w 587"/>
                <a:gd name="T85" fmla="*/ 86 h 392"/>
                <a:gd name="T86" fmla="*/ 72 w 587"/>
                <a:gd name="T87" fmla="*/ 82 h 392"/>
                <a:gd name="T88" fmla="*/ 50 w 587"/>
                <a:gd name="T89" fmla="*/ 74 h 392"/>
                <a:gd name="T90" fmla="*/ 26 w 587"/>
                <a:gd name="T91" fmla="*/ 76 h 392"/>
                <a:gd name="T92" fmla="*/ 32 w 587"/>
                <a:gd name="T93" fmla="*/ 120 h 392"/>
                <a:gd name="T94" fmla="*/ 112 w 587"/>
                <a:gd name="T95" fmla="*/ 193 h 392"/>
                <a:gd name="T96" fmla="*/ 132 w 587"/>
                <a:gd name="T97" fmla="*/ 265 h 392"/>
                <a:gd name="T98" fmla="*/ 213 w 587"/>
                <a:gd name="T99" fmla="*/ 243 h 392"/>
                <a:gd name="T100" fmla="*/ 259 w 587"/>
                <a:gd name="T101" fmla="*/ 241 h 392"/>
                <a:gd name="T102" fmla="*/ 303 w 587"/>
                <a:gd name="T103" fmla="*/ 267 h 392"/>
                <a:gd name="T104" fmla="*/ 378 w 587"/>
                <a:gd name="T105" fmla="*/ 343 h 392"/>
                <a:gd name="T106" fmla="*/ 394 w 587"/>
                <a:gd name="T107" fmla="*/ 363 h 392"/>
                <a:gd name="T108" fmla="*/ 412 w 587"/>
                <a:gd name="T109" fmla="*/ 390 h 392"/>
                <a:gd name="T110" fmla="*/ 442 w 587"/>
                <a:gd name="T111" fmla="*/ 386 h 392"/>
                <a:gd name="T112" fmla="*/ 480 w 587"/>
                <a:gd name="T113" fmla="*/ 383 h 392"/>
                <a:gd name="T114" fmla="*/ 516 w 587"/>
                <a:gd name="T115" fmla="*/ 385 h 392"/>
                <a:gd name="T116" fmla="*/ 548 w 587"/>
                <a:gd name="T117" fmla="*/ 390 h 392"/>
                <a:gd name="T118" fmla="*/ 566 w 587"/>
                <a:gd name="T119" fmla="*/ 36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7" h="392">
                  <a:moveTo>
                    <a:pt x="566" y="361"/>
                  </a:moveTo>
                  <a:lnTo>
                    <a:pt x="574" y="355"/>
                  </a:lnTo>
                  <a:lnTo>
                    <a:pt x="574" y="355"/>
                  </a:lnTo>
                  <a:lnTo>
                    <a:pt x="574" y="349"/>
                  </a:lnTo>
                  <a:lnTo>
                    <a:pt x="574" y="343"/>
                  </a:lnTo>
                  <a:lnTo>
                    <a:pt x="574" y="343"/>
                  </a:lnTo>
                  <a:lnTo>
                    <a:pt x="570" y="339"/>
                  </a:lnTo>
                  <a:lnTo>
                    <a:pt x="566" y="335"/>
                  </a:lnTo>
                  <a:lnTo>
                    <a:pt x="562" y="333"/>
                  </a:lnTo>
                  <a:lnTo>
                    <a:pt x="564" y="325"/>
                  </a:lnTo>
                  <a:lnTo>
                    <a:pt x="564" y="325"/>
                  </a:lnTo>
                  <a:lnTo>
                    <a:pt x="556" y="317"/>
                  </a:lnTo>
                  <a:lnTo>
                    <a:pt x="552" y="309"/>
                  </a:lnTo>
                  <a:lnTo>
                    <a:pt x="550" y="303"/>
                  </a:lnTo>
                  <a:lnTo>
                    <a:pt x="550" y="303"/>
                  </a:lnTo>
                  <a:lnTo>
                    <a:pt x="544" y="299"/>
                  </a:lnTo>
                  <a:lnTo>
                    <a:pt x="538" y="297"/>
                  </a:lnTo>
                  <a:lnTo>
                    <a:pt x="532" y="297"/>
                  </a:lnTo>
                  <a:lnTo>
                    <a:pt x="532" y="297"/>
                  </a:lnTo>
                  <a:lnTo>
                    <a:pt x="528" y="297"/>
                  </a:lnTo>
                  <a:lnTo>
                    <a:pt x="526" y="297"/>
                  </a:lnTo>
                  <a:lnTo>
                    <a:pt x="524" y="295"/>
                  </a:lnTo>
                  <a:lnTo>
                    <a:pt x="522" y="293"/>
                  </a:lnTo>
                  <a:lnTo>
                    <a:pt x="522" y="293"/>
                  </a:lnTo>
                  <a:lnTo>
                    <a:pt x="522" y="291"/>
                  </a:lnTo>
                  <a:lnTo>
                    <a:pt x="520" y="289"/>
                  </a:lnTo>
                  <a:lnTo>
                    <a:pt x="518" y="291"/>
                  </a:lnTo>
                  <a:lnTo>
                    <a:pt x="506" y="295"/>
                  </a:lnTo>
                  <a:lnTo>
                    <a:pt x="506" y="295"/>
                  </a:lnTo>
                  <a:lnTo>
                    <a:pt x="504" y="295"/>
                  </a:lnTo>
                  <a:lnTo>
                    <a:pt x="502" y="295"/>
                  </a:lnTo>
                  <a:lnTo>
                    <a:pt x="502" y="293"/>
                  </a:lnTo>
                  <a:lnTo>
                    <a:pt x="502" y="285"/>
                  </a:lnTo>
                  <a:lnTo>
                    <a:pt x="502" y="285"/>
                  </a:lnTo>
                  <a:lnTo>
                    <a:pt x="502" y="279"/>
                  </a:lnTo>
                  <a:lnTo>
                    <a:pt x="502" y="279"/>
                  </a:lnTo>
                  <a:lnTo>
                    <a:pt x="500" y="277"/>
                  </a:lnTo>
                  <a:lnTo>
                    <a:pt x="500" y="277"/>
                  </a:lnTo>
                  <a:lnTo>
                    <a:pt x="500" y="275"/>
                  </a:lnTo>
                  <a:lnTo>
                    <a:pt x="500" y="275"/>
                  </a:lnTo>
                  <a:lnTo>
                    <a:pt x="500" y="273"/>
                  </a:lnTo>
                  <a:lnTo>
                    <a:pt x="500" y="271"/>
                  </a:lnTo>
                  <a:lnTo>
                    <a:pt x="500" y="271"/>
                  </a:lnTo>
                  <a:lnTo>
                    <a:pt x="502" y="269"/>
                  </a:lnTo>
                  <a:lnTo>
                    <a:pt x="502" y="265"/>
                  </a:lnTo>
                  <a:lnTo>
                    <a:pt x="500" y="255"/>
                  </a:lnTo>
                  <a:lnTo>
                    <a:pt x="500" y="255"/>
                  </a:lnTo>
                  <a:lnTo>
                    <a:pt x="500" y="253"/>
                  </a:lnTo>
                  <a:lnTo>
                    <a:pt x="500" y="253"/>
                  </a:lnTo>
                  <a:lnTo>
                    <a:pt x="502" y="251"/>
                  </a:lnTo>
                  <a:lnTo>
                    <a:pt x="506" y="251"/>
                  </a:lnTo>
                  <a:lnTo>
                    <a:pt x="506" y="247"/>
                  </a:lnTo>
                  <a:lnTo>
                    <a:pt x="506" y="247"/>
                  </a:lnTo>
                  <a:lnTo>
                    <a:pt x="508" y="247"/>
                  </a:lnTo>
                  <a:lnTo>
                    <a:pt x="510" y="245"/>
                  </a:lnTo>
                  <a:lnTo>
                    <a:pt x="516" y="245"/>
                  </a:lnTo>
                  <a:lnTo>
                    <a:pt x="516" y="245"/>
                  </a:lnTo>
                  <a:lnTo>
                    <a:pt x="516" y="243"/>
                  </a:lnTo>
                  <a:lnTo>
                    <a:pt x="516" y="243"/>
                  </a:lnTo>
                  <a:lnTo>
                    <a:pt x="510" y="239"/>
                  </a:lnTo>
                  <a:lnTo>
                    <a:pt x="502" y="229"/>
                  </a:lnTo>
                  <a:lnTo>
                    <a:pt x="502" y="229"/>
                  </a:lnTo>
                  <a:lnTo>
                    <a:pt x="502" y="229"/>
                  </a:lnTo>
                  <a:lnTo>
                    <a:pt x="502" y="227"/>
                  </a:lnTo>
                  <a:lnTo>
                    <a:pt x="510" y="225"/>
                  </a:lnTo>
                  <a:lnTo>
                    <a:pt x="510" y="225"/>
                  </a:lnTo>
                  <a:lnTo>
                    <a:pt x="516" y="221"/>
                  </a:lnTo>
                  <a:lnTo>
                    <a:pt x="520" y="219"/>
                  </a:lnTo>
                  <a:lnTo>
                    <a:pt x="526" y="211"/>
                  </a:lnTo>
                  <a:lnTo>
                    <a:pt x="526" y="211"/>
                  </a:lnTo>
                  <a:lnTo>
                    <a:pt x="530" y="205"/>
                  </a:lnTo>
                  <a:lnTo>
                    <a:pt x="530" y="205"/>
                  </a:lnTo>
                  <a:lnTo>
                    <a:pt x="532" y="203"/>
                  </a:lnTo>
                  <a:lnTo>
                    <a:pt x="534" y="201"/>
                  </a:lnTo>
                  <a:lnTo>
                    <a:pt x="532" y="193"/>
                  </a:lnTo>
                  <a:lnTo>
                    <a:pt x="532" y="193"/>
                  </a:lnTo>
                  <a:lnTo>
                    <a:pt x="532" y="189"/>
                  </a:lnTo>
                  <a:lnTo>
                    <a:pt x="534" y="185"/>
                  </a:lnTo>
                  <a:lnTo>
                    <a:pt x="538" y="177"/>
                  </a:lnTo>
                  <a:lnTo>
                    <a:pt x="538" y="177"/>
                  </a:lnTo>
                  <a:lnTo>
                    <a:pt x="546" y="173"/>
                  </a:lnTo>
                  <a:lnTo>
                    <a:pt x="556" y="165"/>
                  </a:lnTo>
                  <a:lnTo>
                    <a:pt x="556" y="165"/>
                  </a:lnTo>
                  <a:lnTo>
                    <a:pt x="556" y="165"/>
                  </a:lnTo>
                  <a:lnTo>
                    <a:pt x="556" y="165"/>
                  </a:lnTo>
                  <a:lnTo>
                    <a:pt x="552" y="161"/>
                  </a:lnTo>
                  <a:lnTo>
                    <a:pt x="550" y="157"/>
                  </a:lnTo>
                  <a:lnTo>
                    <a:pt x="546" y="155"/>
                  </a:lnTo>
                  <a:lnTo>
                    <a:pt x="546" y="155"/>
                  </a:lnTo>
                  <a:lnTo>
                    <a:pt x="544" y="155"/>
                  </a:lnTo>
                  <a:lnTo>
                    <a:pt x="544" y="153"/>
                  </a:lnTo>
                  <a:lnTo>
                    <a:pt x="544" y="150"/>
                  </a:lnTo>
                  <a:lnTo>
                    <a:pt x="544" y="148"/>
                  </a:lnTo>
                  <a:lnTo>
                    <a:pt x="544" y="142"/>
                  </a:lnTo>
                  <a:lnTo>
                    <a:pt x="544" y="142"/>
                  </a:lnTo>
                  <a:lnTo>
                    <a:pt x="542" y="142"/>
                  </a:lnTo>
                  <a:lnTo>
                    <a:pt x="544" y="140"/>
                  </a:lnTo>
                  <a:lnTo>
                    <a:pt x="548" y="140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70" y="140"/>
                  </a:lnTo>
                  <a:lnTo>
                    <a:pt x="576" y="140"/>
                  </a:lnTo>
                  <a:lnTo>
                    <a:pt x="583" y="138"/>
                  </a:lnTo>
                  <a:lnTo>
                    <a:pt x="587" y="136"/>
                  </a:lnTo>
                  <a:lnTo>
                    <a:pt x="587" y="136"/>
                  </a:lnTo>
                  <a:lnTo>
                    <a:pt x="587" y="132"/>
                  </a:lnTo>
                  <a:lnTo>
                    <a:pt x="587" y="128"/>
                  </a:lnTo>
                  <a:lnTo>
                    <a:pt x="587" y="122"/>
                  </a:lnTo>
                  <a:lnTo>
                    <a:pt x="585" y="118"/>
                  </a:lnTo>
                  <a:lnTo>
                    <a:pt x="585" y="118"/>
                  </a:lnTo>
                  <a:lnTo>
                    <a:pt x="583" y="114"/>
                  </a:lnTo>
                  <a:lnTo>
                    <a:pt x="577" y="110"/>
                  </a:lnTo>
                  <a:lnTo>
                    <a:pt x="577" y="100"/>
                  </a:lnTo>
                  <a:lnTo>
                    <a:pt x="576" y="96"/>
                  </a:lnTo>
                  <a:lnTo>
                    <a:pt x="576" y="96"/>
                  </a:lnTo>
                  <a:lnTo>
                    <a:pt x="576" y="92"/>
                  </a:lnTo>
                  <a:lnTo>
                    <a:pt x="574" y="88"/>
                  </a:lnTo>
                  <a:lnTo>
                    <a:pt x="572" y="80"/>
                  </a:lnTo>
                  <a:lnTo>
                    <a:pt x="552" y="76"/>
                  </a:lnTo>
                  <a:lnTo>
                    <a:pt x="552" y="76"/>
                  </a:lnTo>
                  <a:lnTo>
                    <a:pt x="552" y="80"/>
                  </a:lnTo>
                  <a:lnTo>
                    <a:pt x="552" y="82"/>
                  </a:lnTo>
                  <a:lnTo>
                    <a:pt x="552" y="82"/>
                  </a:lnTo>
                  <a:lnTo>
                    <a:pt x="548" y="88"/>
                  </a:lnTo>
                  <a:lnTo>
                    <a:pt x="544" y="92"/>
                  </a:lnTo>
                  <a:lnTo>
                    <a:pt x="534" y="94"/>
                  </a:lnTo>
                  <a:lnTo>
                    <a:pt x="528" y="96"/>
                  </a:lnTo>
                  <a:lnTo>
                    <a:pt x="528" y="96"/>
                  </a:lnTo>
                  <a:lnTo>
                    <a:pt x="516" y="110"/>
                  </a:lnTo>
                  <a:lnTo>
                    <a:pt x="516" y="110"/>
                  </a:lnTo>
                  <a:lnTo>
                    <a:pt x="514" y="110"/>
                  </a:lnTo>
                  <a:lnTo>
                    <a:pt x="514" y="114"/>
                  </a:lnTo>
                  <a:lnTo>
                    <a:pt x="516" y="114"/>
                  </a:lnTo>
                  <a:lnTo>
                    <a:pt x="516" y="114"/>
                  </a:lnTo>
                  <a:lnTo>
                    <a:pt x="518" y="114"/>
                  </a:lnTo>
                  <a:lnTo>
                    <a:pt x="518" y="116"/>
                  </a:lnTo>
                  <a:lnTo>
                    <a:pt x="516" y="118"/>
                  </a:lnTo>
                  <a:lnTo>
                    <a:pt x="506" y="122"/>
                  </a:lnTo>
                  <a:lnTo>
                    <a:pt x="506" y="122"/>
                  </a:lnTo>
                  <a:lnTo>
                    <a:pt x="494" y="132"/>
                  </a:lnTo>
                  <a:lnTo>
                    <a:pt x="480" y="136"/>
                  </a:lnTo>
                  <a:lnTo>
                    <a:pt x="476" y="140"/>
                  </a:lnTo>
                  <a:lnTo>
                    <a:pt x="476" y="140"/>
                  </a:lnTo>
                  <a:lnTo>
                    <a:pt x="476" y="140"/>
                  </a:lnTo>
                  <a:lnTo>
                    <a:pt x="472" y="140"/>
                  </a:lnTo>
                  <a:lnTo>
                    <a:pt x="468" y="140"/>
                  </a:lnTo>
                  <a:lnTo>
                    <a:pt x="468" y="140"/>
                  </a:lnTo>
                  <a:lnTo>
                    <a:pt x="468" y="140"/>
                  </a:lnTo>
                  <a:lnTo>
                    <a:pt x="468" y="140"/>
                  </a:lnTo>
                  <a:lnTo>
                    <a:pt x="462" y="140"/>
                  </a:lnTo>
                  <a:lnTo>
                    <a:pt x="458" y="144"/>
                  </a:lnTo>
                  <a:lnTo>
                    <a:pt x="454" y="144"/>
                  </a:lnTo>
                  <a:lnTo>
                    <a:pt x="454" y="144"/>
                  </a:lnTo>
                  <a:lnTo>
                    <a:pt x="454" y="144"/>
                  </a:lnTo>
                  <a:lnTo>
                    <a:pt x="452" y="144"/>
                  </a:lnTo>
                  <a:lnTo>
                    <a:pt x="452" y="138"/>
                  </a:lnTo>
                  <a:lnTo>
                    <a:pt x="448" y="128"/>
                  </a:lnTo>
                  <a:lnTo>
                    <a:pt x="448" y="128"/>
                  </a:lnTo>
                  <a:lnTo>
                    <a:pt x="446" y="122"/>
                  </a:lnTo>
                  <a:lnTo>
                    <a:pt x="440" y="120"/>
                  </a:lnTo>
                  <a:lnTo>
                    <a:pt x="434" y="120"/>
                  </a:lnTo>
                  <a:lnTo>
                    <a:pt x="432" y="120"/>
                  </a:lnTo>
                  <a:lnTo>
                    <a:pt x="432" y="120"/>
                  </a:lnTo>
                  <a:lnTo>
                    <a:pt x="426" y="122"/>
                  </a:lnTo>
                  <a:lnTo>
                    <a:pt x="424" y="126"/>
                  </a:lnTo>
                  <a:lnTo>
                    <a:pt x="420" y="126"/>
                  </a:lnTo>
                  <a:lnTo>
                    <a:pt x="420" y="126"/>
                  </a:lnTo>
                  <a:lnTo>
                    <a:pt x="418" y="126"/>
                  </a:lnTo>
                  <a:lnTo>
                    <a:pt x="414" y="126"/>
                  </a:lnTo>
                  <a:lnTo>
                    <a:pt x="406" y="128"/>
                  </a:lnTo>
                  <a:lnTo>
                    <a:pt x="406" y="128"/>
                  </a:lnTo>
                  <a:lnTo>
                    <a:pt x="404" y="128"/>
                  </a:lnTo>
                  <a:lnTo>
                    <a:pt x="404" y="126"/>
                  </a:lnTo>
                  <a:lnTo>
                    <a:pt x="404" y="118"/>
                  </a:lnTo>
                  <a:lnTo>
                    <a:pt x="404" y="106"/>
                  </a:lnTo>
                  <a:lnTo>
                    <a:pt x="404" y="106"/>
                  </a:lnTo>
                  <a:lnTo>
                    <a:pt x="406" y="100"/>
                  </a:lnTo>
                  <a:lnTo>
                    <a:pt x="410" y="96"/>
                  </a:lnTo>
                  <a:lnTo>
                    <a:pt x="416" y="92"/>
                  </a:lnTo>
                  <a:lnTo>
                    <a:pt x="416" y="92"/>
                  </a:lnTo>
                  <a:lnTo>
                    <a:pt x="410" y="76"/>
                  </a:lnTo>
                  <a:lnTo>
                    <a:pt x="410" y="76"/>
                  </a:lnTo>
                  <a:lnTo>
                    <a:pt x="412" y="72"/>
                  </a:lnTo>
                  <a:lnTo>
                    <a:pt x="418" y="64"/>
                  </a:lnTo>
                  <a:lnTo>
                    <a:pt x="428" y="50"/>
                  </a:lnTo>
                  <a:lnTo>
                    <a:pt x="428" y="40"/>
                  </a:lnTo>
                  <a:lnTo>
                    <a:pt x="434" y="34"/>
                  </a:lnTo>
                  <a:lnTo>
                    <a:pt x="434" y="24"/>
                  </a:lnTo>
                  <a:lnTo>
                    <a:pt x="438" y="24"/>
                  </a:lnTo>
                  <a:lnTo>
                    <a:pt x="438" y="18"/>
                  </a:lnTo>
                  <a:lnTo>
                    <a:pt x="446" y="12"/>
                  </a:lnTo>
                  <a:lnTo>
                    <a:pt x="446" y="12"/>
                  </a:lnTo>
                  <a:lnTo>
                    <a:pt x="442" y="12"/>
                  </a:lnTo>
                  <a:lnTo>
                    <a:pt x="438" y="8"/>
                  </a:lnTo>
                  <a:lnTo>
                    <a:pt x="434" y="8"/>
                  </a:lnTo>
                  <a:lnTo>
                    <a:pt x="434" y="8"/>
                  </a:lnTo>
                  <a:lnTo>
                    <a:pt x="432" y="8"/>
                  </a:lnTo>
                  <a:lnTo>
                    <a:pt x="430" y="6"/>
                  </a:lnTo>
                  <a:lnTo>
                    <a:pt x="430" y="4"/>
                  </a:lnTo>
                  <a:lnTo>
                    <a:pt x="426" y="2"/>
                  </a:lnTo>
                  <a:lnTo>
                    <a:pt x="426" y="2"/>
                  </a:lnTo>
                  <a:lnTo>
                    <a:pt x="426" y="0"/>
                  </a:lnTo>
                  <a:lnTo>
                    <a:pt x="424" y="0"/>
                  </a:lnTo>
                  <a:lnTo>
                    <a:pt x="418" y="2"/>
                  </a:lnTo>
                  <a:lnTo>
                    <a:pt x="414" y="6"/>
                  </a:lnTo>
                  <a:lnTo>
                    <a:pt x="412" y="8"/>
                  </a:lnTo>
                  <a:lnTo>
                    <a:pt x="412" y="8"/>
                  </a:lnTo>
                  <a:lnTo>
                    <a:pt x="408" y="12"/>
                  </a:lnTo>
                  <a:lnTo>
                    <a:pt x="402" y="14"/>
                  </a:lnTo>
                  <a:lnTo>
                    <a:pt x="394" y="18"/>
                  </a:lnTo>
                  <a:lnTo>
                    <a:pt x="388" y="22"/>
                  </a:lnTo>
                  <a:lnTo>
                    <a:pt x="388" y="22"/>
                  </a:lnTo>
                  <a:lnTo>
                    <a:pt x="382" y="24"/>
                  </a:lnTo>
                  <a:lnTo>
                    <a:pt x="374" y="26"/>
                  </a:lnTo>
                  <a:lnTo>
                    <a:pt x="374" y="26"/>
                  </a:lnTo>
                  <a:lnTo>
                    <a:pt x="366" y="28"/>
                  </a:lnTo>
                  <a:lnTo>
                    <a:pt x="360" y="30"/>
                  </a:lnTo>
                  <a:lnTo>
                    <a:pt x="360" y="30"/>
                  </a:lnTo>
                  <a:lnTo>
                    <a:pt x="319" y="50"/>
                  </a:lnTo>
                  <a:lnTo>
                    <a:pt x="319" y="50"/>
                  </a:lnTo>
                  <a:lnTo>
                    <a:pt x="319" y="52"/>
                  </a:lnTo>
                  <a:lnTo>
                    <a:pt x="319" y="54"/>
                  </a:lnTo>
                  <a:lnTo>
                    <a:pt x="319" y="58"/>
                  </a:lnTo>
                  <a:lnTo>
                    <a:pt x="319" y="62"/>
                  </a:lnTo>
                  <a:lnTo>
                    <a:pt x="319" y="64"/>
                  </a:lnTo>
                  <a:lnTo>
                    <a:pt x="319" y="64"/>
                  </a:lnTo>
                  <a:lnTo>
                    <a:pt x="315" y="64"/>
                  </a:lnTo>
                  <a:lnTo>
                    <a:pt x="315" y="66"/>
                  </a:lnTo>
                  <a:lnTo>
                    <a:pt x="305" y="66"/>
                  </a:lnTo>
                  <a:lnTo>
                    <a:pt x="293" y="64"/>
                  </a:lnTo>
                  <a:lnTo>
                    <a:pt x="293" y="64"/>
                  </a:lnTo>
                  <a:lnTo>
                    <a:pt x="283" y="68"/>
                  </a:lnTo>
                  <a:lnTo>
                    <a:pt x="277" y="70"/>
                  </a:lnTo>
                  <a:lnTo>
                    <a:pt x="277" y="70"/>
                  </a:lnTo>
                  <a:lnTo>
                    <a:pt x="275" y="72"/>
                  </a:lnTo>
                  <a:lnTo>
                    <a:pt x="275" y="76"/>
                  </a:lnTo>
                  <a:lnTo>
                    <a:pt x="275" y="80"/>
                  </a:lnTo>
                  <a:lnTo>
                    <a:pt x="273" y="82"/>
                  </a:lnTo>
                  <a:lnTo>
                    <a:pt x="273" y="82"/>
                  </a:lnTo>
                  <a:lnTo>
                    <a:pt x="271" y="82"/>
                  </a:lnTo>
                  <a:lnTo>
                    <a:pt x="267" y="80"/>
                  </a:lnTo>
                  <a:lnTo>
                    <a:pt x="265" y="80"/>
                  </a:lnTo>
                  <a:lnTo>
                    <a:pt x="259" y="80"/>
                  </a:lnTo>
                  <a:lnTo>
                    <a:pt x="259" y="80"/>
                  </a:lnTo>
                  <a:lnTo>
                    <a:pt x="257" y="80"/>
                  </a:lnTo>
                  <a:lnTo>
                    <a:pt x="255" y="84"/>
                  </a:lnTo>
                  <a:lnTo>
                    <a:pt x="255" y="86"/>
                  </a:lnTo>
                  <a:lnTo>
                    <a:pt x="255" y="86"/>
                  </a:lnTo>
                  <a:lnTo>
                    <a:pt x="253" y="88"/>
                  </a:lnTo>
                  <a:lnTo>
                    <a:pt x="251" y="88"/>
                  </a:lnTo>
                  <a:lnTo>
                    <a:pt x="247" y="88"/>
                  </a:lnTo>
                  <a:lnTo>
                    <a:pt x="245" y="88"/>
                  </a:lnTo>
                  <a:lnTo>
                    <a:pt x="245" y="88"/>
                  </a:lnTo>
                  <a:lnTo>
                    <a:pt x="241" y="90"/>
                  </a:lnTo>
                  <a:lnTo>
                    <a:pt x="237" y="92"/>
                  </a:lnTo>
                  <a:lnTo>
                    <a:pt x="237" y="92"/>
                  </a:lnTo>
                  <a:lnTo>
                    <a:pt x="233" y="94"/>
                  </a:lnTo>
                  <a:lnTo>
                    <a:pt x="231" y="96"/>
                  </a:lnTo>
                  <a:lnTo>
                    <a:pt x="229" y="94"/>
                  </a:lnTo>
                  <a:lnTo>
                    <a:pt x="229" y="94"/>
                  </a:lnTo>
                  <a:lnTo>
                    <a:pt x="227" y="92"/>
                  </a:lnTo>
                  <a:lnTo>
                    <a:pt x="225" y="90"/>
                  </a:lnTo>
                  <a:lnTo>
                    <a:pt x="221" y="88"/>
                  </a:lnTo>
                  <a:lnTo>
                    <a:pt x="219" y="88"/>
                  </a:lnTo>
                  <a:lnTo>
                    <a:pt x="219" y="88"/>
                  </a:lnTo>
                  <a:lnTo>
                    <a:pt x="217" y="88"/>
                  </a:lnTo>
                  <a:lnTo>
                    <a:pt x="213" y="90"/>
                  </a:lnTo>
                  <a:lnTo>
                    <a:pt x="211" y="92"/>
                  </a:lnTo>
                  <a:lnTo>
                    <a:pt x="209" y="92"/>
                  </a:lnTo>
                  <a:lnTo>
                    <a:pt x="209" y="92"/>
                  </a:lnTo>
                  <a:lnTo>
                    <a:pt x="205" y="92"/>
                  </a:lnTo>
                  <a:lnTo>
                    <a:pt x="203" y="92"/>
                  </a:lnTo>
                  <a:lnTo>
                    <a:pt x="201" y="92"/>
                  </a:lnTo>
                  <a:lnTo>
                    <a:pt x="199" y="92"/>
                  </a:lnTo>
                  <a:lnTo>
                    <a:pt x="199" y="92"/>
                  </a:lnTo>
                  <a:lnTo>
                    <a:pt x="191" y="92"/>
                  </a:lnTo>
                  <a:lnTo>
                    <a:pt x="183" y="96"/>
                  </a:lnTo>
                  <a:lnTo>
                    <a:pt x="183" y="96"/>
                  </a:lnTo>
                  <a:lnTo>
                    <a:pt x="177" y="96"/>
                  </a:lnTo>
                  <a:lnTo>
                    <a:pt x="173" y="96"/>
                  </a:lnTo>
                  <a:lnTo>
                    <a:pt x="173" y="96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5" y="94"/>
                  </a:lnTo>
                  <a:lnTo>
                    <a:pt x="165" y="94"/>
                  </a:lnTo>
                  <a:lnTo>
                    <a:pt x="161" y="92"/>
                  </a:lnTo>
                  <a:lnTo>
                    <a:pt x="157" y="88"/>
                  </a:lnTo>
                  <a:lnTo>
                    <a:pt x="145" y="82"/>
                  </a:lnTo>
                  <a:lnTo>
                    <a:pt x="145" y="82"/>
                  </a:lnTo>
                  <a:lnTo>
                    <a:pt x="141" y="80"/>
                  </a:lnTo>
                  <a:lnTo>
                    <a:pt x="136" y="80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2" y="84"/>
                  </a:lnTo>
                  <a:lnTo>
                    <a:pt x="116" y="84"/>
                  </a:lnTo>
                  <a:lnTo>
                    <a:pt x="112" y="84"/>
                  </a:lnTo>
                  <a:lnTo>
                    <a:pt x="108" y="82"/>
                  </a:lnTo>
                  <a:lnTo>
                    <a:pt x="108" y="82"/>
                  </a:lnTo>
                  <a:lnTo>
                    <a:pt x="104" y="80"/>
                  </a:lnTo>
                  <a:lnTo>
                    <a:pt x="104" y="82"/>
                  </a:lnTo>
                  <a:lnTo>
                    <a:pt x="98" y="86"/>
                  </a:lnTo>
                  <a:lnTo>
                    <a:pt x="98" y="86"/>
                  </a:lnTo>
                  <a:lnTo>
                    <a:pt x="96" y="88"/>
                  </a:lnTo>
                  <a:lnTo>
                    <a:pt x="90" y="86"/>
                  </a:lnTo>
                  <a:lnTo>
                    <a:pt x="82" y="82"/>
                  </a:lnTo>
                  <a:lnTo>
                    <a:pt x="82" y="82"/>
                  </a:lnTo>
                  <a:lnTo>
                    <a:pt x="76" y="80"/>
                  </a:lnTo>
                  <a:lnTo>
                    <a:pt x="72" y="82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4" y="84"/>
                  </a:lnTo>
                  <a:lnTo>
                    <a:pt x="62" y="84"/>
                  </a:lnTo>
                  <a:lnTo>
                    <a:pt x="60" y="82"/>
                  </a:lnTo>
                  <a:lnTo>
                    <a:pt x="54" y="76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2" y="74"/>
                  </a:lnTo>
                  <a:lnTo>
                    <a:pt x="26" y="76"/>
                  </a:lnTo>
                  <a:lnTo>
                    <a:pt x="20" y="80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6" y="88"/>
                  </a:lnTo>
                  <a:lnTo>
                    <a:pt x="0" y="92"/>
                  </a:lnTo>
                  <a:lnTo>
                    <a:pt x="4" y="106"/>
                  </a:lnTo>
                  <a:lnTo>
                    <a:pt x="32" y="120"/>
                  </a:lnTo>
                  <a:lnTo>
                    <a:pt x="26" y="136"/>
                  </a:lnTo>
                  <a:lnTo>
                    <a:pt x="32" y="144"/>
                  </a:lnTo>
                  <a:lnTo>
                    <a:pt x="60" y="130"/>
                  </a:lnTo>
                  <a:lnTo>
                    <a:pt x="82" y="157"/>
                  </a:lnTo>
                  <a:lnTo>
                    <a:pt x="94" y="150"/>
                  </a:lnTo>
                  <a:lnTo>
                    <a:pt x="104" y="167"/>
                  </a:lnTo>
                  <a:lnTo>
                    <a:pt x="112" y="193"/>
                  </a:lnTo>
                  <a:lnTo>
                    <a:pt x="118" y="209"/>
                  </a:lnTo>
                  <a:lnTo>
                    <a:pt x="110" y="211"/>
                  </a:lnTo>
                  <a:lnTo>
                    <a:pt x="112" y="221"/>
                  </a:lnTo>
                  <a:lnTo>
                    <a:pt x="112" y="233"/>
                  </a:lnTo>
                  <a:lnTo>
                    <a:pt x="126" y="243"/>
                  </a:lnTo>
                  <a:lnTo>
                    <a:pt x="132" y="265"/>
                  </a:lnTo>
                  <a:lnTo>
                    <a:pt x="132" y="265"/>
                  </a:lnTo>
                  <a:lnTo>
                    <a:pt x="157" y="253"/>
                  </a:lnTo>
                  <a:lnTo>
                    <a:pt x="179" y="245"/>
                  </a:lnTo>
                  <a:lnTo>
                    <a:pt x="179" y="245"/>
                  </a:lnTo>
                  <a:lnTo>
                    <a:pt x="187" y="243"/>
                  </a:lnTo>
                  <a:lnTo>
                    <a:pt x="197" y="243"/>
                  </a:lnTo>
                  <a:lnTo>
                    <a:pt x="213" y="243"/>
                  </a:lnTo>
                  <a:lnTo>
                    <a:pt x="213" y="243"/>
                  </a:lnTo>
                  <a:lnTo>
                    <a:pt x="221" y="243"/>
                  </a:lnTo>
                  <a:lnTo>
                    <a:pt x="229" y="243"/>
                  </a:lnTo>
                  <a:lnTo>
                    <a:pt x="237" y="245"/>
                  </a:lnTo>
                  <a:lnTo>
                    <a:pt x="243" y="245"/>
                  </a:lnTo>
                  <a:lnTo>
                    <a:pt x="243" y="245"/>
                  </a:lnTo>
                  <a:lnTo>
                    <a:pt x="253" y="243"/>
                  </a:lnTo>
                  <a:lnTo>
                    <a:pt x="259" y="241"/>
                  </a:lnTo>
                  <a:lnTo>
                    <a:pt x="267" y="241"/>
                  </a:lnTo>
                  <a:lnTo>
                    <a:pt x="267" y="241"/>
                  </a:lnTo>
                  <a:lnTo>
                    <a:pt x="279" y="245"/>
                  </a:lnTo>
                  <a:lnTo>
                    <a:pt x="287" y="247"/>
                  </a:lnTo>
                  <a:lnTo>
                    <a:pt x="293" y="251"/>
                  </a:lnTo>
                  <a:lnTo>
                    <a:pt x="293" y="251"/>
                  </a:lnTo>
                  <a:lnTo>
                    <a:pt x="303" y="267"/>
                  </a:lnTo>
                  <a:lnTo>
                    <a:pt x="319" y="277"/>
                  </a:lnTo>
                  <a:lnTo>
                    <a:pt x="319" y="277"/>
                  </a:lnTo>
                  <a:lnTo>
                    <a:pt x="337" y="295"/>
                  </a:lnTo>
                  <a:lnTo>
                    <a:pt x="349" y="317"/>
                  </a:lnTo>
                  <a:lnTo>
                    <a:pt x="349" y="317"/>
                  </a:lnTo>
                  <a:lnTo>
                    <a:pt x="364" y="331"/>
                  </a:lnTo>
                  <a:lnTo>
                    <a:pt x="378" y="343"/>
                  </a:lnTo>
                  <a:lnTo>
                    <a:pt x="378" y="343"/>
                  </a:lnTo>
                  <a:lnTo>
                    <a:pt x="384" y="355"/>
                  </a:lnTo>
                  <a:lnTo>
                    <a:pt x="386" y="361"/>
                  </a:lnTo>
                  <a:lnTo>
                    <a:pt x="390" y="361"/>
                  </a:lnTo>
                  <a:lnTo>
                    <a:pt x="390" y="363"/>
                  </a:lnTo>
                  <a:lnTo>
                    <a:pt x="390" y="363"/>
                  </a:lnTo>
                  <a:lnTo>
                    <a:pt x="394" y="363"/>
                  </a:lnTo>
                  <a:lnTo>
                    <a:pt x="396" y="365"/>
                  </a:lnTo>
                  <a:lnTo>
                    <a:pt x="400" y="365"/>
                  </a:lnTo>
                  <a:lnTo>
                    <a:pt x="402" y="369"/>
                  </a:lnTo>
                  <a:lnTo>
                    <a:pt x="402" y="369"/>
                  </a:lnTo>
                  <a:lnTo>
                    <a:pt x="406" y="383"/>
                  </a:lnTo>
                  <a:lnTo>
                    <a:pt x="408" y="386"/>
                  </a:lnTo>
                  <a:lnTo>
                    <a:pt x="412" y="390"/>
                  </a:lnTo>
                  <a:lnTo>
                    <a:pt x="412" y="390"/>
                  </a:lnTo>
                  <a:lnTo>
                    <a:pt x="426" y="390"/>
                  </a:lnTo>
                  <a:lnTo>
                    <a:pt x="434" y="390"/>
                  </a:lnTo>
                  <a:lnTo>
                    <a:pt x="440" y="390"/>
                  </a:lnTo>
                  <a:lnTo>
                    <a:pt x="440" y="390"/>
                  </a:lnTo>
                  <a:lnTo>
                    <a:pt x="442" y="388"/>
                  </a:lnTo>
                  <a:lnTo>
                    <a:pt x="442" y="386"/>
                  </a:lnTo>
                  <a:lnTo>
                    <a:pt x="442" y="385"/>
                  </a:lnTo>
                  <a:lnTo>
                    <a:pt x="442" y="383"/>
                  </a:lnTo>
                  <a:lnTo>
                    <a:pt x="446" y="383"/>
                  </a:lnTo>
                  <a:lnTo>
                    <a:pt x="458" y="383"/>
                  </a:lnTo>
                  <a:lnTo>
                    <a:pt x="458" y="383"/>
                  </a:lnTo>
                  <a:lnTo>
                    <a:pt x="476" y="383"/>
                  </a:lnTo>
                  <a:lnTo>
                    <a:pt x="480" y="383"/>
                  </a:lnTo>
                  <a:lnTo>
                    <a:pt x="484" y="383"/>
                  </a:lnTo>
                  <a:lnTo>
                    <a:pt x="484" y="383"/>
                  </a:lnTo>
                  <a:lnTo>
                    <a:pt x="488" y="381"/>
                  </a:lnTo>
                  <a:lnTo>
                    <a:pt x="498" y="381"/>
                  </a:lnTo>
                  <a:lnTo>
                    <a:pt x="508" y="383"/>
                  </a:lnTo>
                  <a:lnTo>
                    <a:pt x="508" y="383"/>
                  </a:lnTo>
                  <a:lnTo>
                    <a:pt x="516" y="385"/>
                  </a:lnTo>
                  <a:lnTo>
                    <a:pt x="522" y="388"/>
                  </a:lnTo>
                  <a:lnTo>
                    <a:pt x="528" y="390"/>
                  </a:lnTo>
                  <a:lnTo>
                    <a:pt x="532" y="392"/>
                  </a:lnTo>
                  <a:lnTo>
                    <a:pt x="534" y="392"/>
                  </a:lnTo>
                  <a:lnTo>
                    <a:pt x="534" y="392"/>
                  </a:lnTo>
                  <a:lnTo>
                    <a:pt x="542" y="390"/>
                  </a:lnTo>
                  <a:lnTo>
                    <a:pt x="548" y="390"/>
                  </a:lnTo>
                  <a:lnTo>
                    <a:pt x="552" y="388"/>
                  </a:lnTo>
                  <a:lnTo>
                    <a:pt x="554" y="386"/>
                  </a:lnTo>
                  <a:lnTo>
                    <a:pt x="554" y="386"/>
                  </a:lnTo>
                  <a:lnTo>
                    <a:pt x="566" y="371"/>
                  </a:lnTo>
                  <a:lnTo>
                    <a:pt x="566" y="371"/>
                  </a:lnTo>
                  <a:lnTo>
                    <a:pt x="566" y="369"/>
                  </a:lnTo>
                  <a:lnTo>
                    <a:pt x="566" y="365"/>
                  </a:lnTo>
                  <a:lnTo>
                    <a:pt x="566" y="361"/>
                  </a:lnTo>
                  <a:lnTo>
                    <a:pt x="566" y="361"/>
                  </a:lnTo>
                  <a:lnTo>
                    <a:pt x="566" y="361"/>
                  </a:lnTo>
                  <a:lnTo>
                    <a:pt x="566" y="361"/>
                  </a:lnTo>
                  <a:lnTo>
                    <a:pt x="566" y="36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Freeform 52"/>
            <p:cNvSpPr>
              <a:spLocks/>
            </p:cNvSpPr>
            <p:nvPr/>
          </p:nvSpPr>
          <p:spPr bwMode="auto">
            <a:xfrm>
              <a:off x="4439" y="3191"/>
              <a:ext cx="40" cy="40"/>
            </a:xfrm>
            <a:custGeom>
              <a:avLst/>
              <a:gdLst>
                <a:gd name="T0" fmla="*/ 0 w 40"/>
                <a:gd name="T1" fmla="*/ 8 h 40"/>
                <a:gd name="T2" fmla="*/ 0 w 40"/>
                <a:gd name="T3" fmla="*/ 8 h 40"/>
                <a:gd name="T4" fmla="*/ 4 w 40"/>
                <a:gd name="T5" fmla="*/ 12 h 40"/>
                <a:gd name="T6" fmla="*/ 6 w 40"/>
                <a:gd name="T7" fmla="*/ 18 h 40"/>
                <a:gd name="T8" fmla="*/ 6 w 40"/>
                <a:gd name="T9" fmla="*/ 18 h 40"/>
                <a:gd name="T10" fmla="*/ 6 w 40"/>
                <a:gd name="T11" fmla="*/ 18 h 40"/>
                <a:gd name="T12" fmla="*/ 10 w 40"/>
                <a:gd name="T13" fmla="*/ 20 h 40"/>
                <a:gd name="T14" fmla="*/ 12 w 40"/>
                <a:gd name="T15" fmla="*/ 20 h 40"/>
                <a:gd name="T16" fmla="*/ 14 w 40"/>
                <a:gd name="T17" fmla="*/ 24 h 40"/>
                <a:gd name="T18" fmla="*/ 14 w 40"/>
                <a:gd name="T19" fmla="*/ 24 h 40"/>
                <a:gd name="T20" fmla="*/ 14 w 40"/>
                <a:gd name="T21" fmla="*/ 28 h 40"/>
                <a:gd name="T22" fmla="*/ 20 w 40"/>
                <a:gd name="T23" fmla="*/ 32 h 40"/>
                <a:gd name="T24" fmla="*/ 24 w 40"/>
                <a:gd name="T25" fmla="*/ 36 h 40"/>
                <a:gd name="T26" fmla="*/ 28 w 40"/>
                <a:gd name="T27" fmla="*/ 40 h 40"/>
                <a:gd name="T28" fmla="*/ 28 w 40"/>
                <a:gd name="T29" fmla="*/ 40 h 40"/>
                <a:gd name="T30" fmla="*/ 32 w 40"/>
                <a:gd name="T31" fmla="*/ 40 h 40"/>
                <a:gd name="T32" fmla="*/ 32 w 40"/>
                <a:gd name="T33" fmla="*/ 36 h 40"/>
                <a:gd name="T34" fmla="*/ 36 w 40"/>
                <a:gd name="T35" fmla="*/ 28 h 40"/>
                <a:gd name="T36" fmla="*/ 36 w 40"/>
                <a:gd name="T37" fmla="*/ 28 h 40"/>
                <a:gd name="T38" fmla="*/ 40 w 40"/>
                <a:gd name="T39" fmla="*/ 20 h 40"/>
                <a:gd name="T40" fmla="*/ 36 w 40"/>
                <a:gd name="T41" fmla="*/ 12 h 40"/>
                <a:gd name="T42" fmla="*/ 36 w 40"/>
                <a:gd name="T43" fmla="*/ 12 h 40"/>
                <a:gd name="T44" fmla="*/ 36 w 40"/>
                <a:gd name="T45" fmla="*/ 0 h 40"/>
                <a:gd name="T46" fmla="*/ 36 w 40"/>
                <a:gd name="T47" fmla="*/ 0 h 40"/>
                <a:gd name="T48" fmla="*/ 30 w 40"/>
                <a:gd name="T49" fmla="*/ 2 h 40"/>
                <a:gd name="T50" fmla="*/ 22 w 40"/>
                <a:gd name="T51" fmla="*/ 2 h 40"/>
                <a:gd name="T52" fmla="*/ 22 w 40"/>
                <a:gd name="T53" fmla="*/ 2 h 40"/>
                <a:gd name="T54" fmla="*/ 10 w 40"/>
                <a:gd name="T55" fmla="*/ 2 h 40"/>
                <a:gd name="T56" fmla="*/ 2 w 40"/>
                <a:gd name="T57" fmla="*/ 2 h 40"/>
                <a:gd name="T58" fmla="*/ 2 w 40"/>
                <a:gd name="T59" fmla="*/ 2 h 40"/>
                <a:gd name="T60" fmla="*/ 2 w 40"/>
                <a:gd name="T61" fmla="*/ 6 h 40"/>
                <a:gd name="T62" fmla="*/ 0 w 40"/>
                <a:gd name="T63" fmla="*/ 8 h 40"/>
                <a:gd name="T64" fmla="*/ 0 w 40"/>
                <a:gd name="T65" fmla="*/ 8 h 40"/>
                <a:gd name="T66" fmla="*/ 0 w 40"/>
                <a:gd name="T67" fmla="*/ 8 h 40"/>
                <a:gd name="T68" fmla="*/ 0 w 40"/>
                <a:gd name="T69" fmla="*/ 8 h 40"/>
                <a:gd name="T70" fmla="*/ 0 w 40"/>
                <a:gd name="T71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" h="40">
                  <a:moveTo>
                    <a:pt x="0" y="8"/>
                  </a:moveTo>
                  <a:lnTo>
                    <a:pt x="0" y="8"/>
                  </a:lnTo>
                  <a:lnTo>
                    <a:pt x="4" y="1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8"/>
                  </a:lnTo>
                  <a:lnTo>
                    <a:pt x="20" y="32"/>
                  </a:lnTo>
                  <a:lnTo>
                    <a:pt x="24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40" y="20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0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Freeform 53"/>
            <p:cNvSpPr>
              <a:spLocks/>
            </p:cNvSpPr>
            <p:nvPr/>
          </p:nvSpPr>
          <p:spPr bwMode="auto">
            <a:xfrm>
              <a:off x="3392" y="2673"/>
              <a:ext cx="476" cy="586"/>
            </a:xfrm>
            <a:custGeom>
              <a:avLst/>
              <a:gdLst>
                <a:gd name="T0" fmla="*/ 438 w 476"/>
                <a:gd name="T1" fmla="*/ 126 h 586"/>
                <a:gd name="T2" fmla="*/ 344 w 476"/>
                <a:gd name="T3" fmla="*/ 68 h 586"/>
                <a:gd name="T4" fmla="*/ 324 w 476"/>
                <a:gd name="T5" fmla="*/ 44 h 586"/>
                <a:gd name="T6" fmla="*/ 282 w 476"/>
                <a:gd name="T7" fmla="*/ 4 h 586"/>
                <a:gd name="T8" fmla="*/ 253 w 476"/>
                <a:gd name="T9" fmla="*/ 10 h 586"/>
                <a:gd name="T10" fmla="*/ 253 w 476"/>
                <a:gd name="T11" fmla="*/ 18 h 586"/>
                <a:gd name="T12" fmla="*/ 253 w 476"/>
                <a:gd name="T13" fmla="*/ 36 h 586"/>
                <a:gd name="T14" fmla="*/ 253 w 476"/>
                <a:gd name="T15" fmla="*/ 52 h 586"/>
                <a:gd name="T16" fmla="*/ 272 w 476"/>
                <a:gd name="T17" fmla="*/ 64 h 586"/>
                <a:gd name="T18" fmla="*/ 272 w 476"/>
                <a:gd name="T19" fmla="*/ 82 h 586"/>
                <a:gd name="T20" fmla="*/ 266 w 476"/>
                <a:gd name="T21" fmla="*/ 90 h 586"/>
                <a:gd name="T22" fmla="*/ 249 w 476"/>
                <a:gd name="T23" fmla="*/ 104 h 586"/>
                <a:gd name="T24" fmla="*/ 219 w 476"/>
                <a:gd name="T25" fmla="*/ 98 h 586"/>
                <a:gd name="T26" fmla="*/ 213 w 476"/>
                <a:gd name="T27" fmla="*/ 114 h 586"/>
                <a:gd name="T28" fmla="*/ 223 w 476"/>
                <a:gd name="T29" fmla="*/ 129 h 586"/>
                <a:gd name="T30" fmla="*/ 243 w 476"/>
                <a:gd name="T31" fmla="*/ 187 h 586"/>
                <a:gd name="T32" fmla="*/ 276 w 476"/>
                <a:gd name="T33" fmla="*/ 199 h 586"/>
                <a:gd name="T34" fmla="*/ 272 w 476"/>
                <a:gd name="T35" fmla="*/ 231 h 586"/>
                <a:gd name="T36" fmla="*/ 243 w 476"/>
                <a:gd name="T37" fmla="*/ 249 h 586"/>
                <a:gd name="T38" fmla="*/ 211 w 476"/>
                <a:gd name="T39" fmla="*/ 291 h 586"/>
                <a:gd name="T40" fmla="*/ 199 w 476"/>
                <a:gd name="T41" fmla="*/ 319 h 586"/>
                <a:gd name="T42" fmla="*/ 215 w 476"/>
                <a:gd name="T43" fmla="*/ 343 h 586"/>
                <a:gd name="T44" fmla="*/ 203 w 476"/>
                <a:gd name="T45" fmla="*/ 364 h 586"/>
                <a:gd name="T46" fmla="*/ 183 w 476"/>
                <a:gd name="T47" fmla="*/ 376 h 586"/>
                <a:gd name="T48" fmla="*/ 161 w 476"/>
                <a:gd name="T49" fmla="*/ 388 h 586"/>
                <a:gd name="T50" fmla="*/ 145 w 476"/>
                <a:gd name="T51" fmla="*/ 390 h 586"/>
                <a:gd name="T52" fmla="*/ 129 w 476"/>
                <a:gd name="T53" fmla="*/ 416 h 586"/>
                <a:gd name="T54" fmla="*/ 105 w 476"/>
                <a:gd name="T55" fmla="*/ 444 h 586"/>
                <a:gd name="T56" fmla="*/ 83 w 476"/>
                <a:gd name="T57" fmla="*/ 444 h 586"/>
                <a:gd name="T58" fmla="*/ 51 w 476"/>
                <a:gd name="T59" fmla="*/ 460 h 586"/>
                <a:gd name="T60" fmla="*/ 30 w 476"/>
                <a:gd name="T61" fmla="*/ 456 h 586"/>
                <a:gd name="T62" fmla="*/ 20 w 476"/>
                <a:gd name="T63" fmla="*/ 474 h 586"/>
                <a:gd name="T64" fmla="*/ 22 w 476"/>
                <a:gd name="T65" fmla="*/ 482 h 586"/>
                <a:gd name="T66" fmla="*/ 14 w 476"/>
                <a:gd name="T67" fmla="*/ 504 h 586"/>
                <a:gd name="T68" fmla="*/ 34 w 476"/>
                <a:gd name="T69" fmla="*/ 516 h 586"/>
                <a:gd name="T70" fmla="*/ 10 w 476"/>
                <a:gd name="T71" fmla="*/ 526 h 586"/>
                <a:gd name="T72" fmla="*/ 2 w 476"/>
                <a:gd name="T73" fmla="*/ 546 h 586"/>
                <a:gd name="T74" fmla="*/ 10 w 476"/>
                <a:gd name="T75" fmla="*/ 558 h 586"/>
                <a:gd name="T76" fmla="*/ 34 w 476"/>
                <a:gd name="T77" fmla="*/ 578 h 586"/>
                <a:gd name="T78" fmla="*/ 69 w 476"/>
                <a:gd name="T79" fmla="*/ 582 h 586"/>
                <a:gd name="T80" fmla="*/ 121 w 476"/>
                <a:gd name="T81" fmla="*/ 582 h 586"/>
                <a:gd name="T82" fmla="*/ 173 w 476"/>
                <a:gd name="T83" fmla="*/ 558 h 586"/>
                <a:gd name="T84" fmla="*/ 205 w 476"/>
                <a:gd name="T85" fmla="*/ 542 h 586"/>
                <a:gd name="T86" fmla="*/ 255 w 476"/>
                <a:gd name="T87" fmla="*/ 494 h 586"/>
                <a:gd name="T88" fmla="*/ 294 w 476"/>
                <a:gd name="T89" fmla="*/ 502 h 586"/>
                <a:gd name="T90" fmla="*/ 322 w 476"/>
                <a:gd name="T91" fmla="*/ 490 h 586"/>
                <a:gd name="T92" fmla="*/ 366 w 476"/>
                <a:gd name="T93" fmla="*/ 502 h 586"/>
                <a:gd name="T94" fmla="*/ 410 w 476"/>
                <a:gd name="T95" fmla="*/ 486 h 586"/>
                <a:gd name="T96" fmla="*/ 440 w 476"/>
                <a:gd name="T97" fmla="*/ 452 h 586"/>
                <a:gd name="T98" fmla="*/ 432 w 476"/>
                <a:gd name="T99" fmla="*/ 446 h 586"/>
                <a:gd name="T100" fmla="*/ 440 w 476"/>
                <a:gd name="T101" fmla="*/ 392 h 586"/>
                <a:gd name="T102" fmla="*/ 458 w 476"/>
                <a:gd name="T103" fmla="*/ 337 h 586"/>
                <a:gd name="T104" fmla="*/ 452 w 476"/>
                <a:gd name="T105" fmla="*/ 317 h 586"/>
                <a:gd name="T106" fmla="*/ 434 w 476"/>
                <a:gd name="T107" fmla="*/ 303 h 586"/>
                <a:gd name="T108" fmla="*/ 428 w 476"/>
                <a:gd name="T109" fmla="*/ 295 h 586"/>
                <a:gd name="T110" fmla="*/ 456 w 476"/>
                <a:gd name="T111" fmla="*/ 255 h 586"/>
                <a:gd name="T112" fmla="*/ 456 w 476"/>
                <a:gd name="T113" fmla="*/ 209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76" h="586">
                  <a:moveTo>
                    <a:pt x="456" y="209"/>
                  </a:moveTo>
                  <a:lnTo>
                    <a:pt x="456" y="197"/>
                  </a:lnTo>
                  <a:lnTo>
                    <a:pt x="454" y="187"/>
                  </a:lnTo>
                  <a:lnTo>
                    <a:pt x="462" y="185"/>
                  </a:lnTo>
                  <a:lnTo>
                    <a:pt x="456" y="169"/>
                  </a:lnTo>
                  <a:lnTo>
                    <a:pt x="448" y="143"/>
                  </a:lnTo>
                  <a:lnTo>
                    <a:pt x="438" y="126"/>
                  </a:lnTo>
                  <a:lnTo>
                    <a:pt x="426" y="133"/>
                  </a:lnTo>
                  <a:lnTo>
                    <a:pt x="404" y="106"/>
                  </a:lnTo>
                  <a:lnTo>
                    <a:pt x="376" y="120"/>
                  </a:lnTo>
                  <a:lnTo>
                    <a:pt x="370" y="112"/>
                  </a:lnTo>
                  <a:lnTo>
                    <a:pt x="376" y="96"/>
                  </a:lnTo>
                  <a:lnTo>
                    <a:pt x="348" y="82"/>
                  </a:lnTo>
                  <a:lnTo>
                    <a:pt x="344" y="68"/>
                  </a:lnTo>
                  <a:lnTo>
                    <a:pt x="344" y="68"/>
                  </a:lnTo>
                  <a:lnTo>
                    <a:pt x="344" y="68"/>
                  </a:lnTo>
                  <a:lnTo>
                    <a:pt x="344" y="68"/>
                  </a:lnTo>
                  <a:lnTo>
                    <a:pt x="334" y="60"/>
                  </a:lnTo>
                  <a:lnTo>
                    <a:pt x="334" y="60"/>
                  </a:lnTo>
                  <a:lnTo>
                    <a:pt x="328" y="56"/>
                  </a:lnTo>
                  <a:lnTo>
                    <a:pt x="324" y="44"/>
                  </a:lnTo>
                  <a:lnTo>
                    <a:pt x="302" y="40"/>
                  </a:lnTo>
                  <a:lnTo>
                    <a:pt x="298" y="2"/>
                  </a:lnTo>
                  <a:lnTo>
                    <a:pt x="298" y="2"/>
                  </a:lnTo>
                  <a:lnTo>
                    <a:pt x="292" y="4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2" y="4"/>
                  </a:lnTo>
                  <a:lnTo>
                    <a:pt x="276" y="4"/>
                  </a:lnTo>
                  <a:lnTo>
                    <a:pt x="270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0" y="0"/>
                  </a:lnTo>
                  <a:lnTo>
                    <a:pt x="257" y="2"/>
                  </a:lnTo>
                  <a:lnTo>
                    <a:pt x="253" y="10"/>
                  </a:lnTo>
                  <a:lnTo>
                    <a:pt x="253" y="10"/>
                  </a:lnTo>
                  <a:lnTo>
                    <a:pt x="251" y="10"/>
                  </a:lnTo>
                  <a:lnTo>
                    <a:pt x="251" y="12"/>
                  </a:lnTo>
                  <a:lnTo>
                    <a:pt x="253" y="14"/>
                  </a:lnTo>
                  <a:lnTo>
                    <a:pt x="253" y="14"/>
                  </a:lnTo>
                  <a:lnTo>
                    <a:pt x="255" y="18"/>
                  </a:lnTo>
                  <a:lnTo>
                    <a:pt x="253" y="18"/>
                  </a:lnTo>
                  <a:lnTo>
                    <a:pt x="251" y="18"/>
                  </a:lnTo>
                  <a:lnTo>
                    <a:pt x="251" y="18"/>
                  </a:lnTo>
                  <a:lnTo>
                    <a:pt x="251" y="22"/>
                  </a:lnTo>
                  <a:lnTo>
                    <a:pt x="253" y="26"/>
                  </a:lnTo>
                  <a:lnTo>
                    <a:pt x="255" y="34"/>
                  </a:lnTo>
                  <a:lnTo>
                    <a:pt x="255" y="34"/>
                  </a:lnTo>
                  <a:lnTo>
                    <a:pt x="253" y="36"/>
                  </a:lnTo>
                  <a:lnTo>
                    <a:pt x="253" y="38"/>
                  </a:lnTo>
                  <a:lnTo>
                    <a:pt x="249" y="40"/>
                  </a:lnTo>
                  <a:lnTo>
                    <a:pt x="249" y="40"/>
                  </a:lnTo>
                  <a:lnTo>
                    <a:pt x="249" y="44"/>
                  </a:lnTo>
                  <a:lnTo>
                    <a:pt x="249" y="48"/>
                  </a:lnTo>
                  <a:lnTo>
                    <a:pt x="253" y="52"/>
                  </a:lnTo>
                  <a:lnTo>
                    <a:pt x="253" y="52"/>
                  </a:lnTo>
                  <a:lnTo>
                    <a:pt x="264" y="68"/>
                  </a:lnTo>
                  <a:lnTo>
                    <a:pt x="264" y="68"/>
                  </a:lnTo>
                  <a:lnTo>
                    <a:pt x="268" y="64"/>
                  </a:lnTo>
                  <a:lnTo>
                    <a:pt x="270" y="64"/>
                  </a:lnTo>
                  <a:lnTo>
                    <a:pt x="272" y="64"/>
                  </a:lnTo>
                  <a:lnTo>
                    <a:pt x="272" y="64"/>
                  </a:lnTo>
                  <a:lnTo>
                    <a:pt x="272" y="64"/>
                  </a:lnTo>
                  <a:lnTo>
                    <a:pt x="272" y="68"/>
                  </a:lnTo>
                  <a:lnTo>
                    <a:pt x="272" y="72"/>
                  </a:lnTo>
                  <a:lnTo>
                    <a:pt x="272" y="72"/>
                  </a:lnTo>
                  <a:lnTo>
                    <a:pt x="272" y="72"/>
                  </a:lnTo>
                  <a:lnTo>
                    <a:pt x="272" y="76"/>
                  </a:lnTo>
                  <a:lnTo>
                    <a:pt x="272" y="82"/>
                  </a:lnTo>
                  <a:lnTo>
                    <a:pt x="272" y="82"/>
                  </a:lnTo>
                  <a:lnTo>
                    <a:pt x="274" y="84"/>
                  </a:lnTo>
                  <a:lnTo>
                    <a:pt x="274" y="86"/>
                  </a:lnTo>
                  <a:lnTo>
                    <a:pt x="272" y="90"/>
                  </a:lnTo>
                  <a:lnTo>
                    <a:pt x="272" y="90"/>
                  </a:lnTo>
                  <a:lnTo>
                    <a:pt x="272" y="92"/>
                  </a:lnTo>
                  <a:lnTo>
                    <a:pt x="270" y="90"/>
                  </a:lnTo>
                  <a:lnTo>
                    <a:pt x="266" y="90"/>
                  </a:lnTo>
                  <a:lnTo>
                    <a:pt x="266" y="90"/>
                  </a:lnTo>
                  <a:lnTo>
                    <a:pt x="260" y="94"/>
                  </a:lnTo>
                  <a:lnTo>
                    <a:pt x="260" y="94"/>
                  </a:lnTo>
                  <a:lnTo>
                    <a:pt x="257" y="98"/>
                  </a:lnTo>
                  <a:lnTo>
                    <a:pt x="255" y="102"/>
                  </a:lnTo>
                  <a:lnTo>
                    <a:pt x="249" y="104"/>
                  </a:lnTo>
                  <a:lnTo>
                    <a:pt x="249" y="104"/>
                  </a:lnTo>
                  <a:lnTo>
                    <a:pt x="237" y="104"/>
                  </a:lnTo>
                  <a:lnTo>
                    <a:pt x="231" y="106"/>
                  </a:lnTo>
                  <a:lnTo>
                    <a:pt x="231" y="106"/>
                  </a:lnTo>
                  <a:lnTo>
                    <a:pt x="225" y="102"/>
                  </a:lnTo>
                  <a:lnTo>
                    <a:pt x="221" y="98"/>
                  </a:lnTo>
                  <a:lnTo>
                    <a:pt x="219" y="98"/>
                  </a:lnTo>
                  <a:lnTo>
                    <a:pt x="219" y="98"/>
                  </a:lnTo>
                  <a:lnTo>
                    <a:pt x="215" y="98"/>
                  </a:lnTo>
                  <a:lnTo>
                    <a:pt x="215" y="98"/>
                  </a:lnTo>
                  <a:lnTo>
                    <a:pt x="213" y="104"/>
                  </a:lnTo>
                  <a:lnTo>
                    <a:pt x="213" y="106"/>
                  </a:lnTo>
                  <a:lnTo>
                    <a:pt x="213" y="110"/>
                  </a:lnTo>
                  <a:lnTo>
                    <a:pt x="213" y="110"/>
                  </a:lnTo>
                  <a:lnTo>
                    <a:pt x="213" y="114"/>
                  </a:lnTo>
                  <a:lnTo>
                    <a:pt x="211" y="116"/>
                  </a:lnTo>
                  <a:lnTo>
                    <a:pt x="209" y="120"/>
                  </a:lnTo>
                  <a:lnTo>
                    <a:pt x="209" y="120"/>
                  </a:lnTo>
                  <a:lnTo>
                    <a:pt x="209" y="120"/>
                  </a:lnTo>
                  <a:lnTo>
                    <a:pt x="211" y="120"/>
                  </a:lnTo>
                  <a:lnTo>
                    <a:pt x="215" y="126"/>
                  </a:lnTo>
                  <a:lnTo>
                    <a:pt x="223" y="129"/>
                  </a:lnTo>
                  <a:lnTo>
                    <a:pt x="221" y="129"/>
                  </a:lnTo>
                  <a:lnTo>
                    <a:pt x="221" y="129"/>
                  </a:lnTo>
                  <a:lnTo>
                    <a:pt x="223" y="141"/>
                  </a:lnTo>
                  <a:lnTo>
                    <a:pt x="223" y="141"/>
                  </a:lnTo>
                  <a:lnTo>
                    <a:pt x="233" y="169"/>
                  </a:lnTo>
                  <a:lnTo>
                    <a:pt x="243" y="187"/>
                  </a:lnTo>
                  <a:lnTo>
                    <a:pt x="243" y="187"/>
                  </a:lnTo>
                  <a:lnTo>
                    <a:pt x="255" y="187"/>
                  </a:lnTo>
                  <a:lnTo>
                    <a:pt x="255" y="187"/>
                  </a:lnTo>
                  <a:lnTo>
                    <a:pt x="257" y="187"/>
                  </a:lnTo>
                  <a:lnTo>
                    <a:pt x="260" y="187"/>
                  </a:lnTo>
                  <a:lnTo>
                    <a:pt x="272" y="195"/>
                  </a:lnTo>
                  <a:lnTo>
                    <a:pt x="272" y="195"/>
                  </a:lnTo>
                  <a:lnTo>
                    <a:pt x="276" y="199"/>
                  </a:lnTo>
                  <a:lnTo>
                    <a:pt x="278" y="203"/>
                  </a:lnTo>
                  <a:lnTo>
                    <a:pt x="280" y="217"/>
                  </a:lnTo>
                  <a:lnTo>
                    <a:pt x="280" y="217"/>
                  </a:lnTo>
                  <a:lnTo>
                    <a:pt x="280" y="221"/>
                  </a:lnTo>
                  <a:lnTo>
                    <a:pt x="280" y="225"/>
                  </a:lnTo>
                  <a:lnTo>
                    <a:pt x="276" y="229"/>
                  </a:lnTo>
                  <a:lnTo>
                    <a:pt x="272" y="231"/>
                  </a:lnTo>
                  <a:lnTo>
                    <a:pt x="272" y="231"/>
                  </a:lnTo>
                  <a:lnTo>
                    <a:pt x="268" y="235"/>
                  </a:lnTo>
                  <a:lnTo>
                    <a:pt x="264" y="239"/>
                  </a:lnTo>
                  <a:lnTo>
                    <a:pt x="251" y="241"/>
                  </a:lnTo>
                  <a:lnTo>
                    <a:pt x="251" y="241"/>
                  </a:lnTo>
                  <a:lnTo>
                    <a:pt x="247" y="245"/>
                  </a:lnTo>
                  <a:lnTo>
                    <a:pt x="243" y="249"/>
                  </a:lnTo>
                  <a:lnTo>
                    <a:pt x="235" y="255"/>
                  </a:lnTo>
                  <a:lnTo>
                    <a:pt x="231" y="265"/>
                  </a:lnTo>
                  <a:lnTo>
                    <a:pt x="231" y="265"/>
                  </a:lnTo>
                  <a:lnTo>
                    <a:pt x="227" y="271"/>
                  </a:lnTo>
                  <a:lnTo>
                    <a:pt x="223" y="277"/>
                  </a:lnTo>
                  <a:lnTo>
                    <a:pt x="211" y="291"/>
                  </a:lnTo>
                  <a:lnTo>
                    <a:pt x="211" y="291"/>
                  </a:lnTo>
                  <a:lnTo>
                    <a:pt x="199" y="297"/>
                  </a:lnTo>
                  <a:lnTo>
                    <a:pt x="193" y="301"/>
                  </a:lnTo>
                  <a:lnTo>
                    <a:pt x="193" y="303"/>
                  </a:lnTo>
                  <a:lnTo>
                    <a:pt x="193" y="303"/>
                  </a:lnTo>
                  <a:lnTo>
                    <a:pt x="193" y="313"/>
                  </a:lnTo>
                  <a:lnTo>
                    <a:pt x="199" y="319"/>
                  </a:lnTo>
                  <a:lnTo>
                    <a:pt x="199" y="319"/>
                  </a:lnTo>
                  <a:lnTo>
                    <a:pt x="201" y="323"/>
                  </a:lnTo>
                  <a:lnTo>
                    <a:pt x="205" y="325"/>
                  </a:lnTo>
                  <a:lnTo>
                    <a:pt x="211" y="331"/>
                  </a:lnTo>
                  <a:lnTo>
                    <a:pt x="211" y="331"/>
                  </a:lnTo>
                  <a:lnTo>
                    <a:pt x="213" y="333"/>
                  </a:lnTo>
                  <a:lnTo>
                    <a:pt x="215" y="335"/>
                  </a:lnTo>
                  <a:lnTo>
                    <a:pt x="215" y="343"/>
                  </a:lnTo>
                  <a:lnTo>
                    <a:pt x="215" y="343"/>
                  </a:lnTo>
                  <a:lnTo>
                    <a:pt x="213" y="355"/>
                  </a:lnTo>
                  <a:lnTo>
                    <a:pt x="213" y="359"/>
                  </a:lnTo>
                  <a:lnTo>
                    <a:pt x="211" y="361"/>
                  </a:lnTo>
                  <a:lnTo>
                    <a:pt x="211" y="361"/>
                  </a:lnTo>
                  <a:lnTo>
                    <a:pt x="207" y="362"/>
                  </a:lnTo>
                  <a:lnTo>
                    <a:pt x="203" y="364"/>
                  </a:lnTo>
                  <a:lnTo>
                    <a:pt x="199" y="366"/>
                  </a:lnTo>
                  <a:lnTo>
                    <a:pt x="197" y="370"/>
                  </a:lnTo>
                  <a:lnTo>
                    <a:pt x="197" y="370"/>
                  </a:lnTo>
                  <a:lnTo>
                    <a:pt x="193" y="370"/>
                  </a:lnTo>
                  <a:lnTo>
                    <a:pt x="191" y="372"/>
                  </a:lnTo>
                  <a:lnTo>
                    <a:pt x="183" y="376"/>
                  </a:lnTo>
                  <a:lnTo>
                    <a:pt x="183" y="376"/>
                  </a:lnTo>
                  <a:lnTo>
                    <a:pt x="181" y="376"/>
                  </a:lnTo>
                  <a:lnTo>
                    <a:pt x="179" y="380"/>
                  </a:lnTo>
                  <a:lnTo>
                    <a:pt x="175" y="382"/>
                  </a:lnTo>
                  <a:lnTo>
                    <a:pt x="173" y="384"/>
                  </a:lnTo>
                  <a:lnTo>
                    <a:pt x="173" y="384"/>
                  </a:lnTo>
                  <a:lnTo>
                    <a:pt x="165" y="386"/>
                  </a:lnTo>
                  <a:lnTo>
                    <a:pt x="161" y="388"/>
                  </a:lnTo>
                  <a:lnTo>
                    <a:pt x="159" y="390"/>
                  </a:lnTo>
                  <a:lnTo>
                    <a:pt x="159" y="390"/>
                  </a:lnTo>
                  <a:lnTo>
                    <a:pt x="155" y="392"/>
                  </a:lnTo>
                  <a:lnTo>
                    <a:pt x="153" y="392"/>
                  </a:lnTo>
                  <a:lnTo>
                    <a:pt x="147" y="390"/>
                  </a:lnTo>
                  <a:lnTo>
                    <a:pt x="147" y="390"/>
                  </a:lnTo>
                  <a:lnTo>
                    <a:pt x="145" y="390"/>
                  </a:lnTo>
                  <a:lnTo>
                    <a:pt x="141" y="394"/>
                  </a:lnTo>
                  <a:lnTo>
                    <a:pt x="139" y="400"/>
                  </a:lnTo>
                  <a:lnTo>
                    <a:pt x="137" y="404"/>
                  </a:lnTo>
                  <a:lnTo>
                    <a:pt x="137" y="404"/>
                  </a:lnTo>
                  <a:lnTo>
                    <a:pt x="137" y="406"/>
                  </a:lnTo>
                  <a:lnTo>
                    <a:pt x="133" y="412"/>
                  </a:lnTo>
                  <a:lnTo>
                    <a:pt x="129" y="416"/>
                  </a:lnTo>
                  <a:lnTo>
                    <a:pt x="129" y="416"/>
                  </a:lnTo>
                  <a:lnTo>
                    <a:pt x="119" y="424"/>
                  </a:lnTo>
                  <a:lnTo>
                    <a:pt x="107" y="432"/>
                  </a:lnTo>
                  <a:lnTo>
                    <a:pt x="107" y="432"/>
                  </a:lnTo>
                  <a:lnTo>
                    <a:pt x="105" y="436"/>
                  </a:lnTo>
                  <a:lnTo>
                    <a:pt x="105" y="438"/>
                  </a:lnTo>
                  <a:lnTo>
                    <a:pt x="105" y="444"/>
                  </a:lnTo>
                  <a:lnTo>
                    <a:pt x="105" y="446"/>
                  </a:lnTo>
                  <a:lnTo>
                    <a:pt x="105" y="446"/>
                  </a:lnTo>
                  <a:lnTo>
                    <a:pt x="101" y="448"/>
                  </a:lnTo>
                  <a:lnTo>
                    <a:pt x="99" y="448"/>
                  </a:lnTo>
                  <a:lnTo>
                    <a:pt x="93" y="446"/>
                  </a:lnTo>
                  <a:lnTo>
                    <a:pt x="89" y="444"/>
                  </a:lnTo>
                  <a:lnTo>
                    <a:pt x="83" y="444"/>
                  </a:lnTo>
                  <a:lnTo>
                    <a:pt x="83" y="444"/>
                  </a:lnTo>
                  <a:lnTo>
                    <a:pt x="75" y="444"/>
                  </a:lnTo>
                  <a:lnTo>
                    <a:pt x="69" y="448"/>
                  </a:lnTo>
                  <a:lnTo>
                    <a:pt x="61" y="454"/>
                  </a:lnTo>
                  <a:lnTo>
                    <a:pt x="61" y="454"/>
                  </a:lnTo>
                  <a:lnTo>
                    <a:pt x="55" y="458"/>
                  </a:lnTo>
                  <a:lnTo>
                    <a:pt x="51" y="460"/>
                  </a:lnTo>
                  <a:lnTo>
                    <a:pt x="49" y="460"/>
                  </a:lnTo>
                  <a:lnTo>
                    <a:pt x="49" y="460"/>
                  </a:lnTo>
                  <a:lnTo>
                    <a:pt x="43" y="456"/>
                  </a:lnTo>
                  <a:lnTo>
                    <a:pt x="39" y="456"/>
                  </a:lnTo>
                  <a:lnTo>
                    <a:pt x="39" y="456"/>
                  </a:lnTo>
                  <a:lnTo>
                    <a:pt x="39" y="456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24" y="456"/>
                  </a:lnTo>
                  <a:lnTo>
                    <a:pt x="20" y="460"/>
                  </a:lnTo>
                  <a:lnTo>
                    <a:pt x="20" y="462"/>
                  </a:lnTo>
                  <a:lnTo>
                    <a:pt x="20" y="472"/>
                  </a:lnTo>
                  <a:lnTo>
                    <a:pt x="20" y="472"/>
                  </a:lnTo>
                  <a:lnTo>
                    <a:pt x="20" y="474"/>
                  </a:lnTo>
                  <a:lnTo>
                    <a:pt x="20" y="476"/>
                  </a:lnTo>
                  <a:lnTo>
                    <a:pt x="24" y="476"/>
                  </a:lnTo>
                  <a:lnTo>
                    <a:pt x="24" y="480"/>
                  </a:lnTo>
                  <a:lnTo>
                    <a:pt x="24" y="480"/>
                  </a:lnTo>
                  <a:lnTo>
                    <a:pt x="26" y="480"/>
                  </a:lnTo>
                  <a:lnTo>
                    <a:pt x="24" y="482"/>
                  </a:lnTo>
                  <a:lnTo>
                    <a:pt x="22" y="482"/>
                  </a:lnTo>
                  <a:lnTo>
                    <a:pt x="18" y="486"/>
                  </a:lnTo>
                  <a:lnTo>
                    <a:pt x="16" y="490"/>
                  </a:lnTo>
                  <a:lnTo>
                    <a:pt x="16" y="490"/>
                  </a:lnTo>
                  <a:lnTo>
                    <a:pt x="10" y="502"/>
                  </a:lnTo>
                  <a:lnTo>
                    <a:pt x="10" y="502"/>
                  </a:lnTo>
                  <a:lnTo>
                    <a:pt x="10" y="502"/>
                  </a:lnTo>
                  <a:lnTo>
                    <a:pt x="14" y="504"/>
                  </a:lnTo>
                  <a:lnTo>
                    <a:pt x="22" y="508"/>
                  </a:lnTo>
                  <a:lnTo>
                    <a:pt x="34" y="514"/>
                  </a:lnTo>
                  <a:lnTo>
                    <a:pt x="34" y="514"/>
                  </a:lnTo>
                  <a:lnTo>
                    <a:pt x="38" y="514"/>
                  </a:lnTo>
                  <a:lnTo>
                    <a:pt x="34" y="514"/>
                  </a:lnTo>
                  <a:lnTo>
                    <a:pt x="34" y="516"/>
                  </a:lnTo>
                  <a:lnTo>
                    <a:pt x="34" y="516"/>
                  </a:lnTo>
                  <a:lnTo>
                    <a:pt x="30" y="518"/>
                  </a:lnTo>
                  <a:lnTo>
                    <a:pt x="28" y="520"/>
                  </a:lnTo>
                  <a:lnTo>
                    <a:pt x="20" y="520"/>
                  </a:lnTo>
                  <a:lnTo>
                    <a:pt x="20" y="520"/>
                  </a:lnTo>
                  <a:lnTo>
                    <a:pt x="16" y="520"/>
                  </a:lnTo>
                  <a:lnTo>
                    <a:pt x="14" y="522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6" y="530"/>
                  </a:lnTo>
                  <a:lnTo>
                    <a:pt x="2" y="538"/>
                  </a:lnTo>
                  <a:lnTo>
                    <a:pt x="2" y="538"/>
                  </a:lnTo>
                  <a:lnTo>
                    <a:pt x="0" y="540"/>
                  </a:lnTo>
                  <a:lnTo>
                    <a:pt x="2" y="542"/>
                  </a:lnTo>
                  <a:lnTo>
                    <a:pt x="2" y="546"/>
                  </a:lnTo>
                  <a:lnTo>
                    <a:pt x="2" y="546"/>
                  </a:lnTo>
                  <a:lnTo>
                    <a:pt x="0" y="550"/>
                  </a:lnTo>
                  <a:lnTo>
                    <a:pt x="0" y="550"/>
                  </a:lnTo>
                  <a:lnTo>
                    <a:pt x="4" y="550"/>
                  </a:lnTo>
                  <a:lnTo>
                    <a:pt x="8" y="554"/>
                  </a:lnTo>
                  <a:lnTo>
                    <a:pt x="8" y="554"/>
                  </a:lnTo>
                  <a:lnTo>
                    <a:pt x="10" y="558"/>
                  </a:lnTo>
                  <a:lnTo>
                    <a:pt x="10" y="562"/>
                  </a:lnTo>
                  <a:lnTo>
                    <a:pt x="14" y="566"/>
                  </a:lnTo>
                  <a:lnTo>
                    <a:pt x="16" y="568"/>
                  </a:lnTo>
                  <a:lnTo>
                    <a:pt x="16" y="568"/>
                  </a:lnTo>
                  <a:lnTo>
                    <a:pt x="28" y="574"/>
                  </a:lnTo>
                  <a:lnTo>
                    <a:pt x="28" y="574"/>
                  </a:lnTo>
                  <a:lnTo>
                    <a:pt x="34" y="578"/>
                  </a:lnTo>
                  <a:lnTo>
                    <a:pt x="39" y="582"/>
                  </a:lnTo>
                  <a:lnTo>
                    <a:pt x="45" y="582"/>
                  </a:lnTo>
                  <a:lnTo>
                    <a:pt x="45" y="582"/>
                  </a:lnTo>
                  <a:lnTo>
                    <a:pt x="61" y="582"/>
                  </a:lnTo>
                  <a:lnTo>
                    <a:pt x="65" y="578"/>
                  </a:lnTo>
                  <a:lnTo>
                    <a:pt x="69" y="582"/>
                  </a:lnTo>
                  <a:lnTo>
                    <a:pt x="69" y="582"/>
                  </a:lnTo>
                  <a:lnTo>
                    <a:pt x="87" y="586"/>
                  </a:lnTo>
                  <a:lnTo>
                    <a:pt x="95" y="586"/>
                  </a:lnTo>
                  <a:lnTo>
                    <a:pt x="101" y="586"/>
                  </a:lnTo>
                  <a:lnTo>
                    <a:pt x="101" y="586"/>
                  </a:lnTo>
                  <a:lnTo>
                    <a:pt x="111" y="584"/>
                  </a:lnTo>
                  <a:lnTo>
                    <a:pt x="117" y="584"/>
                  </a:lnTo>
                  <a:lnTo>
                    <a:pt x="121" y="582"/>
                  </a:lnTo>
                  <a:lnTo>
                    <a:pt x="121" y="582"/>
                  </a:lnTo>
                  <a:lnTo>
                    <a:pt x="133" y="574"/>
                  </a:lnTo>
                  <a:lnTo>
                    <a:pt x="141" y="570"/>
                  </a:lnTo>
                  <a:lnTo>
                    <a:pt x="145" y="568"/>
                  </a:lnTo>
                  <a:lnTo>
                    <a:pt x="145" y="568"/>
                  </a:lnTo>
                  <a:lnTo>
                    <a:pt x="163" y="564"/>
                  </a:lnTo>
                  <a:lnTo>
                    <a:pt x="173" y="558"/>
                  </a:lnTo>
                  <a:lnTo>
                    <a:pt x="181" y="554"/>
                  </a:lnTo>
                  <a:lnTo>
                    <a:pt x="181" y="554"/>
                  </a:lnTo>
                  <a:lnTo>
                    <a:pt x="185" y="550"/>
                  </a:lnTo>
                  <a:lnTo>
                    <a:pt x="191" y="548"/>
                  </a:lnTo>
                  <a:lnTo>
                    <a:pt x="199" y="546"/>
                  </a:lnTo>
                  <a:lnTo>
                    <a:pt x="205" y="542"/>
                  </a:lnTo>
                  <a:lnTo>
                    <a:pt x="205" y="542"/>
                  </a:lnTo>
                  <a:lnTo>
                    <a:pt x="211" y="538"/>
                  </a:lnTo>
                  <a:lnTo>
                    <a:pt x="219" y="528"/>
                  </a:lnTo>
                  <a:lnTo>
                    <a:pt x="223" y="520"/>
                  </a:lnTo>
                  <a:lnTo>
                    <a:pt x="231" y="512"/>
                  </a:lnTo>
                  <a:lnTo>
                    <a:pt x="231" y="512"/>
                  </a:lnTo>
                  <a:lnTo>
                    <a:pt x="247" y="498"/>
                  </a:lnTo>
                  <a:lnTo>
                    <a:pt x="255" y="494"/>
                  </a:lnTo>
                  <a:lnTo>
                    <a:pt x="260" y="490"/>
                  </a:lnTo>
                  <a:lnTo>
                    <a:pt x="260" y="490"/>
                  </a:lnTo>
                  <a:lnTo>
                    <a:pt x="268" y="492"/>
                  </a:lnTo>
                  <a:lnTo>
                    <a:pt x="276" y="496"/>
                  </a:lnTo>
                  <a:lnTo>
                    <a:pt x="284" y="500"/>
                  </a:lnTo>
                  <a:lnTo>
                    <a:pt x="294" y="502"/>
                  </a:lnTo>
                  <a:lnTo>
                    <a:pt x="294" y="502"/>
                  </a:lnTo>
                  <a:lnTo>
                    <a:pt x="300" y="502"/>
                  </a:lnTo>
                  <a:lnTo>
                    <a:pt x="306" y="502"/>
                  </a:lnTo>
                  <a:lnTo>
                    <a:pt x="312" y="500"/>
                  </a:lnTo>
                  <a:lnTo>
                    <a:pt x="318" y="494"/>
                  </a:lnTo>
                  <a:lnTo>
                    <a:pt x="318" y="494"/>
                  </a:lnTo>
                  <a:lnTo>
                    <a:pt x="320" y="492"/>
                  </a:lnTo>
                  <a:lnTo>
                    <a:pt x="322" y="490"/>
                  </a:lnTo>
                  <a:lnTo>
                    <a:pt x="324" y="490"/>
                  </a:lnTo>
                  <a:lnTo>
                    <a:pt x="328" y="490"/>
                  </a:lnTo>
                  <a:lnTo>
                    <a:pt x="338" y="490"/>
                  </a:lnTo>
                  <a:lnTo>
                    <a:pt x="344" y="494"/>
                  </a:lnTo>
                  <a:lnTo>
                    <a:pt x="344" y="494"/>
                  </a:lnTo>
                  <a:lnTo>
                    <a:pt x="352" y="498"/>
                  </a:lnTo>
                  <a:lnTo>
                    <a:pt x="366" y="502"/>
                  </a:lnTo>
                  <a:lnTo>
                    <a:pt x="376" y="502"/>
                  </a:lnTo>
                  <a:lnTo>
                    <a:pt x="388" y="502"/>
                  </a:lnTo>
                  <a:lnTo>
                    <a:pt x="388" y="502"/>
                  </a:lnTo>
                  <a:lnTo>
                    <a:pt x="394" y="500"/>
                  </a:lnTo>
                  <a:lnTo>
                    <a:pt x="398" y="496"/>
                  </a:lnTo>
                  <a:lnTo>
                    <a:pt x="410" y="486"/>
                  </a:lnTo>
                  <a:lnTo>
                    <a:pt x="410" y="486"/>
                  </a:lnTo>
                  <a:lnTo>
                    <a:pt x="414" y="480"/>
                  </a:lnTo>
                  <a:lnTo>
                    <a:pt x="422" y="476"/>
                  </a:lnTo>
                  <a:lnTo>
                    <a:pt x="430" y="470"/>
                  </a:lnTo>
                  <a:lnTo>
                    <a:pt x="436" y="462"/>
                  </a:lnTo>
                  <a:lnTo>
                    <a:pt x="436" y="462"/>
                  </a:lnTo>
                  <a:lnTo>
                    <a:pt x="438" y="456"/>
                  </a:lnTo>
                  <a:lnTo>
                    <a:pt x="440" y="452"/>
                  </a:lnTo>
                  <a:lnTo>
                    <a:pt x="440" y="446"/>
                  </a:lnTo>
                  <a:lnTo>
                    <a:pt x="440" y="444"/>
                  </a:lnTo>
                  <a:lnTo>
                    <a:pt x="438" y="444"/>
                  </a:lnTo>
                  <a:lnTo>
                    <a:pt x="438" y="444"/>
                  </a:lnTo>
                  <a:lnTo>
                    <a:pt x="438" y="444"/>
                  </a:lnTo>
                  <a:lnTo>
                    <a:pt x="434" y="444"/>
                  </a:lnTo>
                  <a:lnTo>
                    <a:pt x="432" y="446"/>
                  </a:lnTo>
                  <a:lnTo>
                    <a:pt x="430" y="446"/>
                  </a:lnTo>
                  <a:lnTo>
                    <a:pt x="430" y="440"/>
                  </a:lnTo>
                  <a:lnTo>
                    <a:pt x="430" y="440"/>
                  </a:lnTo>
                  <a:lnTo>
                    <a:pt x="434" y="430"/>
                  </a:lnTo>
                  <a:lnTo>
                    <a:pt x="434" y="430"/>
                  </a:lnTo>
                  <a:lnTo>
                    <a:pt x="440" y="392"/>
                  </a:lnTo>
                  <a:lnTo>
                    <a:pt x="440" y="392"/>
                  </a:lnTo>
                  <a:lnTo>
                    <a:pt x="442" y="376"/>
                  </a:lnTo>
                  <a:lnTo>
                    <a:pt x="444" y="362"/>
                  </a:lnTo>
                  <a:lnTo>
                    <a:pt x="448" y="355"/>
                  </a:lnTo>
                  <a:lnTo>
                    <a:pt x="450" y="349"/>
                  </a:lnTo>
                  <a:lnTo>
                    <a:pt x="450" y="349"/>
                  </a:lnTo>
                  <a:lnTo>
                    <a:pt x="454" y="345"/>
                  </a:lnTo>
                  <a:lnTo>
                    <a:pt x="458" y="337"/>
                  </a:lnTo>
                  <a:lnTo>
                    <a:pt x="460" y="331"/>
                  </a:lnTo>
                  <a:lnTo>
                    <a:pt x="460" y="325"/>
                  </a:lnTo>
                  <a:lnTo>
                    <a:pt x="460" y="323"/>
                  </a:lnTo>
                  <a:lnTo>
                    <a:pt x="460" y="323"/>
                  </a:lnTo>
                  <a:lnTo>
                    <a:pt x="456" y="319"/>
                  </a:lnTo>
                  <a:lnTo>
                    <a:pt x="454" y="319"/>
                  </a:lnTo>
                  <a:lnTo>
                    <a:pt x="452" y="317"/>
                  </a:lnTo>
                  <a:lnTo>
                    <a:pt x="452" y="315"/>
                  </a:lnTo>
                  <a:lnTo>
                    <a:pt x="452" y="315"/>
                  </a:lnTo>
                  <a:lnTo>
                    <a:pt x="452" y="311"/>
                  </a:lnTo>
                  <a:lnTo>
                    <a:pt x="438" y="303"/>
                  </a:lnTo>
                  <a:lnTo>
                    <a:pt x="438" y="303"/>
                  </a:lnTo>
                  <a:lnTo>
                    <a:pt x="434" y="303"/>
                  </a:lnTo>
                  <a:lnTo>
                    <a:pt x="434" y="303"/>
                  </a:lnTo>
                  <a:lnTo>
                    <a:pt x="432" y="303"/>
                  </a:lnTo>
                  <a:lnTo>
                    <a:pt x="430" y="303"/>
                  </a:lnTo>
                  <a:lnTo>
                    <a:pt x="426" y="303"/>
                  </a:lnTo>
                  <a:lnTo>
                    <a:pt x="426" y="301"/>
                  </a:lnTo>
                  <a:lnTo>
                    <a:pt x="426" y="301"/>
                  </a:lnTo>
                  <a:lnTo>
                    <a:pt x="428" y="295"/>
                  </a:lnTo>
                  <a:lnTo>
                    <a:pt x="428" y="295"/>
                  </a:lnTo>
                  <a:lnTo>
                    <a:pt x="432" y="285"/>
                  </a:lnTo>
                  <a:lnTo>
                    <a:pt x="434" y="277"/>
                  </a:lnTo>
                  <a:lnTo>
                    <a:pt x="434" y="277"/>
                  </a:lnTo>
                  <a:lnTo>
                    <a:pt x="442" y="269"/>
                  </a:lnTo>
                  <a:lnTo>
                    <a:pt x="450" y="261"/>
                  </a:lnTo>
                  <a:lnTo>
                    <a:pt x="456" y="255"/>
                  </a:lnTo>
                  <a:lnTo>
                    <a:pt x="456" y="255"/>
                  </a:lnTo>
                  <a:lnTo>
                    <a:pt x="458" y="253"/>
                  </a:lnTo>
                  <a:lnTo>
                    <a:pt x="462" y="249"/>
                  </a:lnTo>
                  <a:lnTo>
                    <a:pt x="474" y="243"/>
                  </a:lnTo>
                  <a:lnTo>
                    <a:pt x="474" y="243"/>
                  </a:lnTo>
                  <a:lnTo>
                    <a:pt x="476" y="241"/>
                  </a:lnTo>
                  <a:lnTo>
                    <a:pt x="470" y="219"/>
                  </a:lnTo>
                  <a:lnTo>
                    <a:pt x="456" y="209"/>
                  </a:lnTo>
                  <a:lnTo>
                    <a:pt x="456" y="209"/>
                  </a:lnTo>
                  <a:lnTo>
                    <a:pt x="456" y="209"/>
                  </a:lnTo>
                  <a:lnTo>
                    <a:pt x="456" y="209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Freeform 54"/>
            <p:cNvSpPr>
              <a:spLocks/>
            </p:cNvSpPr>
            <p:nvPr/>
          </p:nvSpPr>
          <p:spPr bwMode="auto">
            <a:xfrm>
              <a:off x="4290" y="2970"/>
              <a:ext cx="163" cy="117"/>
            </a:xfrm>
            <a:custGeom>
              <a:avLst/>
              <a:gdLst>
                <a:gd name="T0" fmla="*/ 155 w 163"/>
                <a:gd name="T1" fmla="*/ 0 h 117"/>
                <a:gd name="T2" fmla="*/ 151 w 163"/>
                <a:gd name="T3" fmla="*/ 2 h 117"/>
                <a:gd name="T4" fmla="*/ 139 w 163"/>
                <a:gd name="T5" fmla="*/ 4 h 117"/>
                <a:gd name="T6" fmla="*/ 137 w 163"/>
                <a:gd name="T7" fmla="*/ 4 h 117"/>
                <a:gd name="T8" fmla="*/ 131 w 163"/>
                <a:gd name="T9" fmla="*/ 12 h 117"/>
                <a:gd name="T10" fmla="*/ 129 w 163"/>
                <a:gd name="T11" fmla="*/ 14 h 117"/>
                <a:gd name="T12" fmla="*/ 125 w 163"/>
                <a:gd name="T13" fmla="*/ 18 h 117"/>
                <a:gd name="T14" fmla="*/ 117 w 163"/>
                <a:gd name="T15" fmla="*/ 18 h 117"/>
                <a:gd name="T16" fmla="*/ 105 w 163"/>
                <a:gd name="T17" fmla="*/ 18 h 117"/>
                <a:gd name="T18" fmla="*/ 101 w 163"/>
                <a:gd name="T19" fmla="*/ 16 h 117"/>
                <a:gd name="T20" fmla="*/ 87 w 163"/>
                <a:gd name="T21" fmla="*/ 12 h 117"/>
                <a:gd name="T22" fmla="*/ 75 w 163"/>
                <a:gd name="T23" fmla="*/ 4 h 117"/>
                <a:gd name="T24" fmla="*/ 65 w 163"/>
                <a:gd name="T25" fmla="*/ 2 h 117"/>
                <a:gd name="T26" fmla="*/ 65 w 163"/>
                <a:gd name="T27" fmla="*/ 2 h 117"/>
                <a:gd name="T28" fmla="*/ 61 w 163"/>
                <a:gd name="T29" fmla="*/ 6 h 117"/>
                <a:gd name="T30" fmla="*/ 55 w 163"/>
                <a:gd name="T31" fmla="*/ 12 h 117"/>
                <a:gd name="T32" fmla="*/ 47 w 163"/>
                <a:gd name="T33" fmla="*/ 12 h 117"/>
                <a:gd name="T34" fmla="*/ 39 w 163"/>
                <a:gd name="T35" fmla="*/ 6 h 117"/>
                <a:gd name="T36" fmla="*/ 37 w 163"/>
                <a:gd name="T37" fmla="*/ 10 h 117"/>
                <a:gd name="T38" fmla="*/ 37 w 163"/>
                <a:gd name="T39" fmla="*/ 14 h 117"/>
                <a:gd name="T40" fmla="*/ 39 w 163"/>
                <a:gd name="T41" fmla="*/ 20 h 117"/>
                <a:gd name="T42" fmla="*/ 33 w 163"/>
                <a:gd name="T43" fmla="*/ 22 h 117"/>
                <a:gd name="T44" fmla="*/ 25 w 163"/>
                <a:gd name="T45" fmla="*/ 26 h 117"/>
                <a:gd name="T46" fmla="*/ 20 w 163"/>
                <a:gd name="T47" fmla="*/ 34 h 117"/>
                <a:gd name="T48" fmla="*/ 12 w 163"/>
                <a:gd name="T49" fmla="*/ 40 h 117"/>
                <a:gd name="T50" fmla="*/ 12 w 163"/>
                <a:gd name="T51" fmla="*/ 48 h 117"/>
                <a:gd name="T52" fmla="*/ 12 w 163"/>
                <a:gd name="T53" fmla="*/ 50 h 117"/>
                <a:gd name="T54" fmla="*/ 0 w 163"/>
                <a:gd name="T55" fmla="*/ 65 h 117"/>
                <a:gd name="T56" fmla="*/ 2 w 163"/>
                <a:gd name="T57" fmla="*/ 67 h 117"/>
                <a:gd name="T58" fmla="*/ 12 w 163"/>
                <a:gd name="T59" fmla="*/ 81 h 117"/>
                <a:gd name="T60" fmla="*/ 16 w 163"/>
                <a:gd name="T61" fmla="*/ 85 h 117"/>
                <a:gd name="T62" fmla="*/ 22 w 163"/>
                <a:gd name="T63" fmla="*/ 91 h 117"/>
                <a:gd name="T64" fmla="*/ 23 w 163"/>
                <a:gd name="T65" fmla="*/ 101 h 117"/>
                <a:gd name="T66" fmla="*/ 25 w 163"/>
                <a:gd name="T67" fmla="*/ 105 h 117"/>
                <a:gd name="T68" fmla="*/ 35 w 163"/>
                <a:gd name="T69" fmla="*/ 111 h 117"/>
                <a:gd name="T70" fmla="*/ 41 w 163"/>
                <a:gd name="T71" fmla="*/ 115 h 117"/>
                <a:gd name="T72" fmla="*/ 47 w 163"/>
                <a:gd name="T73" fmla="*/ 117 h 117"/>
                <a:gd name="T74" fmla="*/ 57 w 163"/>
                <a:gd name="T75" fmla="*/ 111 h 117"/>
                <a:gd name="T76" fmla="*/ 91 w 163"/>
                <a:gd name="T77" fmla="*/ 95 h 117"/>
                <a:gd name="T78" fmla="*/ 97 w 163"/>
                <a:gd name="T79" fmla="*/ 91 h 117"/>
                <a:gd name="T80" fmla="*/ 101 w 163"/>
                <a:gd name="T81" fmla="*/ 87 h 117"/>
                <a:gd name="T82" fmla="*/ 101 w 163"/>
                <a:gd name="T83" fmla="*/ 83 h 117"/>
                <a:gd name="T84" fmla="*/ 103 w 163"/>
                <a:gd name="T85" fmla="*/ 69 h 117"/>
                <a:gd name="T86" fmla="*/ 111 w 163"/>
                <a:gd name="T87" fmla="*/ 60 h 117"/>
                <a:gd name="T88" fmla="*/ 115 w 163"/>
                <a:gd name="T89" fmla="*/ 58 h 117"/>
                <a:gd name="T90" fmla="*/ 123 w 163"/>
                <a:gd name="T91" fmla="*/ 52 h 117"/>
                <a:gd name="T92" fmla="*/ 125 w 163"/>
                <a:gd name="T93" fmla="*/ 48 h 117"/>
                <a:gd name="T94" fmla="*/ 143 w 163"/>
                <a:gd name="T95" fmla="*/ 24 h 117"/>
                <a:gd name="T96" fmla="*/ 147 w 163"/>
                <a:gd name="T97" fmla="*/ 20 h 117"/>
                <a:gd name="T98" fmla="*/ 159 w 163"/>
                <a:gd name="T99" fmla="*/ 20 h 117"/>
                <a:gd name="T100" fmla="*/ 163 w 163"/>
                <a:gd name="T101" fmla="*/ 4 h 117"/>
                <a:gd name="T102" fmla="*/ 159 w 163"/>
                <a:gd name="T103" fmla="*/ 0 h 117"/>
                <a:gd name="T104" fmla="*/ 155 w 163"/>
                <a:gd name="T105" fmla="*/ 0 h 117"/>
                <a:gd name="T106" fmla="*/ 155 w 163"/>
                <a:gd name="T10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3" h="117">
                  <a:moveTo>
                    <a:pt x="155" y="0"/>
                  </a:moveTo>
                  <a:lnTo>
                    <a:pt x="155" y="0"/>
                  </a:lnTo>
                  <a:lnTo>
                    <a:pt x="155" y="0"/>
                  </a:lnTo>
                  <a:lnTo>
                    <a:pt x="151" y="2"/>
                  </a:lnTo>
                  <a:lnTo>
                    <a:pt x="147" y="2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37" y="4"/>
                  </a:lnTo>
                  <a:lnTo>
                    <a:pt x="133" y="6"/>
                  </a:lnTo>
                  <a:lnTo>
                    <a:pt x="131" y="12"/>
                  </a:lnTo>
                  <a:lnTo>
                    <a:pt x="131" y="12"/>
                  </a:lnTo>
                  <a:lnTo>
                    <a:pt x="129" y="14"/>
                  </a:lnTo>
                  <a:lnTo>
                    <a:pt x="127" y="16"/>
                  </a:lnTo>
                  <a:lnTo>
                    <a:pt x="125" y="18"/>
                  </a:lnTo>
                  <a:lnTo>
                    <a:pt x="117" y="18"/>
                  </a:lnTo>
                  <a:lnTo>
                    <a:pt x="117" y="18"/>
                  </a:lnTo>
                  <a:lnTo>
                    <a:pt x="111" y="18"/>
                  </a:lnTo>
                  <a:lnTo>
                    <a:pt x="105" y="18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97" y="14"/>
                  </a:lnTo>
                  <a:lnTo>
                    <a:pt x="87" y="12"/>
                  </a:lnTo>
                  <a:lnTo>
                    <a:pt x="79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1" y="6"/>
                  </a:lnTo>
                  <a:lnTo>
                    <a:pt x="59" y="10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47" y="12"/>
                  </a:lnTo>
                  <a:lnTo>
                    <a:pt x="43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7" y="10"/>
                  </a:lnTo>
                  <a:lnTo>
                    <a:pt x="37" y="12"/>
                  </a:lnTo>
                  <a:lnTo>
                    <a:pt x="37" y="14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25" y="26"/>
                  </a:lnTo>
                  <a:lnTo>
                    <a:pt x="22" y="28"/>
                  </a:lnTo>
                  <a:lnTo>
                    <a:pt x="20" y="3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8" y="75"/>
                  </a:lnTo>
                  <a:lnTo>
                    <a:pt x="12" y="81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20" y="87"/>
                  </a:lnTo>
                  <a:lnTo>
                    <a:pt x="22" y="91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5" y="105"/>
                  </a:lnTo>
                  <a:lnTo>
                    <a:pt x="31" y="109"/>
                  </a:lnTo>
                  <a:lnTo>
                    <a:pt x="35" y="111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5" y="117"/>
                  </a:lnTo>
                  <a:lnTo>
                    <a:pt x="47" y="117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75" y="105"/>
                  </a:lnTo>
                  <a:lnTo>
                    <a:pt x="91" y="95"/>
                  </a:lnTo>
                  <a:lnTo>
                    <a:pt x="91" y="95"/>
                  </a:lnTo>
                  <a:lnTo>
                    <a:pt x="97" y="91"/>
                  </a:lnTo>
                  <a:lnTo>
                    <a:pt x="101" y="91"/>
                  </a:lnTo>
                  <a:lnTo>
                    <a:pt x="101" y="87"/>
                  </a:lnTo>
                  <a:lnTo>
                    <a:pt x="101" y="83"/>
                  </a:lnTo>
                  <a:lnTo>
                    <a:pt x="101" y="83"/>
                  </a:lnTo>
                  <a:lnTo>
                    <a:pt x="101" y="79"/>
                  </a:lnTo>
                  <a:lnTo>
                    <a:pt x="103" y="69"/>
                  </a:lnTo>
                  <a:lnTo>
                    <a:pt x="107" y="64"/>
                  </a:lnTo>
                  <a:lnTo>
                    <a:pt x="111" y="60"/>
                  </a:lnTo>
                  <a:lnTo>
                    <a:pt x="111" y="60"/>
                  </a:lnTo>
                  <a:lnTo>
                    <a:pt x="115" y="58"/>
                  </a:lnTo>
                  <a:lnTo>
                    <a:pt x="117" y="52"/>
                  </a:lnTo>
                  <a:lnTo>
                    <a:pt x="123" y="52"/>
                  </a:lnTo>
                  <a:lnTo>
                    <a:pt x="125" y="48"/>
                  </a:lnTo>
                  <a:lnTo>
                    <a:pt x="125" y="48"/>
                  </a:lnTo>
                  <a:lnTo>
                    <a:pt x="133" y="34"/>
                  </a:lnTo>
                  <a:lnTo>
                    <a:pt x="143" y="24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53" y="18"/>
                  </a:lnTo>
                  <a:lnTo>
                    <a:pt x="159" y="20"/>
                  </a:lnTo>
                  <a:lnTo>
                    <a:pt x="163" y="4"/>
                  </a:lnTo>
                  <a:lnTo>
                    <a:pt x="163" y="4"/>
                  </a:lnTo>
                  <a:lnTo>
                    <a:pt x="161" y="2"/>
                  </a:lnTo>
                  <a:lnTo>
                    <a:pt x="159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Freeform 55">
              <a:hlinkClick r:id="" action="ppaction://noaction"/>
            </p:cNvPr>
            <p:cNvSpPr>
              <a:spLocks/>
            </p:cNvSpPr>
            <p:nvPr/>
          </p:nvSpPr>
          <p:spPr bwMode="auto">
            <a:xfrm>
              <a:off x="4411" y="2904"/>
              <a:ext cx="217" cy="476"/>
            </a:xfrm>
            <a:custGeom>
              <a:avLst/>
              <a:gdLst>
                <a:gd name="T0" fmla="*/ 189 w 217"/>
                <a:gd name="T1" fmla="*/ 34 h 476"/>
                <a:gd name="T2" fmla="*/ 177 w 217"/>
                <a:gd name="T3" fmla="*/ 14 h 476"/>
                <a:gd name="T4" fmla="*/ 165 w 217"/>
                <a:gd name="T5" fmla="*/ 8 h 476"/>
                <a:gd name="T6" fmla="*/ 155 w 217"/>
                <a:gd name="T7" fmla="*/ 2 h 476"/>
                <a:gd name="T8" fmla="*/ 147 w 217"/>
                <a:gd name="T9" fmla="*/ 24 h 476"/>
                <a:gd name="T10" fmla="*/ 135 w 217"/>
                <a:gd name="T11" fmla="*/ 40 h 476"/>
                <a:gd name="T12" fmla="*/ 145 w 217"/>
                <a:gd name="T13" fmla="*/ 44 h 476"/>
                <a:gd name="T14" fmla="*/ 147 w 217"/>
                <a:gd name="T15" fmla="*/ 56 h 476"/>
                <a:gd name="T16" fmla="*/ 169 w 217"/>
                <a:gd name="T17" fmla="*/ 48 h 476"/>
                <a:gd name="T18" fmla="*/ 177 w 217"/>
                <a:gd name="T19" fmla="*/ 60 h 476"/>
                <a:gd name="T20" fmla="*/ 163 w 217"/>
                <a:gd name="T21" fmla="*/ 86 h 476"/>
                <a:gd name="T22" fmla="*/ 147 w 217"/>
                <a:gd name="T23" fmla="*/ 88 h 476"/>
                <a:gd name="T24" fmla="*/ 151 w 217"/>
                <a:gd name="T25" fmla="*/ 110 h 476"/>
                <a:gd name="T26" fmla="*/ 137 w 217"/>
                <a:gd name="T27" fmla="*/ 128 h 476"/>
                <a:gd name="T28" fmla="*/ 123 w 217"/>
                <a:gd name="T29" fmla="*/ 135 h 476"/>
                <a:gd name="T30" fmla="*/ 106 w 217"/>
                <a:gd name="T31" fmla="*/ 135 h 476"/>
                <a:gd name="T32" fmla="*/ 96 w 217"/>
                <a:gd name="T33" fmla="*/ 131 h 476"/>
                <a:gd name="T34" fmla="*/ 84 w 217"/>
                <a:gd name="T35" fmla="*/ 137 h 476"/>
                <a:gd name="T36" fmla="*/ 74 w 217"/>
                <a:gd name="T37" fmla="*/ 151 h 476"/>
                <a:gd name="T38" fmla="*/ 76 w 217"/>
                <a:gd name="T39" fmla="*/ 169 h 476"/>
                <a:gd name="T40" fmla="*/ 60 w 217"/>
                <a:gd name="T41" fmla="*/ 183 h 476"/>
                <a:gd name="T42" fmla="*/ 68 w 217"/>
                <a:gd name="T43" fmla="*/ 205 h 476"/>
                <a:gd name="T44" fmla="*/ 70 w 217"/>
                <a:gd name="T45" fmla="*/ 251 h 476"/>
                <a:gd name="T46" fmla="*/ 74 w 217"/>
                <a:gd name="T47" fmla="*/ 283 h 476"/>
                <a:gd name="T48" fmla="*/ 64 w 217"/>
                <a:gd name="T49" fmla="*/ 299 h 476"/>
                <a:gd name="T50" fmla="*/ 60 w 217"/>
                <a:gd name="T51" fmla="*/ 327 h 476"/>
                <a:gd name="T52" fmla="*/ 42 w 217"/>
                <a:gd name="T53" fmla="*/ 315 h 476"/>
                <a:gd name="T54" fmla="*/ 34 w 217"/>
                <a:gd name="T55" fmla="*/ 305 h 476"/>
                <a:gd name="T56" fmla="*/ 28 w 217"/>
                <a:gd name="T57" fmla="*/ 295 h 476"/>
                <a:gd name="T58" fmla="*/ 22 w 217"/>
                <a:gd name="T59" fmla="*/ 291 h 476"/>
                <a:gd name="T60" fmla="*/ 16 w 217"/>
                <a:gd name="T61" fmla="*/ 311 h 476"/>
                <a:gd name="T62" fmla="*/ 0 w 217"/>
                <a:gd name="T63" fmla="*/ 331 h 476"/>
                <a:gd name="T64" fmla="*/ 26 w 217"/>
                <a:gd name="T65" fmla="*/ 359 h 476"/>
                <a:gd name="T66" fmla="*/ 38 w 217"/>
                <a:gd name="T67" fmla="*/ 386 h 476"/>
                <a:gd name="T68" fmla="*/ 54 w 217"/>
                <a:gd name="T69" fmla="*/ 418 h 476"/>
                <a:gd name="T70" fmla="*/ 48 w 217"/>
                <a:gd name="T71" fmla="*/ 442 h 476"/>
                <a:gd name="T72" fmla="*/ 34 w 217"/>
                <a:gd name="T73" fmla="*/ 454 h 476"/>
                <a:gd name="T74" fmla="*/ 52 w 217"/>
                <a:gd name="T75" fmla="*/ 476 h 476"/>
                <a:gd name="T76" fmla="*/ 64 w 217"/>
                <a:gd name="T77" fmla="*/ 430 h 476"/>
                <a:gd name="T78" fmla="*/ 72 w 217"/>
                <a:gd name="T79" fmla="*/ 402 h 476"/>
                <a:gd name="T80" fmla="*/ 78 w 217"/>
                <a:gd name="T81" fmla="*/ 408 h 476"/>
                <a:gd name="T82" fmla="*/ 86 w 217"/>
                <a:gd name="T83" fmla="*/ 404 h 476"/>
                <a:gd name="T84" fmla="*/ 94 w 217"/>
                <a:gd name="T85" fmla="*/ 392 h 476"/>
                <a:gd name="T86" fmla="*/ 98 w 217"/>
                <a:gd name="T87" fmla="*/ 406 h 476"/>
                <a:gd name="T88" fmla="*/ 131 w 217"/>
                <a:gd name="T89" fmla="*/ 404 h 476"/>
                <a:gd name="T90" fmla="*/ 163 w 217"/>
                <a:gd name="T91" fmla="*/ 378 h 476"/>
                <a:gd name="T92" fmla="*/ 191 w 217"/>
                <a:gd name="T93" fmla="*/ 315 h 476"/>
                <a:gd name="T94" fmla="*/ 195 w 217"/>
                <a:gd name="T95" fmla="*/ 281 h 476"/>
                <a:gd name="T96" fmla="*/ 207 w 217"/>
                <a:gd name="T97" fmla="*/ 201 h 476"/>
                <a:gd name="T98" fmla="*/ 215 w 217"/>
                <a:gd name="T99" fmla="*/ 106 h 476"/>
                <a:gd name="T100" fmla="*/ 213 w 217"/>
                <a:gd name="T101" fmla="*/ 50 h 476"/>
                <a:gd name="T102" fmla="*/ 195 w 217"/>
                <a:gd name="T103" fmla="*/ 42 h 476"/>
                <a:gd name="T104" fmla="*/ 191 w 217"/>
                <a:gd name="T105" fmla="*/ 4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476">
                  <a:moveTo>
                    <a:pt x="191" y="40"/>
                  </a:moveTo>
                  <a:lnTo>
                    <a:pt x="191" y="40"/>
                  </a:lnTo>
                  <a:lnTo>
                    <a:pt x="189" y="38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24"/>
                  </a:lnTo>
                  <a:lnTo>
                    <a:pt x="191" y="24"/>
                  </a:lnTo>
                  <a:lnTo>
                    <a:pt x="189" y="20"/>
                  </a:lnTo>
                  <a:lnTo>
                    <a:pt x="185" y="18"/>
                  </a:lnTo>
                  <a:lnTo>
                    <a:pt x="177" y="14"/>
                  </a:lnTo>
                  <a:lnTo>
                    <a:pt x="173" y="12"/>
                  </a:lnTo>
                  <a:lnTo>
                    <a:pt x="173" y="12"/>
                  </a:lnTo>
                  <a:lnTo>
                    <a:pt x="171" y="12"/>
                  </a:lnTo>
                  <a:lnTo>
                    <a:pt x="169" y="12"/>
                  </a:lnTo>
                  <a:lnTo>
                    <a:pt x="165" y="8"/>
                  </a:lnTo>
                  <a:lnTo>
                    <a:pt x="161" y="2"/>
                  </a:lnTo>
                  <a:lnTo>
                    <a:pt x="159" y="2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2"/>
                  </a:lnTo>
                  <a:lnTo>
                    <a:pt x="153" y="2"/>
                  </a:lnTo>
                  <a:lnTo>
                    <a:pt x="151" y="10"/>
                  </a:lnTo>
                  <a:lnTo>
                    <a:pt x="149" y="20"/>
                  </a:lnTo>
                  <a:lnTo>
                    <a:pt x="149" y="20"/>
                  </a:lnTo>
                  <a:lnTo>
                    <a:pt x="147" y="24"/>
                  </a:lnTo>
                  <a:lnTo>
                    <a:pt x="143" y="26"/>
                  </a:lnTo>
                  <a:lnTo>
                    <a:pt x="139" y="32"/>
                  </a:lnTo>
                  <a:lnTo>
                    <a:pt x="137" y="38"/>
                  </a:lnTo>
                  <a:lnTo>
                    <a:pt x="137" y="38"/>
                  </a:lnTo>
                  <a:lnTo>
                    <a:pt x="135" y="40"/>
                  </a:lnTo>
                  <a:lnTo>
                    <a:pt x="135" y="40"/>
                  </a:lnTo>
                  <a:lnTo>
                    <a:pt x="137" y="42"/>
                  </a:lnTo>
                  <a:lnTo>
                    <a:pt x="137" y="42"/>
                  </a:lnTo>
                  <a:lnTo>
                    <a:pt x="141" y="44"/>
                  </a:lnTo>
                  <a:lnTo>
                    <a:pt x="145" y="44"/>
                  </a:lnTo>
                  <a:lnTo>
                    <a:pt x="145" y="44"/>
                  </a:lnTo>
                  <a:lnTo>
                    <a:pt x="149" y="46"/>
                  </a:lnTo>
                  <a:lnTo>
                    <a:pt x="149" y="46"/>
                  </a:lnTo>
                  <a:lnTo>
                    <a:pt x="149" y="50"/>
                  </a:lnTo>
                  <a:lnTo>
                    <a:pt x="147" y="56"/>
                  </a:lnTo>
                  <a:lnTo>
                    <a:pt x="147" y="56"/>
                  </a:lnTo>
                  <a:lnTo>
                    <a:pt x="153" y="50"/>
                  </a:lnTo>
                  <a:lnTo>
                    <a:pt x="165" y="48"/>
                  </a:lnTo>
                  <a:lnTo>
                    <a:pt x="165" y="48"/>
                  </a:lnTo>
                  <a:lnTo>
                    <a:pt x="169" y="48"/>
                  </a:lnTo>
                  <a:lnTo>
                    <a:pt x="171" y="48"/>
                  </a:lnTo>
                  <a:lnTo>
                    <a:pt x="175" y="56"/>
                  </a:lnTo>
                  <a:lnTo>
                    <a:pt x="175" y="56"/>
                  </a:lnTo>
                  <a:lnTo>
                    <a:pt x="177" y="58"/>
                  </a:lnTo>
                  <a:lnTo>
                    <a:pt x="177" y="60"/>
                  </a:lnTo>
                  <a:lnTo>
                    <a:pt x="173" y="66"/>
                  </a:lnTo>
                  <a:lnTo>
                    <a:pt x="169" y="72"/>
                  </a:lnTo>
                  <a:lnTo>
                    <a:pt x="167" y="80"/>
                  </a:lnTo>
                  <a:lnTo>
                    <a:pt x="167" y="80"/>
                  </a:lnTo>
                  <a:lnTo>
                    <a:pt x="163" y="86"/>
                  </a:lnTo>
                  <a:lnTo>
                    <a:pt x="159" y="86"/>
                  </a:lnTo>
                  <a:lnTo>
                    <a:pt x="155" y="86"/>
                  </a:lnTo>
                  <a:lnTo>
                    <a:pt x="149" y="86"/>
                  </a:lnTo>
                  <a:lnTo>
                    <a:pt x="149" y="86"/>
                  </a:lnTo>
                  <a:lnTo>
                    <a:pt x="147" y="88"/>
                  </a:lnTo>
                  <a:lnTo>
                    <a:pt x="145" y="88"/>
                  </a:lnTo>
                  <a:lnTo>
                    <a:pt x="147" y="94"/>
                  </a:lnTo>
                  <a:lnTo>
                    <a:pt x="151" y="106"/>
                  </a:lnTo>
                  <a:lnTo>
                    <a:pt x="151" y="106"/>
                  </a:lnTo>
                  <a:lnTo>
                    <a:pt x="151" y="110"/>
                  </a:lnTo>
                  <a:lnTo>
                    <a:pt x="149" y="118"/>
                  </a:lnTo>
                  <a:lnTo>
                    <a:pt x="145" y="124"/>
                  </a:lnTo>
                  <a:lnTo>
                    <a:pt x="143" y="126"/>
                  </a:lnTo>
                  <a:lnTo>
                    <a:pt x="143" y="126"/>
                  </a:lnTo>
                  <a:lnTo>
                    <a:pt x="137" y="128"/>
                  </a:lnTo>
                  <a:lnTo>
                    <a:pt x="129" y="131"/>
                  </a:lnTo>
                  <a:lnTo>
                    <a:pt x="129" y="131"/>
                  </a:lnTo>
                  <a:lnTo>
                    <a:pt x="125" y="131"/>
                  </a:lnTo>
                  <a:lnTo>
                    <a:pt x="123" y="133"/>
                  </a:lnTo>
                  <a:lnTo>
                    <a:pt x="123" y="135"/>
                  </a:lnTo>
                  <a:lnTo>
                    <a:pt x="123" y="135"/>
                  </a:lnTo>
                  <a:lnTo>
                    <a:pt x="118" y="133"/>
                  </a:lnTo>
                  <a:lnTo>
                    <a:pt x="114" y="131"/>
                  </a:lnTo>
                  <a:lnTo>
                    <a:pt x="110" y="133"/>
                  </a:lnTo>
                  <a:lnTo>
                    <a:pt x="106" y="135"/>
                  </a:lnTo>
                  <a:lnTo>
                    <a:pt x="106" y="135"/>
                  </a:lnTo>
                  <a:lnTo>
                    <a:pt x="102" y="137"/>
                  </a:lnTo>
                  <a:lnTo>
                    <a:pt x="100" y="135"/>
                  </a:lnTo>
                  <a:lnTo>
                    <a:pt x="98" y="135"/>
                  </a:lnTo>
                  <a:lnTo>
                    <a:pt x="96" y="131"/>
                  </a:lnTo>
                  <a:lnTo>
                    <a:pt x="96" y="131"/>
                  </a:lnTo>
                  <a:lnTo>
                    <a:pt x="94" y="131"/>
                  </a:lnTo>
                  <a:lnTo>
                    <a:pt x="92" y="131"/>
                  </a:lnTo>
                  <a:lnTo>
                    <a:pt x="86" y="133"/>
                  </a:lnTo>
                  <a:lnTo>
                    <a:pt x="84" y="137"/>
                  </a:lnTo>
                  <a:lnTo>
                    <a:pt x="78" y="139"/>
                  </a:lnTo>
                  <a:lnTo>
                    <a:pt x="78" y="139"/>
                  </a:lnTo>
                  <a:lnTo>
                    <a:pt x="76" y="145"/>
                  </a:lnTo>
                  <a:lnTo>
                    <a:pt x="74" y="149"/>
                  </a:lnTo>
                  <a:lnTo>
                    <a:pt x="74" y="151"/>
                  </a:lnTo>
                  <a:lnTo>
                    <a:pt x="74" y="153"/>
                  </a:lnTo>
                  <a:lnTo>
                    <a:pt x="74" y="153"/>
                  </a:lnTo>
                  <a:lnTo>
                    <a:pt x="76" y="159"/>
                  </a:lnTo>
                  <a:lnTo>
                    <a:pt x="76" y="169"/>
                  </a:lnTo>
                  <a:lnTo>
                    <a:pt x="76" y="169"/>
                  </a:lnTo>
                  <a:lnTo>
                    <a:pt x="74" y="171"/>
                  </a:lnTo>
                  <a:lnTo>
                    <a:pt x="72" y="175"/>
                  </a:lnTo>
                  <a:lnTo>
                    <a:pt x="60" y="181"/>
                  </a:lnTo>
                  <a:lnTo>
                    <a:pt x="60" y="181"/>
                  </a:lnTo>
                  <a:lnTo>
                    <a:pt x="60" y="183"/>
                  </a:lnTo>
                  <a:lnTo>
                    <a:pt x="60" y="183"/>
                  </a:lnTo>
                  <a:lnTo>
                    <a:pt x="62" y="191"/>
                  </a:lnTo>
                  <a:lnTo>
                    <a:pt x="64" y="195"/>
                  </a:lnTo>
                  <a:lnTo>
                    <a:pt x="64" y="199"/>
                  </a:lnTo>
                  <a:lnTo>
                    <a:pt x="68" y="205"/>
                  </a:lnTo>
                  <a:lnTo>
                    <a:pt x="68" y="205"/>
                  </a:lnTo>
                  <a:lnTo>
                    <a:pt x="70" y="227"/>
                  </a:lnTo>
                  <a:lnTo>
                    <a:pt x="70" y="243"/>
                  </a:lnTo>
                  <a:lnTo>
                    <a:pt x="70" y="251"/>
                  </a:lnTo>
                  <a:lnTo>
                    <a:pt x="70" y="251"/>
                  </a:lnTo>
                  <a:lnTo>
                    <a:pt x="70" y="259"/>
                  </a:lnTo>
                  <a:lnTo>
                    <a:pt x="72" y="269"/>
                  </a:lnTo>
                  <a:lnTo>
                    <a:pt x="74" y="277"/>
                  </a:lnTo>
                  <a:lnTo>
                    <a:pt x="74" y="281"/>
                  </a:lnTo>
                  <a:lnTo>
                    <a:pt x="74" y="283"/>
                  </a:lnTo>
                  <a:lnTo>
                    <a:pt x="74" y="283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99"/>
                  </a:lnTo>
                  <a:lnTo>
                    <a:pt x="64" y="299"/>
                  </a:lnTo>
                  <a:lnTo>
                    <a:pt x="68" y="307"/>
                  </a:lnTo>
                  <a:lnTo>
                    <a:pt x="64" y="315"/>
                  </a:lnTo>
                  <a:lnTo>
                    <a:pt x="64" y="315"/>
                  </a:lnTo>
                  <a:lnTo>
                    <a:pt x="60" y="323"/>
                  </a:lnTo>
                  <a:lnTo>
                    <a:pt x="60" y="327"/>
                  </a:lnTo>
                  <a:lnTo>
                    <a:pt x="56" y="327"/>
                  </a:lnTo>
                  <a:lnTo>
                    <a:pt x="56" y="327"/>
                  </a:lnTo>
                  <a:lnTo>
                    <a:pt x="52" y="323"/>
                  </a:lnTo>
                  <a:lnTo>
                    <a:pt x="48" y="319"/>
                  </a:lnTo>
                  <a:lnTo>
                    <a:pt x="42" y="315"/>
                  </a:lnTo>
                  <a:lnTo>
                    <a:pt x="42" y="311"/>
                  </a:lnTo>
                  <a:lnTo>
                    <a:pt x="42" y="311"/>
                  </a:lnTo>
                  <a:lnTo>
                    <a:pt x="40" y="307"/>
                  </a:lnTo>
                  <a:lnTo>
                    <a:pt x="38" y="307"/>
                  </a:lnTo>
                  <a:lnTo>
                    <a:pt x="34" y="305"/>
                  </a:lnTo>
                  <a:lnTo>
                    <a:pt x="34" y="305"/>
                  </a:lnTo>
                  <a:lnTo>
                    <a:pt x="34" y="305"/>
                  </a:lnTo>
                  <a:lnTo>
                    <a:pt x="32" y="299"/>
                  </a:lnTo>
                  <a:lnTo>
                    <a:pt x="28" y="295"/>
                  </a:lnTo>
                  <a:lnTo>
                    <a:pt x="28" y="295"/>
                  </a:lnTo>
                  <a:lnTo>
                    <a:pt x="30" y="293"/>
                  </a:lnTo>
                  <a:lnTo>
                    <a:pt x="30" y="289"/>
                  </a:lnTo>
                  <a:lnTo>
                    <a:pt x="30" y="289"/>
                  </a:lnTo>
                  <a:lnTo>
                    <a:pt x="24" y="289"/>
                  </a:lnTo>
                  <a:lnTo>
                    <a:pt x="22" y="291"/>
                  </a:lnTo>
                  <a:lnTo>
                    <a:pt x="18" y="293"/>
                  </a:lnTo>
                  <a:lnTo>
                    <a:pt x="18" y="293"/>
                  </a:lnTo>
                  <a:lnTo>
                    <a:pt x="18" y="301"/>
                  </a:lnTo>
                  <a:lnTo>
                    <a:pt x="18" y="307"/>
                  </a:lnTo>
                  <a:lnTo>
                    <a:pt x="16" y="311"/>
                  </a:lnTo>
                  <a:lnTo>
                    <a:pt x="16" y="311"/>
                  </a:lnTo>
                  <a:lnTo>
                    <a:pt x="12" y="315"/>
                  </a:lnTo>
                  <a:lnTo>
                    <a:pt x="8" y="321"/>
                  </a:lnTo>
                  <a:lnTo>
                    <a:pt x="2" y="329"/>
                  </a:lnTo>
                  <a:lnTo>
                    <a:pt x="0" y="331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4" y="337"/>
                  </a:lnTo>
                  <a:lnTo>
                    <a:pt x="10" y="343"/>
                  </a:lnTo>
                  <a:lnTo>
                    <a:pt x="26" y="359"/>
                  </a:lnTo>
                  <a:lnTo>
                    <a:pt x="26" y="359"/>
                  </a:lnTo>
                  <a:lnTo>
                    <a:pt x="30" y="363"/>
                  </a:lnTo>
                  <a:lnTo>
                    <a:pt x="34" y="372"/>
                  </a:lnTo>
                  <a:lnTo>
                    <a:pt x="38" y="386"/>
                  </a:lnTo>
                  <a:lnTo>
                    <a:pt x="38" y="386"/>
                  </a:lnTo>
                  <a:lnTo>
                    <a:pt x="48" y="402"/>
                  </a:lnTo>
                  <a:lnTo>
                    <a:pt x="52" y="408"/>
                  </a:lnTo>
                  <a:lnTo>
                    <a:pt x="52" y="408"/>
                  </a:lnTo>
                  <a:lnTo>
                    <a:pt x="54" y="412"/>
                  </a:lnTo>
                  <a:lnTo>
                    <a:pt x="54" y="418"/>
                  </a:lnTo>
                  <a:lnTo>
                    <a:pt x="54" y="424"/>
                  </a:lnTo>
                  <a:lnTo>
                    <a:pt x="54" y="424"/>
                  </a:lnTo>
                  <a:lnTo>
                    <a:pt x="52" y="434"/>
                  </a:lnTo>
                  <a:lnTo>
                    <a:pt x="50" y="438"/>
                  </a:lnTo>
                  <a:lnTo>
                    <a:pt x="48" y="442"/>
                  </a:lnTo>
                  <a:lnTo>
                    <a:pt x="48" y="442"/>
                  </a:lnTo>
                  <a:lnTo>
                    <a:pt x="36" y="448"/>
                  </a:lnTo>
                  <a:lnTo>
                    <a:pt x="34" y="452"/>
                  </a:lnTo>
                  <a:lnTo>
                    <a:pt x="34" y="454"/>
                  </a:lnTo>
                  <a:lnTo>
                    <a:pt x="34" y="454"/>
                  </a:lnTo>
                  <a:lnTo>
                    <a:pt x="34" y="454"/>
                  </a:lnTo>
                  <a:lnTo>
                    <a:pt x="40" y="458"/>
                  </a:lnTo>
                  <a:lnTo>
                    <a:pt x="48" y="466"/>
                  </a:lnTo>
                  <a:lnTo>
                    <a:pt x="52" y="476"/>
                  </a:lnTo>
                  <a:lnTo>
                    <a:pt x="52" y="476"/>
                  </a:lnTo>
                  <a:lnTo>
                    <a:pt x="56" y="464"/>
                  </a:lnTo>
                  <a:lnTo>
                    <a:pt x="60" y="454"/>
                  </a:lnTo>
                  <a:lnTo>
                    <a:pt x="60" y="446"/>
                  </a:lnTo>
                  <a:lnTo>
                    <a:pt x="60" y="446"/>
                  </a:lnTo>
                  <a:lnTo>
                    <a:pt x="64" y="430"/>
                  </a:lnTo>
                  <a:lnTo>
                    <a:pt x="70" y="418"/>
                  </a:lnTo>
                  <a:lnTo>
                    <a:pt x="70" y="418"/>
                  </a:lnTo>
                  <a:lnTo>
                    <a:pt x="70" y="412"/>
                  </a:lnTo>
                  <a:lnTo>
                    <a:pt x="70" y="404"/>
                  </a:lnTo>
                  <a:lnTo>
                    <a:pt x="72" y="402"/>
                  </a:lnTo>
                  <a:lnTo>
                    <a:pt x="74" y="402"/>
                  </a:lnTo>
                  <a:lnTo>
                    <a:pt x="74" y="404"/>
                  </a:lnTo>
                  <a:lnTo>
                    <a:pt x="74" y="404"/>
                  </a:lnTo>
                  <a:lnTo>
                    <a:pt x="78" y="406"/>
                  </a:lnTo>
                  <a:lnTo>
                    <a:pt x="78" y="408"/>
                  </a:lnTo>
                  <a:lnTo>
                    <a:pt x="80" y="412"/>
                  </a:lnTo>
                  <a:lnTo>
                    <a:pt x="84" y="410"/>
                  </a:lnTo>
                  <a:lnTo>
                    <a:pt x="84" y="410"/>
                  </a:lnTo>
                  <a:lnTo>
                    <a:pt x="84" y="408"/>
                  </a:lnTo>
                  <a:lnTo>
                    <a:pt x="86" y="404"/>
                  </a:lnTo>
                  <a:lnTo>
                    <a:pt x="86" y="398"/>
                  </a:lnTo>
                  <a:lnTo>
                    <a:pt x="88" y="390"/>
                  </a:lnTo>
                  <a:lnTo>
                    <a:pt x="92" y="390"/>
                  </a:lnTo>
                  <a:lnTo>
                    <a:pt x="94" y="392"/>
                  </a:lnTo>
                  <a:lnTo>
                    <a:pt x="94" y="392"/>
                  </a:lnTo>
                  <a:lnTo>
                    <a:pt x="94" y="396"/>
                  </a:lnTo>
                  <a:lnTo>
                    <a:pt x="96" y="400"/>
                  </a:lnTo>
                  <a:lnTo>
                    <a:pt x="96" y="404"/>
                  </a:lnTo>
                  <a:lnTo>
                    <a:pt x="96" y="404"/>
                  </a:lnTo>
                  <a:lnTo>
                    <a:pt x="98" y="406"/>
                  </a:lnTo>
                  <a:lnTo>
                    <a:pt x="98" y="408"/>
                  </a:lnTo>
                  <a:lnTo>
                    <a:pt x="102" y="408"/>
                  </a:lnTo>
                  <a:lnTo>
                    <a:pt x="102" y="408"/>
                  </a:lnTo>
                  <a:lnTo>
                    <a:pt x="123" y="406"/>
                  </a:lnTo>
                  <a:lnTo>
                    <a:pt x="131" y="404"/>
                  </a:lnTo>
                  <a:lnTo>
                    <a:pt x="139" y="404"/>
                  </a:lnTo>
                  <a:lnTo>
                    <a:pt x="141" y="400"/>
                  </a:lnTo>
                  <a:lnTo>
                    <a:pt x="141" y="400"/>
                  </a:lnTo>
                  <a:lnTo>
                    <a:pt x="149" y="390"/>
                  </a:lnTo>
                  <a:lnTo>
                    <a:pt x="163" y="378"/>
                  </a:lnTo>
                  <a:lnTo>
                    <a:pt x="173" y="359"/>
                  </a:lnTo>
                  <a:lnTo>
                    <a:pt x="177" y="353"/>
                  </a:lnTo>
                  <a:lnTo>
                    <a:pt x="183" y="341"/>
                  </a:lnTo>
                  <a:lnTo>
                    <a:pt x="183" y="341"/>
                  </a:lnTo>
                  <a:lnTo>
                    <a:pt x="191" y="315"/>
                  </a:lnTo>
                  <a:lnTo>
                    <a:pt x="195" y="307"/>
                  </a:lnTo>
                  <a:lnTo>
                    <a:pt x="195" y="299"/>
                  </a:lnTo>
                  <a:lnTo>
                    <a:pt x="195" y="299"/>
                  </a:lnTo>
                  <a:lnTo>
                    <a:pt x="195" y="291"/>
                  </a:lnTo>
                  <a:lnTo>
                    <a:pt x="195" y="281"/>
                  </a:lnTo>
                  <a:lnTo>
                    <a:pt x="195" y="271"/>
                  </a:lnTo>
                  <a:lnTo>
                    <a:pt x="195" y="261"/>
                  </a:lnTo>
                  <a:lnTo>
                    <a:pt x="195" y="261"/>
                  </a:lnTo>
                  <a:lnTo>
                    <a:pt x="207" y="201"/>
                  </a:lnTo>
                  <a:lnTo>
                    <a:pt x="207" y="201"/>
                  </a:lnTo>
                  <a:lnTo>
                    <a:pt x="215" y="159"/>
                  </a:lnTo>
                  <a:lnTo>
                    <a:pt x="217" y="139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06"/>
                  </a:lnTo>
                  <a:lnTo>
                    <a:pt x="213" y="88"/>
                  </a:lnTo>
                  <a:lnTo>
                    <a:pt x="211" y="72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3" y="50"/>
                  </a:lnTo>
                  <a:lnTo>
                    <a:pt x="213" y="46"/>
                  </a:lnTo>
                  <a:lnTo>
                    <a:pt x="215" y="42"/>
                  </a:lnTo>
                  <a:lnTo>
                    <a:pt x="215" y="40"/>
                  </a:lnTo>
                  <a:lnTo>
                    <a:pt x="195" y="42"/>
                  </a:lnTo>
                  <a:lnTo>
                    <a:pt x="195" y="42"/>
                  </a:lnTo>
                  <a:lnTo>
                    <a:pt x="195" y="42"/>
                  </a:lnTo>
                  <a:lnTo>
                    <a:pt x="191" y="40"/>
                  </a:lnTo>
                  <a:lnTo>
                    <a:pt x="191" y="40"/>
                  </a:lnTo>
                  <a:lnTo>
                    <a:pt x="191" y="40"/>
                  </a:lnTo>
                  <a:lnTo>
                    <a:pt x="191" y="40"/>
                  </a:lnTo>
                  <a:lnTo>
                    <a:pt x="191" y="4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Freeform 56"/>
            <p:cNvSpPr>
              <a:spLocks/>
            </p:cNvSpPr>
            <p:nvPr/>
          </p:nvSpPr>
          <p:spPr bwMode="auto">
            <a:xfrm>
              <a:off x="1443" y="2434"/>
              <a:ext cx="298" cy="355"/>
            </a:xfrm>
            <a:custGeom>
              <a:avLst/>
              <a:gdLst>
                <a:gd name="T0" fmla="*/ 290 w 298"/>
                <a:gd name="T1" fmla="*/ 251 h 355"/>
                <a:gd name="T2" fmla="*/ 258 w 298"/>
                <a:gd name="T3" fmla="*/ 223 h 355"/>
                <a:gd name="T4" fmla="*/ 223 w 298"/>
                <a:gd name="T5" fmla="*/ 249 h 355"/>
                <a:gd name="T6" fmla="*/ 213 w 298"/>
                <a:gd name="T7" fmla="*/ 241 h 355"/>
                <a:gd name="T8" fmla="*/ 193 w 298"/>
                <a:gd name="T9" fmla="*/ 229 h 355"/>
                <a:gd name="T10" fmla="*/ 177 w 298"/>
                <a:gd name="T11" fmla="*/ 221 h 355"/>
                <a:gd name="T12" fmla="*/ 165 w 298"/>
                <a:gd name="T13" fmla="*/ 221 h 355"/>
                <a:gd name="T14" fmla="*/ 173 w 298"/>
                <a:gd name="T15" fmla="*/ 203 h 355"/>
                <a:gd name="T16" fmla="*/ 177 w 298"/>
                <a:gd name="T17" fmla="*/ 189 h 355"/>
                <a:gd name="T18" fmla="*/ 173 w 298"/>
                <a:gd name="T19" fmla="*/ 181 h 355"/>
                <a:gd name="T20" fmla="*/ 183 w 298"/>
                <a:gd name="T21" fmla="*/ 159 h 355"/>
                <a:gd name="T22" fmla="*/ 165 w 298"/>
                <a:gd name="T23" fmla="*/ 161 h 355"/>
                <a:gd name="T24" fmla="*/ 161 w 298"/>
                <a:gd name="T25" fmla="*/ 143 h 355"/>
                <a:gd name="T26" fmla="*/ 169 w 298"/>
                <a:gd name="T27" fmla="*/ 135 h 355"/>
                <a:gd name="T28" fmla="*/ 167 w 298"/>
                <a:gd name="T29" fmla="*/ 122 h 355"/>
                <a:gd name="T30" fmla="*/ 169 w 298"/>
                <a:gd name="T31" fmla="*/ 102 h 355"/>
                <a:gd name="T32" fmla="*/ 165 w 298"/>
                <a:gd name="T33" fmla="*/ 92 h 355"/>
                <a:gd name="T34" fmla="*/ 155 w 298"/>
                <a:gd name="T35" fmla="*/ 82 h 355"/>
                <a:gd name="T36" fmla="*/ 155 w 298"/>
                <a:gd name="T37" fmla="*/ 50 h 355"/>
                <a:gd name="T38" fmla="*/ 161 w 298"/>
                <a:gd name="T39" fmla="*/ 34 h 355"/>
                <a:gd name="T40" fmla="*/ 151 w 298"/>
                <a:gd name="T41" fmla="*/ 2 h 355"/>
                <a:gd name="T42" fmla="*/ 133 w 298"/>
                <a:gd name="T43" fmla="*/ 10 h 355"/>
                <a:gd name="T44" fmla="*/ 109 w 298"/>
                <a:gd name="T45" fmla="*/ 28 h 355"/>
                <a:gd name="T46" fmla="*/ 81 w 298"/>
                <a:gd name="T47" fmla="*/ 48 h 355"/>
                <a:gd name="T48" fmla="*/ 61 w 298"/>
                <a:gd name="T49" fmla="*/ 54 h 355"/>
                <a:gd name="T50" fmla="*/ 51 w 298"/>
                <a:gd name="T51" fmla="*/ 60 h 355"/>
                <a:gd name="T52" fmla="*/ 33 w 298"/>
                <a:gd name="T53" fmla="*/ 72 h 355"/>
                <a:gd name="T54" fmla="*/ 2 w 298"/>
                <a:gd name="T55" fmla="*/ 76 h 355"/>
                <a:gd name="T56" fmla="*/ 7 w 298"/>
                <a:gd name="T57" fmla="*/ 82 h 355"/>
                <a:gd name="T58" fmla="*/ 7 w 298"/>
                <a:gd name="T59" fmla="*/ 98 h 355"/>
                <a:gd name="T60" fmla="*/ 15 w 298"/>
                <a:gd name="T61" fmla="*/ 106 h 355"/>
                <a:gd name="T62" fmla="*/ 25 w 298"/>
                <a:gd name="T63" fmla="*/ 102 h 355"/>
                <a:gd name="T64" fmla="*/ 41 w 298"/>
                <a:gd name="T65" fmla="*/ 108 h 355"/>
                <a:gd name="T66" fmla="*/ 41 w 298"/>
                <a:gd name="T67" fmla="*/ 122 h 355"/>
                <a:gd name="T68" fmla="*/ 59 w 298"/>
                <a:gd name="T69" fmla="*/ 141 h 355"/>
                <a:gd name="T70" fmla="*/ 63 w 298"/>
                <a:gd name="T71" fmla="*/ 161 h 355"/>
                <a:gd name="T72" fmla="*/ 71 w 298"/>
                <a:gd name="T73" fmla="*/ 177 h 355"/>
                <a:gd name="T74" fmla="*/ 69 w 298"/>
                <a:gd name="T75" fmla="*/ 197 h 355"/>
                <a:gd name="T76" fmla="*/ 59 w 298"/>
                <a:gd name="T77" fmla="*/ 215 h 355"/>
                <a:gd name="T78" fmla="*/ 71 w 298"/>
                <a:gd name="T79" fmla="*/ 207 h 355"/>
                <a:gd name="T80" fmla="*/ 83 w 298"/>
                <a:gd name="T81" fmla="*/ 195 h 355"/>
                <a:gd name="T82" fmla="*/ 87 w 298"/>
                <a:gd name="T83" fmla="*/ 221 h 355"/>
                <a:gd name="T84" fmla="*/ 107 w 298"/>
                <a:gd name="T85" fmla="*/ 243 h 355"/>
                <a:gd name="T86" fmla="*/ 131 w 298"/>
                <a:gd name="T87" fmla="*/ 237 h 355"/>
                <a:gd name="T88" fmla="*/ 155 w 298"/>
                <a:gd name="T89" fmla="*/ 251 h 355"/>
                <a:gd name="T90" fmla="*/ 167 w 298"/>
                <a:gd name="T91" fmla="*/ 269 h 355"/>
                <a:gd name="T92" fmla="*/ 179 w 298"/>
                <a:gd name="T93" fmla="*/ 265 h 355"/>
                <a:gd name="T94" fmla="*/ 195 w 298"/>
                <a:gd name="T95" fmla="*/ 289 h 355"/>
                <a:gd name="T96" fmla="*/ 205 w 298"/>
                <a:gd name="T97" fmla="*/ 311 h 355"/>
                <a:gd name="T98" fmla="*/ 215 w 298"/>
                <a:gd name="T99" fmla="*/ 331 h 355"/>
                <a:gd name="T100" fmla="*/ 236 w 298"/>
                <a:gd name="T101" fmla="*/ 325 h 355"/>
                <a:gd name="T102" fmla="*/ 240 w 298"/>
                <a:gd name="T103" fmla="*/ 341 h 355"/>
                <a:gd name="T104" fmla="*/ 278 w 298"/>
                <a:gd name="T105" fmla="*/ 355 h 355"/>
                <a:gd name="T106" fmla="*/ 296 w 298"/>
                <a:gd name="T107" fmla="*/ 337 h 355"/>
                <a:gd name="T108" fmla="*/ 296 w 298"/>
                <a:gd name="T109" fmla="*/ 321 h 355"/>
                <a:gd name="T110" fmla="*/ 286 w 298"/>
                <a:gd name="T111" fmla="*/ 307 h 355"/>
                <a:gd name="T112" fmla="*/ 274 w 298"/>
                <a:gd name="T113" fmla="*/ 291 h 355"/>
                <a:gd name="T114" fmla="*/ 272 w 298"/>
                <a:gd name="T115" fmla="*/ 277 h 355"/>
                <a:gd name="T116" fmla="*/ 278 w 298"/>
                <a:gd name="T117" fmla="*/ 273 h 355"/>
                <a:gd name="T118" fmla="*/ 274 w 298"/>
                <a:gd name="T119" fmla="*/ 26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8" h="355">
                  <a:moveTo>
                    <a:pt x="274" y="263"/>
                  </a:moveTo>
                  <a:lnTo>
                    <a:pt x="274" y="263"/>
                  </a:lnTo>
                  <a:lnTo>
                    <a:pt x="276" y="261"/>
                  </a:lnTo>
                  <a:lnTo>
                    <a:pt x="280" y="257"/>
                  </a:lnTo>
                  <a:lnTo>
                    <a:pt x="288" y="257"/>
                  </a:lnTo>
                  <a:lnTo>
                    <a:pt x="290" y="251"/>
                  </a:lnTo>
                  <a:lnTo>
                    <a:pt x="282" y="239"/>
                  </a:lnTo>
                  <a:lnTo>
                    <a:pt x="274" y="237"/>
                  </a:lnTo>
                  <a:lnTo>
                    <a:pt x="272" y="233"/>
                  </a:lnTo>
                  <a:lnTo>
                    <a:pt x="268" y="231"/>
                  </a:lnTo>
                  <a:lnTo>
                    <a:pt x="260" y="239"/>
                  </a:lnTo>
                  <a:lnTo>
                    <a:pt x="258" y="223"/>
                  </a:lnTo>
                  <a:lnTo>
                    <a:pt x="254" y="227"/>
                  </a:lnTo>
                  <a:lnTo>
                    <a:pt x="254" y="227"/>
                  </a:lnTo>
                  <a:lnTo>
                    <a:pt x="244" y="249"/>
                  </a:lnTo>
                  <a:lnTo>
                    <a:pt x="244" y="231"/>
                  </a:lnTo>
                  <a:lnTo>
                    <a:pt x="234" y="239"/>
                  </a:lnTo>
                  <a:lnTo>
                    <a:pt x="223" y="249"/>
                  </a:lnTo>
                  <a:lnTo>
                    <a:pt x="223" y="249"/>
                  </a:lnTo>
                  <a:lnTo>
                    <a:pt x="219" y="249"/>
                  </a:lnTo>
                  <a:lnTo>
                    <a:pt x="213" y="245"/>
                  </a:lnTo>
                  <a:lnTo>
                    <a:pt x="213" y="243"/>
                  </a:lnTo>
                  <a:lnTo>
                    <a:pt x="213" y="241"/>
                  </a:lnTo>
                  <a:lnTo>
                    <a:pt x="213" y="241"/>
                  </a:lnTo>
                  <a:lnTo>
                    <a:pt x="209" y="235"/>
                  </a:lnTo>
                  <a:lnTo>
                    <a:pt x="205" y="231"/>
                  </a:lnTo>
                  <a:lnTo>
                    <a:pt x="199" y="223"/>
                  </a:lnTo>
                  <a:lnTo>
                    <a:pt x="199" y="223"/>
                  </a:lnTo>
                  <a:lnTo>
                    <a:pt x="195" y="227"/>
                  </a:lnTo>
                  <a:lnTo>
                    <a:pt x="193" y="229"/>
                  </a:lnTo>
                  <a:lnTo>
                    <a:pt x="191" y="231"/>
                  </a:lnTo>
                  <a:lnTo>
                    <a:pt x="191" y="231"/>
                  </a:lnTo>
                  <a:lnTo>
                    <a:pt x="183" y="227"/>
                  </a:lnTo>
                  <a:lnTo>
                    <a:pt x="177" y="223"/>
                  </a:lnTo>
                  <a:lnTo>
                    <a:pt x="177" y="221"/>
                  </a:lnTo>
                  <a:lnTo>
                    <a:pt x="177" y="221"/>
                  </a:lnTo>
                  <a:lnTo>
                    <a:pt x="175" y="219"/>
                  </a:lnTo>
                  <a:lnTo>
                    <a:pt x="173" y="217"/>
                  </a:lnTo>
                  <a:lnTo>
                    <a:pt x="171" y="213"/>
                  </a:lnTo>
                  <a:lnTo>
                    <a:pt x="171" y="213"/>
                  </a:lnTo>
                  <a:lnTo>
                    <a:pt x="167" y="217"/>
                  </a:lnTo>
                  <a:lnTo>
                    <a:pt x="165" y="221"/>
                  </a:lnTo>
                  <a:lnTo>
                    <a:pt x="165" y="221"/>
                  </a:lnTo>
                  <a:lnTo>
                    <a:pt x="165" y="219"/>
                  </a:lnTo>
                  <a:lnTo>
                    <a:pt x="165" y="219"/>
                  </a:lnTo>
                  <a:lnTo>
                    <a:pt x="167" y="211"/>
                  </a:lnTo>
                  <a:lnTo>
                    <a:pt x="169" y="207"/>
                  </a:lnTo>
                  <a:lnTo>
                    <a:pt x="173" y="203"/>
                  </a:lnTo>
                  <a:lnTo>
                    <a:pt x="173" y="203"/>
                  </a:lnTo>
                  <a:lnTo>
                    <a:pt x="175" y="197"/>
                  </a:lnTo>
                  <a:lnTo>
                    <a:pt x="177" y="195"/>
                  </a:lnTo>
                  <a:lnTo>
                    <a:pt x="177" y="191"/>
                  </a:lnTo>
                  <a:lnTo>
                    <a:pt x="177" y="189"/>
                  </a:lnTo>
                  <a:lnTo>
                    <a:pt x="177" y="189"/>
                  </a:lnTo>
                  <a:lnTo>
                    <a:pt x="177" y="189"/>
                  </a:lnTo>
                  <a:lnTo>
                    <a:pt x="173" y="187"/>
                  </a:lnTo>
                  <a:lnTo>
                    <a:pt x="173" y="185"/>
                  </a:lnTo>
                  <a:lnTo>
                    <a:pt x="173" y="181"/>
                  </a:lnTo>
                  <a:lnTo>
                    <a:pt x="173" y="181"/>
                  </a:lnTo>
                  <a:lnTo>
                    <a:pt x="173" y="181"/>
                  </a:lnTo>
                  <a:lnTo>
                    <a:pt x="177" y="175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185" y="167"/>
                  </a:lnTo>
                  <a:lnTo>
                    <a:pt x="185" y="161"/>
                  </a:lnTo>
                  <a:lnTo>
                    <a:pt x="183" y="159"/>
                  </a:lnTo>
                  <a:lnTo>
                    <a:pt x="183" y="157"/>
                  </a:lnTo>
                  <a:lnTo>
                    <a:pt x="183" y="157"/>
                  </a:lnTo>
                  <a:lnTo>
                    <a:pt x="177" y="157"/>
                  </a:lnTo>
                  <a:lnTo>
                    <a:pt x="171" y="159"/>
                  </a:lnTo>
                  <a:lnTo>
                    <a:pt x="167" y="161"/>
                  </a:lnTo>
                  <a:lnTo>
                    <a:pt x="165" y="161"/>
                  </a:lnTo>
                  <a:lnTo>
                    <a:pt x="163" y="159"/>
                  </a:lnTo>
                  <a:lnTo>
                    <a:pt x="163" y="159"/>
                  </a:lnTo>
                  <a:lnTo>
                    <a:pt x="155" y="151"/>
                  </a:lnTo>
                  <a:lnTo>
                    <a:pt x="165" y="145"/>
                  </a:lnTo>
                  <a:lnTo>
                    <a:pt x="165" y="145"/>
                  </a:lnTo>
                  <a:lnTo>
                    <a:pt x="161" y="143"/>
                  </a:lnTo>
                  <a:lnTo>
                    <a:pt x="161" y="139"/>
                  </a:lnTo>
                  <a:lnTo>
                    <a:pt x="161" y="137"/>
                  </a:lnTo>
                  <a:lnTo>
                    <a:pt x="163" y="137"/>
                  </a:lnTo>
                  <a:lnTo>
                    <a:pt x="163" y="137"/>
                  </a:lnTo>
                  <a:lnTo>
                    <a:pt x="167" y="137"/>
                  </a:lnTo>
                  <a:lnTo>
                    <a:pt x="169" y="135"/>
                  </a:lnTo>
                  <a:lnTo>
                    <a:pt x="169" y="132"/>
                  </a:lnTo>
                  <a:lnTo>
                    <a:pt x="169" y="132"/>
                  </a:lnTo>
                  <a:lnTo>
                    <a:pt x="167" y="130"/>
                  </a:lnTo>
                  <a:lnTo>
                    <a:pt x="167" y="126"/>
                  </a:lnTo>
                  <a:lnTo>
                    <a:pt x="167" y="122"/>
                  </a:lnTo>
                  <a:lnTo>
                    <a:pt x="167" y="122"/>
                  </a:lnTo>
                  <a:lnTo>
                    <a:pt x="167" y="116"/>
                  </a:lnTo>
                  <a:lnTo>
                    <a:pt x="169" y="112"/>
                  </a:lnTo>
                  <a:lnTo>
                    <a:pt x="169" y="108"/>
                  </a:lnTo>
                  <a:lnTo>
                    <a:pt x="169" y="104"/>
                  </a:lnTo>
                  <a:lnTo>
                    <a:pt x="169" y="104"/>
                  </a:lnTo>
                  <a:lnTo>
                    <a:pt x="169" y="102"/>
                  </a:lnTo>
                  <a:lnTo>
                    <a:pt x="167" y="100"/>
                  </a:lnTo>
                  <a:lnTo>
                    <a:pt x="165" y="98"/>
                  </a:lnTo>
                  <a:lnTo>
                    <a:pt x="165" y="96"/>
                  </a:lnTo>
                  <a:lnTo>
                    <a:pt x="165" y="96"/>
                  </a:lnTo>
                  <a:lnTo>
                    <a:pt x="163" y="94"/>
                  </a:lnTo>
                  <a:lnTo>
                    <a:pt x="165" y="92"/>
                  </a:lnTo>
                  <a:lnTo>
                    <a:pt x="165" y="86"/>
                  </a:lnTo>
                  <a:lnTo>
                    <a:pt x="165" y="86"/>
                  </a:lnTo>
                  <a:lnTo>
                    <a:pt x="163" y="86"/>
                  </a:lnTo>
                  <a:lnTo>
                    <a:pt x="161" y="82"/>
                  </a:lnTo>
                  <a:lnTo>
                    <a:pt x="155" y="82"/>
                  </a:lnTo>
                  <a:lnTo>
                    <a:pt x="155" y="82"/>
                  </a:lnTo>
                  <a:lnTo>
                    <a:pt x="155" y="78"/>
                  </a:lnTo>
                  <a:lnTo>
                    <a:pt x="159" y="70"/>
                  </a:lnTo>
                  <a:lnTo>
                    <a:pt x="159" y="62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5" y="50"/>
                  </a:lnTo>
                  <a:lnTo>
                    <a:pt x="155" y="46"/>
                  </a:lnTo>
                  <a:lnTo>
                    <a:pt x="159" y="40"/>
                  </a:lnTo>
                  <a:lnTo>
                    <a:pt x="159" y="40"/>
                  </a:lnTo>
                  <a:lnTo>
                    <a:pt x="161" y="38"/>
                  </a:lnTo>
                  <a:lnTo>
                    <a:pt x="161" y="38"/>
                  </a:lnTo>
                  <a:lnTo>
                    <a:pt x="161" y="34"/>
                  </a:lnTo>
                  <a:lnTo>
                    <a:pt x="161" y="34"/>
                  </a:lnTo>
                  <a:lnTo>
                    <a:pt x="155" y="28"/>
                  </a:lnTo>
                  <a:lnTo>
                    <a:pt x="155" y="2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1" y="2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43" y="2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33" y="10"/>
                  </a:lnTo>
                  <a:lnTo>
                    <a:pt x="129" y="14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15" y="24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5" y="30"/>
                  </a:lnTo>
                  <a:lnTo>
                    <a:pt x="103" y="34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87" y="46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5" y="54"/>
                  </a:lnTo>
                  <a:lnTo>
                    <a:pt x="51" y="56"/>
                  </a:lnTo>
                  <a:lnTo>
                    <a:pt x="51" y="60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1" y="68"/>
                  </a:lnTo>
                  <a:lnTo>
                    <a:pt x="37" y="70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29" y="74"/>
                  </a:lnTo>
                  <a:lnTo>
                    <a:pt x="21" y="72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5" y="72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" y="78"/>
                  </a:lnTo>
                  <a:lnTo>
                    <a:pt x="7" y="80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11" y="92"/>
                  </a:lnTo>
                  <a:lnTo>
                    <a:pt x="11" y="94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7" y="98"/>
                  </a:lnTo>
                  <a:lnTo>
                    <a:pt x="7" y="100"/>
                  </a:lnTo>
                  <a:lnTo>
                    <a:pt x="9" y="100"/>
                  </a:lnTo>
                  <a:lnTo>
                    <a:pt x="9" y="100"/>
                  </a:lnTo>
                  <a:lnTo>
                    <a:pt x="11" y="102"/>
                  </a:lnTo>
                  <a:lnTo>
                    <a:pt x="13" y="104"/>
                  </a:lnTo>
                  <a:lnTo>
                    <a:pt x="15" y="106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23" y="104"/>
                  </a:lnTo>
                  <a:lnTo>
                    <a:pt x="25" y="102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33" y="104"/>
                  </a:lnTo>
                  <a:lnTo>
                    <a:pt x="37" y="106"/>
                  </a:lnTo>
                  <a:lnTo>
                    <a:pt x="39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5" y="112"/>
                  </a:lnTo>
                  <a:lnTo>
                    <a:pt x="41" y="116"/>
                  </a:lnTo>
                  <a:lnTo>
                    <a:pt x="41" y="120"/>
                  </a:lnTo>
                  <a:lnTo>
                    <a:pt x="41" y="122"/>
                  </a:lnTo>
                  <a:lnTo>
                    <a:pt x="41" y="122"/>
                  </a:lnTo>
                  <a:lnTo>
                    <a:pt x="45" y="130"/>
                  </a:lnTo>
                  <a:lnTo>
                    <a:pt x="47" y="132"/>
                  </a:lnTo>
                  <a:lnTo>
                    <a:pt x="51" y="137"/>
                  </a:lnTo>
                  <a:lnTo>
                    <a:pt x="51" y="137"/>
                  </a:lnTo>
                  <a:lnTo>
                    <a:pt x="57" y="141"/>
                  </a:lnTo>
                  <a:lnTo>
                    <a:pt x="59" y="141"/>
                  </a:lnTo>
                  <a:lnTo>
                    <a:pt x="61" y="145"/>
                  </a:lnTo>
                  <a:lnTo>
                    <a:pt x="61" y="145"/>
                  </a:lnTo>
                  <a:lnTo>
                    <a:pt x="63" y="147"/>
                  </a:lnTo>
                  <a:lnTo>
                    <a:pt x="63" y="153"/>
                  </a:lnTo>
                  <a:lnTo>
                    <a:pt x="63" y="161"/>
                  </a:lnTo>
                  <a:lnTo>
                    <a:pt x="63" y="161"/>
                  </a:lnTo>
                  <a:lnTo>
                    <a:pt x="63" y="163"/>
                  </a:lnTo>
                  <a:lnTo>
                    <a:pt x="63" y="167"/>
                  </a:lnTo>
                  <a:lnTo>
                    <a:pt x="67" y="171"/>
                  </a:lnTo>
                  <a:lnTo>
                    <a:pt x="67" y="171"/>
                  </a:lnTo>
                  <a:lnTo>
                    <a:pt x="69" y="175"/>
                  </a:lnTo>
                  <a:lnTo>
                    <a:pt x="71" y="177"/>
                  </a:lnTo>
                  <a:lnTo>
                    <a:pt x="69" y="185"/>
                  </a:lnTo>
                  <a:lnTo>
                    <a:pt x="69" y="185"/>
                  </a:lnTo>
                  <a:lnTo>
                    <a:pt x="67" y="189"/>
                  </a:lnTo>
                  <a:lnTo>
                    <a:pt x="67" y="191"/>
                  </a:lnTo>
                  <a:lnTo>
                    <a:pt x="69" y="197"/>
                  </a:lnTo>
                  <a:lnTo>
                    <a:pt x="69" y="197"/>
                  </a:lnTo>
                  <a:lnTo>
                    <a:pt x="69" y="199"/>
                  </a:lnTo>
                  <a:lnTo>
                    <a:pt x="63" y="205"/>
                  </a:lnTo>
                  <a:lnTo>
                    <a:pt x="61" y="211"/>
                  </a:lnTo>
                  <a:lnTo>
                    <a:pt x="59" y="213"/>
                  </a:lnTo>
                  <a:lnTo>
                    <a:pt x="59" y="213"/>
                  </a:lnTo>
                  <a:lnTo>
                    <a:pt x="59" y="215"/>
                  </a:lnTo>
                  <a:lnTo>
                    <a:pt x="61" y="217"/>
                  </a:lnTo>
                  <a:lnTo>
                    <a:pt x="63" y="219"/>
                  </a:lnTo>
                  <a:lnTo>
                    <a:pt x="67" y="217"/>
                  </a:lnTo>
                  <a:lnTo>
                    <a:pt x="67" y="217"/>
                  </a:lnTo>
                  <a:lnTo>
                    <a:pt x="67" y="217"/>
                  </a:lnTo>
                  <a:lnTo>
                    <a:pt x="71" y="207"/>
                  </a:lnTo>
                  <a:lnTo>
                    <a:pt x="75" y="203"/>
                  </a:lnTo>
                  <a:lnTo>
                    <a:pt x="77" y="197"/>
                  </a:lnTo>
                  <a:lnTo>
                    <a:pt x="77" y="197"/>
                  </a:lnTo>
                  <a:lnTo>
                    <a:pt x="79" y="195"/>
                  </a:lnTo>
                  <a:lnTo>
                    <a:pt x="81" y="195"/>
                  </a:lnTo>
                  <a:lnTo>
                    <a:pt x="83" y="195"/>
                  </a:lnTo>
                  <a:lnTo>
                    <a:pt x="85" y="197"/>
                  </a:lnTo>
                  <a:lnTo>
                    <a:pt x="85" y="197"/>
                  </a:lnTo>
                  <a:lnTo>
                    <a:pt x="87" y="203"/>
                  </a:lnTo>
                  <a:lnTo>
                    <a:pt x="87" y="211"/>
                  </a:lnTo>
                  <a:lnTo>
                    <a:pt x="87" y="221"/>
                  </a:lnTo>
                  <a:lnTo>
                    <a:pt x="87" y="221"/>
                  </a:lnTo>
                  <a:lnTo>
                    <a:pt x="87" y="231"/>
                  </a:lnTo>
                  <a:lnTo>
                    <a:pt x="93" y="235"/>
                  </a:lnTo>
                  <a:lnTo>
                    <a:pt x="95" y="239"/>
                  </a:lnTo>
                  <a:lnTo>
                    <a:pt x="95" y="239"/>
                  </a:lnTo>
                  <a:lnTo>
                    <a:pt x="101" y="243"/>
                  </a:lnTo>
                  <a:lnTo>
                    <a:pt x="107" y="243"/>
                  </a:lnTo>
                  <a:lnTo>
                    <a:pt x="115" y="243"/>
                  </a:lnTo>
                  <a:lnTo>
                    <a:pt x="117" y="241"/>
                  </a:lnTo>
                  <a:lnTo>
                    <a:pt x="117" y="241"/>
                  </a:lnTo>
                  <a:lnTo>
                    <a:pt x="121" y="239"/>
                  </a:lnTo>
                  <a:lnTo>
                    <a:pt x="125" y="237"/>
                  </a:lnTo>
                  <a:lnTo>
                    <a:pt x="131" y="237"/>
                  </a:lnTo>
                  <a:lnTo>
                    <a:pt x="137" y="237"/>
                  </a:lnTo>
                  <a:lnTo>
                    <a:pt x="137" y="237"/>
                  </a:lnTo>
                  <a:lnTo>
                    <a:pt x="141" y="241"/>
                  </a:lnTo>
                  <a:lnTo>
                    <a:pt x="147" y="245"/>
                  </a:lnTo>
                  <a:lnTo>
                    <a:pt x="147" y="245"/>
                  </a:lnTo>
                  <a:lnTo>
                    <a:pt x="155" y="251"/>
                  </a:lnTo>
                  <a:lnTo>
                    <a:pt x="155" y="255"/>
                  </a:lnTo>
                  <a:lnTo>
                    <a:pt x="159" y="257"/>
                  </a:lnTo>
                  <a:lnTo>
                    <a:pt x="159" y="257"/>
                  </a:lnTo>
                  <a:lnTo>
                    <a:pt x="161" y="261"/>
                  </a:lnTo>
                  <a:lnTo>
                    <a:pt x="165" y="265"/>
                  </a:lnTo>
                  <a:lnTo>
                    <a:pt x="167" y="269"/>
                  </a:lnTo>
                  <a:lnTo>
                    <a:pt x="169" y="269"/>
                  </a:lnTo>
                  <a:lnTo>
                    <a:pt x="169" y="269"/>
                  </a:lnTo>
                  <a:lnTo>
                    <a:pt x="169" y="269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79" y="265"/>
                  </a:lnTo>
                  <a:lnTo>
                    <a:pt x="179" y="265"/>
                  </a:lnTo>
                  <a:lnTo>
                    <a:pt x="195" y="279"/>
                  </a:lnTo>
                  <a:lnTo>
                    <a:pt x="195" y="279"/>
                  </a:lnTo>
                  <a:lnTo>
                    <a:pt x="197" y="279"/>
                  </a:lnTo>
                  <a:lnTo>
                    <a:pt x="197" y="283"/>
                  </a:lnTo>
                  <a:lnTo>
                    <a:pt x="195" y="289"/>
                  </a:lnTo>
                  <a:lnTo>
                    <a:pt x="195" y="289"/>
                  </a:lnTo>
                  <a:lnTo>
                    <a:pt x="193" y="299"/>
                  </a:lnTo>
                  <a:lnTo>
                    <a:pt x="193" y="303"/>
                  </a:lnTo>
                  <a:lnTo>
                    <a:pt x="195" y="303"/>
                  </a:lnTo>
                  <a:lnTo>
                    <a:pt x="195" y="303"/>
                  </a:lnTo>
                  <a:lnTo>
                    <a:pt x="205" y="311"/>
                  </a:lnTo>
                  <a:lnTo>
                    <a:pt x="209" y="319"/>
                  </a:lnTo>
                  <a:lnTo>
                    <a:pt x="211" y="323"/>
                  </a:lnTo>
                  <a:lnTo>
                    <a:pt x="211" y="323"/>
                  </a:lnTo>
                  <a:lnTo>
                    <a:pt x="213" y="327"/>
                  </a:lnTo>
                  <a:lnTo>
                    <a:pt x="213" y="329"/>
                  </a:lnTo>
                  <a:lnTo>
                    <a:pt x="215" y="331"/>
                  </a:lnTo>
                  <a:lnTo>
                    <a:pt x="219" y="333"/>
                  </a:lnTo>
                  <a:lnTo>
                    <a:pt x="219" y="333"/>
                  </a:lnTo>
                  <a:lnTo>
                    <a:pt x="221" y="331"/>
                  </a:lnTo>
                  <a:lnTo>
                    <a:pt x="225" y="329"/>
                  </a:lnTo>
                  <a:lnTo>
                    <a:pt x="232" y="327"/>
                  </a:lnTo>
                  <a:lnTo>
                    <a:pt x="236" y="325"/>
                  </a:lnTo>
                  <a:lnTo>
                    <a:pt x="236" y="325"/>
                  </a:lnTo>
                  <a:lnTo>
                    <a:pt x="236" y="327"/>
                  </a:lnTo>
                  <a:lnTo>
                    <a:pt x="238" y="329"/>
                  </a:lnTo>
                  <a:lnTo>
                    <a:pt x="240" y="333"/>
                  </a:lnTo>
                  <a:lnTo>
                    <a:pt x="240" y="337"/>
                  </a:lnTo>
                  <a:lnTo>
                    <a:pt x="240" y="341"/>
                  </a:lnTo>
                  <a:lnTo>
                    <a:pt x="242" y="343"/>
                  </a:lnTo>
                  <a:lnTo>
                    <a:pt x="242" y="343"/>
                  </a:lnTo>
                  <a:lnTo>
                    <a:pt x="260" y="351"/>
                  </a:lnTo>
                  <a:lnTo>
                    <a:pt x="272" y="353"/>
                  </a:lnTo>
                  <a:lnTo>
                    <a:pt x="278" y="355"/>
                  </a:lnTo>
                  <a:lnTo>
                    <a:pt x="278" y="355"/>
                  </a:lnTo>
                  <a:lnTo>
                    <a:pt x="280" y="353"/>
                  </a:lnTo>
                  <a:lnTo>
                    <a:pt x="286" y="347"/>
                  </a:lnTo>
                  <a:lnTo>
                    <a:pt x="290" y="343"/>
                  </a:lnTo>
                  <a:lnTo>
                    <a:pt x="292" y="341"/>
                  </a:lnTo>
                  <a:lnTo>
                    <a:pt x="292" y="341"/>
                  </a:lnTo>
                  <a:lnTo>
                    <a:pt x="296" y="337"/>
                  </a:lnTo>
                  <a:lnTo>
                    <a:pt x="298" y="335"/>
                  </a:lnTo>
                  <a:lnTo>
                    <a:pt x="298" y="329"/>
                  </a:lnTo>
                  <a:lnTo>
                    <a:pt x="298" y="329"/>
                  </a:lnTo>
                  <a:lnTo>
                    <a:pt x="298" y="329"/>
                  </a:lnTo>
                  <a:lnTo>
                    <a:pt x="298" y="325"/>
                  </a:lnTo>
                  <a:lnTo>
                    <a:pt x="296" y="321"/>
                  </a:lnTo>
                  <a:lnTo>
                    <a:pt x="296" y="321"/>
                  </a:lnTo>
                  <a:lnTo>
                    <a:pt x="288" y="319"/>
                  </a:lnTo>
                  <a:lnTo>
                    <a:pt x="286" y="315"/>
                  </a:lnTo>
                  <a:lnTo>
                    <a:pt x="284" y="311"/>
                  </a:lnTo>
                  <a:lnTo>
                    <a:pt x="284" y="311"/>
                  </a:lnTo>
                  <a:lnTo>
                    <a:pt x="286" y="307"/>
                  </a:lnTo>
                  <a:lnTo>
                    <a:pt x="286" y="303"/>
                  </a:lnTo>
                  <a:lnTo>
                    <a:pt x="284" y="303"/>
                  </a:lnTo>
                  <a:lnTo>
                    <a:pt x="284" y="303"/>
                  </a:lnTo>
                  <a:lnTo>
                    <a:pt x="278" y="297"/>
                  </a:lnTo>
                  <a:lnTo>
                    <a:pt x="274" y="291"/>
                  </a:lnTo>
                  <a:lnTo>
                    <a:pt x="274" y="291"/>
                  </a:lnTo>
                  <a:lnTo>
                    <a:pt x="274" y="291"/>
                  </a:lnTo>
                  <a:lnTo>
                    <a:pt x="274" y="291"/>
                  </a:lnTo>
                  <a:lnTo>
                    <a:pt x="282" y="287"/>
                  </a:lnTo>
                  <a:lnTo>
                    <a:pt x="282" y="287"/>
                  </a:lnTo>
                  <a:lnTo>
                    <a:pt x="276" y="281"/>
                  </a:lnTo>
                  <a:lnTo>
                    <a:pt x="272" y="277"/>
                  </a:lnTo>
                  <a:lnTo>
                    <a:pt x="272" y="277"/>
                  </a:lnTo>
                  <a:lnTo>
                    <a:pt x="272" y="275"/>
                  </a:lnTo>
                  <a:lnTo>
                    <a:pt x="272" y="275"/>
                  </a:lnTo>
                  <a:lnTo>
                    <a:pt x="274" y="273"/>
                  </a:lnTo>
                  <a:lnTo>
                    <a:pt x="278" y="273"/>
                  </a:lnTo>
                  <a:lnTo>
                    <a:pt x="278" y="273"/>
                  </a:lnTo>
                  <a:lnTo>
                    <a:pt x="274" y="265"/>
                  </a:lnTo>
                  <a:lnTo>
                    <a:pt x="274" y="263"/>
                  </a:lnTo>
                  <a:lnTo>
                    <a:pt x="274" y="263"/>
                  </a:lnTo>
                  <a:lnTo>
                    <a:pt x="274" y="263"/>
                  </a:lnTo>
                  <a:lnTo>
                    <a:pt x="274" y="263"/>
                  </a:lnTo>
                  <a:lnTo>
                    <a:pt x="274" y="26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Freeform 57"/>
            <p:cNvSpPr>
              <a:spLocks/>
            </p:cNvSpPr>
            <p:nvPr/>
          </p:nvSpPr>
          <p:spPr bwMode="auto">
            <a:xfrm>
              <a:off x="4232" y="1681"/>
              <a:ext cx="420" cy="538"/>
            </a:xfrm>
            <a:custGeom>
              <a:avLst/>
              <a:gdLst>
                <a:gd name="T0" fmla="*/ 384 w 420"/>
                <a:gd name="T1" fmla="*/ 94 h 538"/>
                <a:gd name="T2" fmla="*/ 332 w 420"/>
                <a:gd name="T3" fmla="*/ 50 h 538"/>
                <a:gd name="T4" fmla="*/ 293 w 420"/>
                <a:gd name="T5" fmla="*/ 8 h 538"/>
                <a:gd name="T6" fmla="*/ 265 w 420"/>
                <a:gd name="T7" fmla="*/ 14 h 538"/>
                <a:gd name="T8" fmla="*/ 231 w 420"/>
                <a:gd name="T9" fmla="*/ 26 h 538"/>
                <a:gd name="T10" fmla="*/ 203 w 420"/>
                <a:gd name="T11" fmla="*/ 38 h 538"/>
                <a:gd name="T12" fmla="*/ 161 w 420"/>
                <a:gd name="T13" fmla="*/ 44 h 538"/>
                <a:gd name="T14" fmla="*/ 127 w 420"/>
                <a:gd name="T15" fmla="*/ 38 h 538"/>
                <a:gd name="T16" fmla="*/ 117 w 420"/>
                <a:gd name="T17" fmla="*/ 76 h 538"/>
                <a:gd name="T18" fmla="*/ 72 w 420"/>
                <a:gd name="T19" fmla="*/ 112 h 538"/>
                <a:gd name="T20" fmla="*/ 78 w 420"/>
                <a:gd name="T21" fmla="*/ 120 h 538"/>
                <a:gd name="T22" fmla="*/ 70 w 420"/>
                <a:gd name="T23" fmla="*/ 144 h 538"/>
                <a:gd name="T24" fmla="*/ 78 w 420"/>
                <a:gd name="T25" fmla="*/ 150 h 538"/>
                <a:gd name="T26" fmla="*/ 87 w 420"/>
                <a:gd name="T27" fmla="*/ 172 h 538"/>
                <a:gd name="T28" fmla="*/ 81 w 420"/>
                <a:gd name="T29" fmla="*/ 191 h 538"/>
                <a:gd name="T30" fmla="*/ 101 w 420"/>
                <a:gd name="T31" fmla="*/ 197 h 538"/>
                <a:gd name="T32" fmla="*/ 109 w 420"/>
                <a:gd name="T33" fmla="*/ 221 h 538"/>
                <a:gd name="T34" fmla="*/ 91 w 420"/>
                <a:gd name="T35" fmla="*/ 241 h 538"/>
                <a:gd name="T36" fmla="*/ 81 w 420"/>
                <a:gd name="T37" fmla="*/ 257 h 538"/>
                <a:gd name="T38" fmla="*/ 78 w 420"/>
                <a:gd name="T39" fmla="*/ 267 h 538"/>
                <a:gd name="T40" fmla="*/ 66 w 420"/>
                <a:gd name="T41" fmla="*/ 263 h 538"/>
                <a:gd name="T42" fmla="*/ 54 w 420"/>
                <a:gd name="T43" fmla="*/ 275 h 538"/>
                <a:gd name="T44" fmla="*/ 38 w 420"/>
                <a:gd name="T45" fmla="*/ 285 h 538"/>
                <a:gd name="T46" fmla="*/ 26 w 420"/>
                <a:gd name="T47" fmla="*/ 291 h 538"/>
                <a:gd name="T48" fmla="*/ 36 w 420"/>
                <a:gd name="T49" fmla="*/ 303 h 538"/>
                <a:gd name="T50" fmla="*/ 34 w 420"/>
                <a:gd name="T51" fmla="*/ 321 h 538"/>
                <a:gd name="T52" fmla="*/ 10 w 420"/>
                <a:gd name="T53" fmla="*/ 329 h 538"/>
                <a:gd name="T54" fmla="*/ 4 w 420"/>
                <a:gd name="T55" fmla="*/ 349 h 538"/>
                <a:gd name="T56" fmla="*/ 6 w 420"/>
                <a:gd name="T57" fmla="*/ 377 h 538"/>
                <a:gd name="T58" fmla="*/ 34 w 420"/>
                <a:gd name="T59" fmla="*/ 417 h 538"/>
                <a:gd name="T60" fmla="*/ 52 w 420"/>
                <a:gd name="T61" fmla="*/ 456 h 538"/>
                <a:gd name="T62" fmla="*/ 97 w 420"/>
                <a:gd name="T63" fmla="*/ 442 h 538"/>
                <a:gd name="T64" fmla="*/ 127 w 420"/>
                <a:gd name="T65" fmla="*/ 500 h 538"/>
                <a:gd name="T66" fmla="*/ 209 w 420"/>
                <a:gd name="T67" fmla="*/ 534 h 538"/>
                <a:gd name="T68" fmla="*/ 227 w 420"/>
                <a:gd name="T69" fmla="*/ 512 h 538"/>
                <a:gd name="T70" fmla="*/ 249 w 420"/>
                <a:gd name="T71" fmla="*/ 506 h 538"/>
                <a:gd name="T72" fmla="*/ 239 w 420"/>
                <a:gd name="T73" fmla="*/ 482 h 538"/>
                <a:gd name="T74" fmla="*/ 277 w 420"/>
                <a:gd name="T75" fmla="*/ 460 h 538"/>
                <a:gd name="T76" fmla="*/ 289 w 420"/>
                <a:gd name="T77" fmla="*/ 444 h 538"/>
                <a:gd name="T78" fmla="*/ 318 w 420"/>
                <a:gd name="T79" fmla="*/ 446 h 538"/>
                <a:gd name="T80" fmla="*/ 308 w 420"/>
                <a:gd name="T81" fmla="*/ 470 h 538"/>
                <a:gd name="T82" fmla="*/ 330 w 420"/>
                <a:gd name="T83" fmla="*/ 456 h 538"/>
                <a:gd name="T84" fmla="*/ 346 w 420"/>
                <a:gd name="T85" fmla="*/ 442 h 538"/>
                <a:gd name="T86" fmla="*/ 350 w 420"/>
                <a:gd name="T87" fmla="*/ 415 h 538"/>
                <a:gd name="T88" fmla="*/ 370 w 420"/>
                <a:gd name="T89" fmla="*/ 403 h 538"/>
                <a:gd name="T90" fmla="*/ 384 w 420"/>
                <a:gd name="T91" fmla="*/ 379 h 538"/>
                <a:gd name="T92" fmla="*/ 372 w 420"/>
                <a:gd name="T93" fmla="*/ 371 h 538"/>
                <a:gd name="T94" fmla="*/ 348 w 420"/>
                <a:gd name="T95" fmla="*/ 387 h 538"/>
                <a:gd name="T96" fmla="*/ 332 w 420"/>
                <a:gd name="T97" fmla="*/ 343 h 538"/>
                <a:gd name="T98" fmla="*/ 326 w 420"/>
                <a:gd name="T99" fmla="*/ 289 h 538"/>
                <a:gd name="T100" fmla="*/ 324 w 420"/>
                <a:gd name="T101" fmla="*/ 263 h 538"/>
                <a:gd name="T102" fmla="*/ 318 w 420"/>
                <a:gd name="T103" fmla="*/ 231 h 538"/>
                <a:gd name="T104" fmla="*/ 334 w 420"/>
                <a:gd name="T105" fmla="*/ 199 h 538"/>
                <a:gd name="T106" fmla="*/ 344 w 420"/>
                <a:gd name="T107" fmla="*/ 184 h 538"/>
                <a:gd name="T108" fmla="*/ 360 w 420"/>
                <a:gd name="T109" fmla="*/ 184 h 538"/>
                <a:gd name="T110" fmla="*/ 364 w 420"/>
                <a:gd name="T111" fmla="*/ 168 h 538"/>
                <a:gd name="T112" fmla="*/ 406 w 420"/>
                <a:gd name="T113" fmla="*/ 197 h 538"/>
                <a:gd name="T114" fmla="*/ 418 w 420"/>
                <a:gd name="T115" fmla="*/ 209 h 538"/>
                <a:gd name="T116" fmla="*/ 412 w 420"/>
                <a:gd name="T117" fmla="*/ 144 h 538"/>
                <a:gd name="T118" fmla="*/ 394 w 420"/>
                <a:gd name="T119" fmla="*/ 114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0" h="538">
                  <a:moveTo>
                    <a:pt x="384" y="114"/>
                  </a:moveTo>
                  <a:lnTo>
                    <a:pt x="384" y="114"/>
                  </a:lnTo>
                  <a:lnTo>
                    <a:pt x="386" y="104"/>
                  </a:lnTo>
                  <a:lnTo>
                    <a:pt x="384" y="98"/>
                  </a:lnTo>
                  <a:lnTo>
                    <a:pt x="384" y="96"/>
                  </a:lnTo>
                  <a:lnTo>
                    <a:pt x="384" y="94"/>
                  </a:lnTo>
                  <a:lnTo>
                    <a:pt x="384" y="94"/>
                  </a:lnTo>
                  <a:lnTo>
                    <a:pt x="372" y="88"/>
                  </a:lnTo>
                  <a:lnTo>
                    <a:pt x="368" y="82"/>
                  </a:lnTo>
                  <a:lnTo>
                    <a:pt x="342" y="82"/>
                  </a:lnTo>
                  <a:lnTo>
                    <a:pt x="340" y="62"/>
                  </a:lnTo>
                  <a:lnTo>
                    <a:pt x="340" y="62"/>
                  </a:lnTo>
                  <a:lnTo>
                    <a:pt x="334" y="56"/>
                  </a:lnTo>
                  <a:lnTo>
                    <a:pt x="332" y="50"/>
                  </a:lnTo>
                  <a:lnTo>
                    <a:pt x="328" y="48"/>
                  </a:lnTo>
                  <a:lnTo>
                    <a:pt x="324" y="46"/>
                  </a:lnTo>
                  <a:lnTo>
                    <a:pt x="324" y="46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299" y="28"/>
                  </a:lnTo>
                  <a:lnTo>
                    <a:pt x="293" y="8"/>
                  </a:lnTo>
                  <a:lnTo>
                    <a:pt x="271" y="0"/>
                  </a:lnTo>
                  <a:lnTo>
                    <a:pt x="267" y="2"/>
                  </a:lnTo>
                  <a:lnTo>
                    <a:pt x="267" y="2"/>
                  </a:lnTo>
                  <a:lnTo>
                    <a:pt x="271" y="6"/>
                  </a:lnTo>
                  <a:lnTo>
                    <a:pt x="267" y="12"/>
                  </a:lnTo>
                  <a:lnTo>
                    <a:pt x="265" y="14"/>
                  </a:lnTo>
                  <a:lnTo>
                    <a:pt x="265" y="14"/>
                  </a:lnTo>
                  <a:lnTo>
                    <a:pt x="261" y="20"/>
                  </a:lnTo>
                  <a:lnTo>
                    <a:pt x="257" y="22"/>
                  </a:lnTo>
                  <a:lnTo>
                    <a:pt x="251" y="26"/>
                  </a:lnTo>
                  <a:lnTo>
                    <a:pt x="241" y="26"/>
                  </a:lnTo>
                  <a:lnTo>
                    <a:pt x="241" y="26"/>
                  </a:lnTo>
                  <a:lnTo>
                    <a:pt x="235" y="26"/>
                  </a:lnTo>
                  <a:lnTo>
                    <a:pt x="231" y="26"/>
                  </a:lnTo>
                  <a:lnTo>
                    <a:pt x="225" y="30"/>
                  </a:lnTo>
                  <a:lnTo>
                    <a:pt x="217" y="34"/>
                  </a:lnTo>
                  <a:lnTo>
                    <a:pt x="217" y="34"/>
                  </a:lnTo>
                  <a:lnTo>
                    <a:pt x="217" y="36"/>
                  </a:lnTo>
                  <a:lnTo>
                    <a:pt x="213" y="38"/>
                  </a:lnTo>
                  <a:lnTo>
                    <a:pt x="209" y="38"/>
                  </a:lnTo>
                  <a:lnTo>
                    <a:pt x="203" y="38"/>
                  </a:lnTo>
                  <a:lnTo>
                    <a:pt x="193" y="36"/>
                  </a:lnTo>
                  <a:lnTo>
                    <a:pt x="193" y="36"/>
                  </a:lnTo>
                  <a:lnTo>
                    <a:pt x="187" y="38"/>
                  </a:lnTo>
                  <a:lnTo>
                    <a:pt x="175" y="38"/>
                  </a:lnTo>
                  <a:lnTo>
                    <a:pt x="167" y="44"/>
                  </a:lnTo>
                  <a:lnTo>
                    <a:pt x="161" y="44"/>
                  </a:lnTo>
                  <a:lnTo>
                    <a:pt x="161" y="44"/>
                  </a:lnTo>
                  <a:lnTo>
                    <a:pt x="159" y="44"/>
                  </a:lnTo>
                  <a:lnTo>
                    <a:pt x="157" y="42"/>
                  </a:lnTo>
                  <a:lnTo>
                    <a:pt x="149" y="36"/>
                  </a:lnTo>
                  <a:lnTo>
                    <a:pt x="143" y="28"/>
                  </a:lnTo>
                  <a:lnTo>
                    <a:pt x="123" y="36"/>
                  </a:lnTo>
                  <a:lnTo>
                    <a:pt x="123" y="36"/>
                  </a:lnTo>
                  <a:lnTo>
                    <a:pt x="127" y="38"/>
                  </a:lnTo>
                  <a:lnTo>
                    <a:pt x="127" y="38"/>
                  </a:lnTo>
                  <a:lnTo>
                    <a:pt x="135" y="42"/>
                  </a:lnTo>
                  <a:lnTo>
                    <a:pt x="139" y="48"/>
                  </a:lnTo>
                  <a:lnTo>
                    <a:pt x="135" y="50"/>
                  </a:lnTo>
                  <a:lnTo>
                    <a:pt x="129" y="60"/>
                  </a:lnTo>
                  <a:lnTo>
                    <a:pt x="133" y="74"/>
                  </a:lnTo>
                  <a:lnTo>
                    <a:pt x="117" y="76"/>
                  </a:lnTo>
                  <a:lnTo>
                    <a:pt x="105" y="78"/>
                  </a:lnTo>
                  <a:lnTo>
                    <a:pt x="109" y="88"/>
                  </a:lnTo>
                  <a:lnTo>
                    <a:pt x="83" y="100"/>
                  </a:lnTo>
                  <a:lnTo>
                    <a:pt x="81" y="106"/>
                  </a:lnTo>
                  <a:lnTo>
                    <a:pt x="81" y="106"/>
                  </a:lnTo>
                  <a:lnTo>
                    <a:pt x="80" y="106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0" y="112"/>
                  </a:lnTo>
                  <a:lnTo>
                    <a:pt x="70" y="114"/>
                  </a:lnTo>
                  <a:lnTo>
                    <a:pt x="70" y="118"/>
                  </a:lnTo>
                  <a:lnTo>
                    <a:pt x="74" y="122"/>
                  </a:lnTo>
                  <a:lnTo>
                    <a:pt x="74" y="122"/>
                  </a:lnTo>
                  <a:lnTo>
                    <a:pt x="78" y="120"/>
                  </a:lnTo>
                  <a:lnTo>
                    <a:pt x="78" y="120"/>
                  </a:lnTo>
                  <a:lnTo>
                    <a:pt x="80" y="124"/>
                  </a:lnTo>
                  <a:lnTo>
                    <a:pt x="81" y="128"/>
                  </a:lnTo>
                  <a:lnTo>
                    <a:pt x="81" y="136"/>
                  </a:lnTo>
                  <a:lnTo>
                    <a:pt x="80" y="138"/>
                  </a:lnTo>
                  <a:lnTo>
                    <a:pt x="80" y="138"/>
                  </a:lnTo>
                  <a:lnTo>
                    <a:pt x="70" y="144"/>
                  </a:lnTo>
                  <a:lnTo>
                    <a:pt x="70" y="144"/>
                  </a:lnTo>
                  <a:lnTo>
                    <a:pt x="70" y="146"/>
                  </a:lnTo>
                  <a:lnTo>
                    <a:pt x="70" y="146"/>
                  </a:lnTo>
                  <a:lnTo>
                    <a:pt x="70" y="146"/>
                  </a:lnTo>
                  <a:lnTo>
                    <a:pt x="78" y="148"/>
                  </a:lnTo>
                  <a:lnTo>
                    <a:pt x="78" y="148"/>
                  </a:lnTo>
                  <a:lnTo>
                    <a:pt x="78" y="150"/>
                  </a:lnTo>
                  <a:lnTo>
                    <a:pt x="80" y="154"/>
                  </a:lnTo>
                  <a:lnTo>
                    <a:pt x="80" y="160"/>
                  </a:lnTo>
                  <a:lnTo>
                    <a:pt x="87" y="162"/>
                  </a:lnTo>
                  <a:lnTo>
                    <a:pt x="87" y="162"/>
                  </a:lnTo>
                  <a:lnTo>
                    <a:pt x="87" y="170"/>
                  </a:lnTo>
                  <a:lnTo>
                    <a:pt x="87" y="170"/>
                  </a:lnTo>
                  <a:lnTo>
                    <a:pt x="87" y="172"/>
                  </a:lnTo>
                  <a:lnTo>
                    <a:pt x="87" y="176"/>
                  </a:lnTo>
                  <a:lnTo>
                    <a:pt x="83" y="180"/>
                  </a:lnTo>
                  <a:lnTo>
                    <a:pt x="81" y="182"/>
                  </a:lnTo>
                  <a:lnTo>
                    <a:pt x="81" y="182"/>
                  </a:lnTo>
                  <a:lnTo>
                    <a:pt x="80" y="184"/>
                  </a:lnTo>
                  <a:lnTo>
                    <a:pt x="80" y="188"/>
                  </a:lnTo>
                  <a:lnTo>
                    <a:pt x="81" y="191"/>
                  </a:lnTo>
                  <a:lnTo>
                    <a:pt x="81" y="191"/>
                  </a:lnTo>
                  <a:lnTo>
                    <a:pt x="87" y="193"/>
                  </a:lnTo>
                  <a:lnTo>
                    <a:pt x="91" y="195"/>
                  </a:lnTo>
                  <a:lnTo>
                    <a:pt x="95" y="195"/>
                  </a:lnTo>
                  <a:lnTo>
                    <a:pt x="99" y="197"/>
                  </a:lnTo>
                  <a:lnTo>
                    <a:pt x="99" y="197"/>
                  </a:lnTo>
                  <a:lnTo>
                    <a:pt x="101" y="197"/>
                  </a:lnTo>
                  <a:lnTo>
                    <a:pt x="103" y="199"/>
                  </a:lnTo>
                  <a:lnTo>
                    <a:pt x="105" y="209"/>
                  </a:lnTo>
                  <a:lnTo>
                    <a:pt x="105" y="209"/>
                  </a:lnTo>
                  <a:lnTo>
                    <a:pt x="105" y="217"/>
                  </a:lnTo>
                  <a:lnTo>
                    <a:pt x="105" y="219"/>
                  </a:lnTo>
                  <a:lnTo>
                    <a:pt x="109" y="221"/>
                  </a:lnTo>
                  <a:lnTo>
                    <a:pt x="109" y="221"/>
                  </a:lnTo>
                  <a:lnTo>
                    <a:pt x="109" y="221"/>
                  </a:lnTo>
                  <a:lnTo>
                    <a:pt x="105" y="225"/>
                  </a:lnTo>
                  <a:lnTo>
                    <a:pt x="103" y="227"/>
                  </a:lnTo>
                  <a:lnTo>
                    <a:pt x="103" y="227"/>
                  </a:lnTo>
                  <a:lnTo>
                    <a:pt x="97" y="233"/>
                  </a:lnTo>
                  <a:lnTo>
                    <a:pt x="91" y="241"/>
                  </a:lnTo>
                  <a:lnTo>
                    <a:pt x="91" y="241"/>
                  </a:lnTo>
                  <a:lnTo>
                    <a:pt x="91" y="243"/>
                  </a:lnTo>
                  <a:lnTo>
                    <a:pt x="89" y="249"/>
                  </a:lnTo>
                  <a:lnTo>
                    <a:pt x="89" y="249"/>
                  </a:lnTo>
                  <a:lnTo>
                    <a:pt x="87" y="251"/>
                  </a:lnTo>
                  <a:lnTo>
                    <a:pt x="87" y="253"/>
                  </a:lnTo>
                  <a:lnTo>
                    <a:pt x="81" y="257"/>
                  </a:lnTo>
                  <a:lnTo>
                    <a:pt x="81" y="257"/>
                  </a:lnTo>
                  <a:lnTo>
                    <a:pt x="80" y="257"/>
                  </a:lnTo>
                  <a:lnTo>
                    <a:pt x="81" y="261"/>
                  </a:lnTo>
                  <a:lnTo>
                    <a:pt x="87" y="261"/>
                  </a:lnTo>
                  <a:lnTo>
                    <a:pt x="87" y="261"/>
                  </a:lnTo>
                  <a:lnTo>
                    <a:pt x="81" y="263"/>
                  </a:lnTo>
                  <a:lnTo>
                    <a:pt x="78" y="267"/>
                  </a:lnTo>
                  <a:lnTo>
                    <a:pt x="78" y="267"/>
                  </a:lnTo>
                  <a:lnTo>
                    <a:pt x="76" y="267"/>
                  </a:lnTo>
                  <a:lnTo>
                    <a:pt x="72" y="267"/>
                  </a:lnTo>
                  <a:lnTo>
                    <a:pt x="70" y="267"/>
                  </a:lnTo>
                  <a:lnTo>
                    <a:pt x="70" y="267"/>
                  </a:lnTo>
                  <a:lnTo>
                    <a:pt x="70" y="267"/>
                  </a:lnTo>
                  <a:lnTo>
                    <a:pt x="68" y="263"/>
                  </a:lnTo>
                  <a:lnTo>
                    <a:pt x="66" y="263"/>
                  </a:lnTo>
                  <a:lnTo>
                    <a:pt x="64" y="261"/>
                  </a:lnTo>
                  <a:lnTo>
                    <a:pt x="56" y="261"/>
                  </a:lnTo>
                  <a:lnTo>
                    <a:pt x="56" y="261"/>
                  </a:lnTo>
                  <a:lnTo>
                    <a:pt x="56" y="261"/>
                  </a:lnTo>
                  <a:lnTo>
                    <a:pt x="54" y="263"/>
                  </a:lnTo>
                  <a:lnTo>
                    <a:pt x="52" y="267"/>
                  </a:lnTo>
                  <a:lnTo>
                    <a:pt x="54" y="275"/>
                  </a:lnTo>
                  <a:lnTo>
                    <a:pt x="54" y="275"/>
                  </a:lnTo>
                  <a:lnTo>
                    <a:pt x="52" y="277"/>
                  </a:lnTo>
                  <a:lnTo>
                    <a:pt x="52" y="277"/>
                  </a:lnTo>
                  <a:lnTo>
                    <a:pt x="48" y="281"/>
                  </a:lnTo>
                  <a:lnTo>
                    <a:pt x="44" y="281"/>
                  </a:lnTo>
                  <a:lnTo>
                    <a:pt x="38" y="285"/>
                  </a:lnTo>
                  <a:lnTo>
                    <a:pt x="38" y="285"/>
                  </a:lnTo>
                  <a:lnTo>
                    <a:pt x="36" y="285"/>
                  </a:lnTo>
                  <a:lnTo>
                    <a:pt x="32" y="285"/>
                  </a:lnTo>
                  <a:lnTo>
                    <a:pt x="30" y="285"/>
                  </a:lnTo>
                  <a:lnTo>
                    <a:pt x="26" y="285"/>
                  </a:lnTo>
                  <a:lnTo>
                    <a:pt x="26" y="285"/>
                  </a:lnTo>
                  <a:lnTo>
                    <a:pt x="26" y="287"/>
                  </a:lnTo>
                  <a:lnTo>
                    <a:pt x="26" y="291"/>
                  </a:lnTo>
                  <a:lnTo>
                    <a:pt x="26" y="299"/>
                  </a:lnTo>
                  <a:lnTo>
                    <a:pt x="26" y="299"/>
                  </a:lnTo>
                  <a:lnTo>
                    <a:pt x="30" y="301"/>
                  </a:lnTo>
                  <a:lnTo>
                    <a:pt x="32" y="303"/>
                  </a:lnTo>
                  <a:lnTo>
                    <a:pt x="34" y="303"/>
                  </a:lnTo>
                  <a:lnTo>
                    <a:pt x="34" y="303"/>
                  </a:lnTo>
                  <a:lnTo>
                    <a:pt x="36" y="303"/>
                  </a:lnTo>
                  <a:lnTo>
                    <a:pt x="38" y="305"/>
                  </a:lnTo>
                  <a:lnTo>
                    <a:pt x="42" y="311"/>
                  </a:lnTo>
                  <a:lnTo>
                    <a:pt x="44" y="323"/>
                  </a:lnTo>
                  <a:lnTo>
                    <a:pt x="44" y="323"/>
                  </a:lnTo>
                  <a:lnTo>
                    <a:pt x="42" y="325"/>
                  </a:lnTo>
                  <a:lnTo>
                    <a:pt x="38" y="323"/>
                  </a:lnTo>
                  <a:lnTo>
                    <a:pt x="34" y="321"/>
                  </a:lnTo>
                  <a:lnTo>
                    <a:pt x="28" y="317"/>
                  </a:lnTo>
                  <a:lnTo>
                    <a:pt x="24" y="321"/>
                  </a:lnTo>
                  <a:lnTo>
                    <a:pt x="24" y="327"/>
                  </a:lnTo>
                  <a:lnTo>
                    <a:pt x="24" y="327"/>
                  </a:lnTo>
                  <a:lnTo>
                    <a:pt x="20" y="327"/>
                  </a:lnTo>
                  <a:lnTo>
                    <a:pt x="10" y="329"/>
                  </a:lnTo>
                  <a:lnTo>
                    <a:pt x="10" y="329"/>
                  </a:lnTo>
                  <a:lnTo>
                    <a:pt x="6" y="329"/>
                  </a:lnTo>
                  <a:lnTo>
                    <a:pt x="4" y="333"/>
                  </a:lnTo>
                  <a:lnTo>
                    <a:pt x="0" y="335"/>
                  </a:lnTo>
                  <a:lnTo>
                    <a:pt x="0" y="335"/>
                  </a:lnTo>
                  <a:lnTo>
                    <a:pt x="2" y="341"/>
                  </a:lnTo>
                  <a:lnTo>
                    <a:pt x="4" y="349"/>
                  </a:lnTo>
                  <a:lnTo>
                    <a:pt x="4" y="349"/>
                  </a:lnTo>
                  <a:lnTo>
                    <a:pt x="4" y="353"/>
                  </a:lnTo>
                  <a:lnTo>
                    <a:pt x="2" y="357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2" y="369"/>
                  </a:lnTo>
                  <a:lnTo>
                    <a:pt x="4" y="375"/>
                  </a:lnTo>
                  <a:lnTo>
                    <a:pt x="6" y="377"/>
                  </a:lnTo>
                  <a:lnTo>
                    <a:pt x="6" y="377"/>
                  </a:lnTo>
                  <a:lnTo>
                    <a:pt x="10" y="385"/>
                  </a:lnTo>
                  <a:lnTo>
                    <a:pt x="10" y="391"/>
                  </a:lnTo>
                  <a:lnTo>
                    <a:pt x="10" y="399"/>
                  </a:lnTo>
                  <a:lnTo>
                    <a:pt x="10" y="399"/>
                  </a:lnTo>
                  <a:lnTo>
                    <a:pt x="24" y="405"/>
                  </a:lnTo>
                  <a:lnTo>
                    <a:pt x="34" y="417"/>
                  </a:lnTo>
                  <a:lnTo>
                    <a:pt x="34" y="417"/>
                  </a:lnTo>
                  <a:lnTo>
                    <a:pt x="36" y="423"/>
                  </a:lnTo>
                  <a:lnTo>
                    <a:pt x="38" y="426"/>
                  </a:lnTo>
                  <a:lnTo>
                    <a:pt x="42" y="436"/>
                  </a:lnTo>
                  <a:lnTo>
                    <a:pt x="42" y="436"/>
                  </a:lnTo>
                  <a:lnTo>
                    <a:pt x="46" y="456"/>
                  </a:lnTo>
                  <a:lnTo>
                    <a:pt x="52" y="456"/>
                  </a:lnTo>
                  <a:lnTo>
                    <a:pt x="52" y="456"/>
                  </a:lnTo>
                  <a:lnTo>
                    <a:pt x="80" y="442"/>
                  </a:lnTo>
                  <a:lnTo>
                    <a:pt x="80" y="442"/>
                  </a:lnTo>
                  <a:lnTo>
                    <a:pt x="83" y="440"/>
                  </a:lnTo>
                  <a:lnTo>
                    <a:pt x="89" y="440"/>
                  </a:lnTo>
                  <a:lnTo>
                    <a:pt x="93" y="442"/>
                  </a:lnTo>
                  <a:lnTo>
                    <a:pt x="97" y="442"/>
                  </a:lnTo>
                  <a:lnTo>
                    <a:pt x="109" y="450"/>
                  </a:lnTo>
                  <a:lnTo>
                    <a:pt x="109" y="450"/>
                  </a:lnTo>
                  <a:lnTo>
                    <a:pt x="115" y="458"/>
                  </a:lnTo>
                  <a:lnTo>
                    <a:pt x="123" y="464"/>
                  </a:lnTo>
                  <a:lnTo>
                    <a:pt x="135" y="476"/>
                  </a:lnTo>
                  <a:lnTo>
                    <a:pt x="135" y="490"/>
                  </a:lnTo>
                  <a:lnTo>
                    <a:pt x="127" y="500"/>
                  </a:lnTo>
                  <a:lnTo>
                    <a:pt x="125" y="518"/>
                  </a:lnTo>
                  <a:lnTo>
                    <a:pt x="141" y="518"/>
                  </a:lnTo>
                  <a:lnTo>
                    <a:pt x="171" y="508"/>
                  </a:lnTo>
                  <a:lnTo>
                    <a:pt x="189" y="522"/>
                  </a:lnTo>
                  <a:lnTo>
                    <a:pt x="201" y="538"/>
                  </a:lnTo>
                  <a:lnTo>
                    <a:pt x="201" y="538"/>
                  </a:lnTo>
                  <a:lnTo>
                    <a:pt x="209" y="534"/>
                  </a:lnTo>
                  <a:lnTo>
                    <a:pt x="217" y="532"/>
                  </a:lnTo>
                  <a:lnTo>
                    <a:pt x="217" y="532"/>
                  </a:lnTo>
                  <a:lnTo>
                    <a:pt x="219" y="528"/>
                  </a:lnTo>
                  <a:lnTo>
                    <a:pt x="221" y="526"/>
                  </a:lnTo>
                  <a:lnTo>
                    <a:pt x="225" y="518"/>
                  </a:lnTo>
                  <a:lnTo>
                    <a:pt x="227" y="512"/>
                  </a:lnTo>
                  <a:lnTo>
                    <a:pt x="227" y="512"/>
                  </a:lnTo>
                  <a:lnTo>
                    <a:pt x="231" y="510"/>
                  </a:lnTo>
                  <a:lnTo>
                    <a:pt x="231" y="510"/>
                  </a:lnTo>
                  <a:lnTo>
                    <a:pt x="239" y="512"/>
                  </a:lnTo>
                  <a:lnTo>
                    <a:pt x="239" y="512"/>
                  </a:lnTo>
                  <a:lnTo>
                    <a:pt x="243" y="510"/>
                  </a:lnTo>
                  <a:lnTo>
                    <a:pt x="249" y="508"/>
                  </a:lnTo>
                  <a:lnTo>
                    <a:pt x="249" y="506"/>
                  </a:lnTo>
                  <a:lnTo>
                    <a:pt x="249" y="504"/>
                  </a:lnTo>
                  <a:lnTo>
                    <a:pt x="249" y="504"/>
                  </a:lnTo>
                  <a:lnTo>
                    <a:pt x="243" y="500"/>
                  </a:lnTo>
                  <a:lnTo>
                    <a:pt x="239" y="494"/>
                  </a:lnTo>
                  <a:lnTo>
                    <a:pt x="239" y="490"/>
                  </a:lnTo>
                  <a:lnTo>
                    <a:pt x="239" y="486"/>
                  </a:lnTo>
                  <a:lnTo>
                    <a:pt x="239" y="482"/>
                  </a:lnTo>
                  <a:lnTo>
                    <a:pt x="241" y="480"/>
                  </a:lnTo>
                  <a:lnTo>
                    <a:pt x="241" y="480"/>
                  </a:lnTo>
                  <a:lnTo>
                    <a:pt x="243" y="476"/>
                  </a:lnTo>
                  <a:lnTo>
                    <a:pt x="251" y="470"/>
                  </a:lnTo>
                  <a:lnTo>
                    <a:pt x="259" y="464"/>
                  </a:lnTo>
                  <a:lnTo>
                    <a:pt x="271" y="462"/>
                  </a:lnTo>
                  <a:lnTo>
                    <a:pt x="277" y="460"/>
                  </a:lnTo>
                  <a:lnTo>
                    <a:pt x="277" y="460"/>
                  </a:lnTo>
                  <a:lnTo>
                    <a:pt x="277" y="460"/>
                  </a:lnTo>
                  <a:lnTo>
                    <a:pt x="279" y="458"/>
                  </a:lnTo>
                  <a:lnTo>
                    <a:pt x="281" y="454"/>
                  </a:lnTo>
                  <a:lnTo>
                    <a:pt x="283" y="448"/>
                  </a:lnTo>
                  <a:lnTo>
                    <a:pt x="285" y="446"/>
                  </a:lnTo>
                  <a:lnTo>
                    <a:pt x="289" y="444"/>
                  </a:lnTo>
                  <a:lnTo>
                    <a:pt x="289" y="444"/>
                  </a:lnTo>
                  <a:lnTo>
                    <a:pt x="310" y="438"/>
                  </a:lnTo>
                  <a:lnTo>
                    <a:pt x="318" y="438"/>
                  </a:lnTo>
                  <a:lnTo>
                    <a:pt x="320" y="438"/>
                  </a:lnTo>
                  <a:lnTo>
                    <a:pt x="320" y="442"/>
                  </a:lnTo>
                  <a:lnTo>
                    <a:pt x="320" y="442"/>
                  </a:lnTo>
                  <a:lnTo>
                    <a:pt x="318" y="446"/>
                  </a:lnTo>
                  <a:lnTo>
                    <a:pt x="314" y="450"/>
                  </a:lnTo>
                  <a:lnTo>
                    <a:pt x="306" y="460"/>
                  </a:lnTo>
                  <a:lnTo>
                    <a:pt x="306" y="460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6" y="468"/>
                  </a:lnTo>
                  <a:lnTo>
                    <a:pt x="308" y="470"/>
                  </a:lnTo>
                  <a:lnTo>
                    <a:pt x="308" y="470"/>
                  </a:lnTo>
                  <a:lnTo>
                    <a:pt x="316" y="468"/>
                  </a:lnTo>
                  <a:lnTo>
                    <a:pt x="320" y="468"/>
                  </a:lnTo>
                  <a:lnTo>
                    <a:pt x="324" y="464"/>
                  </a:lnTo>
                  <a:lnTo>
                    <a:pt x="328" y="460"/>
                  </a:lnTo>
                  <a:lnTo>
                    <a:pt x="328" y="460"/>
                  </a:lnTo>
                  <a:lnTo>
                    <a:pt x="330" y="456"/>
                  </a:lnTo>
                  <a:lnTo>
                    <a:pt x="330" y="450"/>
                  </a:lnTo>
                  <a:lnTo>
                    <a:pt x="332" y="446"/>
                  </a:lnTo>
                  <a:lnTo>
                    <a:pt x="332" y="446"/>
                  </a:lnTo>
                  <a:lnTo>
                    <a:pt x="334" y="444"/>
                  </a:lnTo>
                  <a:lnTo>
                    <a:pt x="334" y="444"/>
                  </a:lnTo>
                  <a:lnTo>
                    <a:pt x="342" y="442"/>
                  </a:lnTo>
                  <a:lnTo>
                    <a:pt x="346" y="442"/>
                  </a:lnTo>
                  <a:lnTo>
                    <a:pt x="348" y="438"/>
                  </a:lnTo>
                  <a:lnTo>
                    <a:pt x="348" y="434"/>
                  </a:lnTo>
                  <a:lnTo>
                    <a:pt x="348" y="434"/>
                  </a:lnTo>
                  <a:lnTo>
                    <a:pt x="348" y="426"/>
                  </a:lnTo>
                  <a:lnTo>
                    <a:pt x="348" y="421"/>
                  </a:lnTo>
                  <a:lnTo>
                    <a:pt x="348" y="417"/>
                  </a:lnTo>
                  <a:lnTo>
                    <a:pt x="350" y="415"/>
                  </a:lnTo>
                  <a:lnTo>
                    <a:pt x="352" y="413"/>
                  </a:lnTo>
                  <a:lnTo>
                    <a:pt x="352" y="413"/>
                  </a:lnTo>
                  <a:lnTo>
                    <a:pt x="360" y="411"/>
                  </a:lnTo>
                  <a:lnTo>
                    <a:pt x="366" y="409"/>
                  </a:lnTo>
                  <a:lnTo>
                    <a:pt x="368" y="405"/>
                  </a:lnTo>
                  <a:lnTo>
                    <a:pt x="370" y="405"/>
                  </a:lnTo>
                  <a:lnTo>
                    <a:pt x="370" y="403"/>
                  </a:lnTo>
                  <a:lnTo>
                    <a:pt x="370" y="403"/>
                  </a:lnTo>
                  <a:lnTo>
                    <a:pt x="370" y="399"/>
                  </a:lnTo>
                  <a:lnTo>
                    <a:pt x="372" y="395"/>
                  </a:lnTo>
                  <a:lnTo>
                    <a:pt x="374" y="389"/>
                  </a:lnTo>
                  <a:lnTo>
                    <a:pt x="378" y="385"/>
                  </a:lnTo>
                  <a:lnTo>
                    <a:pt x="378" y="385"/>
                  </a:lnTo>
                  <a:lnTo>
                    <a:pt x="384" y="379"/>
                  </a:lnTo>
                  <a:lnTo>
                    <a:pt x="384" y="375"/>
                  </a:lnTo>
                  <a:lnTo>
                    <a:pt x="384" y="373"/>
                  </a:lnTo>
                  <a:lnTo>
                    <a:pt x="384" y="371"/>
                  </a:lnTo>
                  <a:lnTo>
                    <a:pt x="378" y="371"/>
                  </a:lnTo>
                  <a:lnTo>
                    <a:pt x="376" y="369"/>
                  </a:lnTo>
                  <a:lnTo>
                    <a:pt x="376" y="369"/>
                  </a:lnTo>
                  <a:lnTo>
                    <a:pt x="372" y="371"/>
                  </a:lnTo>
                  <a:lnTo>
                    <a:pt x="368" y="373"/>
                  </a:lnTo>
                  <a:lnTo>
                    <a:pt x="362" y="379"/>
                  </a:lnTo>
                  <a:lnTo>
                    <a:pt x="354" y="387"/>
                  </a:lnTo>
                  <a:lnTo>
                    <a:pt x="352" y="389"/>
                  </a:lnTo>
                  <a:lnTo>
                    <a:pt x="350" y="389"/>
                  </a:lnTo>
                  <a:lnTo>
                    <a:pt x="350" y="389"/>
                  </a:lnTo>
                  <a:lnTo>
                    <a:pt x="348" y="387"/>
                  </a:lnTo>
                  <a:lnTo>
                    <a:pt x="346" y="381"/>
                  </a:lnTo>
                  <a:lnTo>
                    <a:pt x="344" y="373"/>
                  </a:lnTo>
                  <a:lnTo>
                    <a:pt x="344" y="373"/>
                  </a:lnTo>
                  <a:lnTo>
                    <a:pt x="338" y="363"/>
                  </a:lnTo>
                  <a:lnTo>
                    <a:pt x="334" y="353"/>
                  </a:lnTo>
                  <a:lnTo>
                    <a:pt x="332" y="343"/>
                  </a:lnTo>
                  <a:lnTo>
                    <a:pt x="332" y="343"/>
                  </a:lnTo>
                  <a:lnTo>
                    <a:pt x="332" y="329"/>
                  </a:lnTo>
                  <a:lnTo>
                    <a:pt x="332" y="321"/>
                  </a:lnTo>
                  <a:lnTo>
                    <a:pt x="334" y="311"/>
                  </a:lnTo>
                  <a:lnTo>
                    <a:pt x="332" y="303"/>
                  </a:lnTo>
                  <a:lnTo>
                    <a:pt x="332" y="303"/>
                  </a:lnTo>
                  <a:lnTo>
                    <a:pt x="328" y="295"/>
                  </a:lnTo>
                  <a:lnTo>
                    <a:pt x="326" y="289"/>
                  </a:lnTo>
                  <a:lnTo>
                    <a:pt x="324" y="281"/>
                  </a:lnTo>
                  <a:lnTo>
                    <a:pt x="324" y="281"/>
                  </a:lnTo>
                  <a:lnTo>
                    <a:pt x="324" y="277"/>
                  </a:lnTo>
                  <a:lnTo>
                    <a:pt x="326" y="273"/>
                  </a:lnTo>
                  <a:lnTo>
                    <a:pt x="328" y="271"/>
                  </a:lnTo>
                  <a:lnTo>
                    <a:pt x="324" y="263"/>
                  </a:lnTo>
                  <a:lnTo>
                    <a:pt x="324" y="263"/>
                  </a:lnTo>
                  <a:lnTo>
                    <a:pt x="320" y="261"/>
                  </a:lnTo>
                  <a:lnTo>
                    <a:pt x="318" y="257"/>
                  </a:lnTo>
                  <a:lnTo>
                    <a:pt x="316" y="253"/>
                  </a:lnTo>
                  <a:lnTo>
                    <a:pt x="316" y="249"/>
                  </a:lnTo>
                  <a:lnTo>
                    <a:pt x="316" y="249"/>
                  </a:lnTo>
                  <a:lnTo>
                    <a:pt x="316" y="239"/>
                  </a:lnTo>
                  <a:lnTo>
                    <a:pt x="318" y="231"/>
                  </a:lnTo>
                  <a:lnTo>
                    <a:pt x="322" y="225"/>
                  </a:lnTo>
                  <a:lnTo>
                    <a:pt x="324" y="221"/>
                  </a:lnTo>
                  <a:lnTo>
                    <a:pt x="324" y="221"/>
                  </a:lnTo>
                  <a:lnTo>
                    <a:pt x="328" y="217"/>
                  </a:lnTo>
                  <a:lnTo>
                    <a:pt x="332" y="213"/>
                  </a:lnTo>
                  <a:lnTo>
                    <a:pt x="332" y="207"/>
                  </a:lnTo>
                  <a:lnTo>
                    <a:pt x="334" y="199"/>
                  </a:lnTo>
                  <a:lnTo>
                    <a:pt x="334" y="199"/>
                  </a:lnTo>
                  <a:lnTo>
                    <a:pt x="334" y="195"/>
                  </a:lnTo>
                  <a:lnTo>
                    <a:pt x="334" y="191"/>
                  </a:lnTo>
                  <a:lnTo>
                    <a:pt x="340" y="188"/>
                  </a:lnTo>
                  <a:lnTo>
                    <a:pt x="342" y="186"/>
                  </a:lnTo>
                  <a:lnTo>
                    <a:pt x="344" y="184"/>
                  </a:lnTo>
                  <a:lnTo>
                    <a:pt x="344" y="184"/>
                  </a:lnTo>
                  <a:lnTo>
                    <a:pt x="348" y="186"/>
                  </a:lnTo>
                  <a:lnTo>
                    <a:pt x="354" y="188"/>
                  </a:lnTo>
                  <a:lnTo>
                    <a:pt x="356" y="190"/>
                  </a:lnTo>
                  <a:lnTo>
                    <a:pt x="360" y="190"/>
                  </a:lnTo>
                  <a:lnTo>
                    <a:pt x="360" y="188"/>
                  </a:lnTo>
                  <a:lnTo>
                    <a:pt x="360" y="188"/>
                  </a:lnTo>
                  <a:lnTo>
                    <a:pt x="360" y="184"/>
                  </a:lnTo>
                  <a:lnTo>
                    <a:pt x="356" y="172"/>
                  </a:lnTo>
                  <a:lnTo>
                    <a:pt x="356" y="166"/>
                  </a:lnTo>
                  <a:lnTo>
                    <a:pt x="356" y="164"/>
                  </a:lnTo>
                  <a:lnTo>
                    <a:pt x="360" y="164"/>
                  </a:lnTo>
                  <a:lnTo>
                    <a:pt x="360" y="164"/>
                  </a:lnTo>
                  <a:lnTo>
                    <a:pt x="362" y="164"/>
                  </a:lnTo>
                  <a:lnTo>
                    <a:pt x="364" y="168"/>
                  </a:lnTo>
                  <a:lnTo>
                    <a:pt x="370" y="176"/>
                  </a:lnTo>
                  <a:lnTo>
                    <a:pt x="374" y="186"/>
                  </a:lnTo>
                  <a:lnTo>
                    <a:pt x="384" y="193"/>
                  </a:lnTo>
                  <a:lnTo>
                    <a:pt x="384" y="193"/>
                  </a:lnTo>
                  <a:lnTo>
                    <a:pt x="388" y="195"/>
                  </a:lnTo>
                  <a:lnTo>
                    <a:pt x="394" y="195"/>
                  </a:lnTo>
                  <a:lnTo>
                    <a:pt x="406" y="197"/>
                  </a:lnTo>
                  <a:lnTo>
                    <a:pt x="406" y="197"/>
                  </a:lnTo>
                  <a:lnTo>
                    <a:pt x="406" y="197"/>
                  </a:lnTo>
                  <a:lnTo>
                    <a:pt x="408" y="199"/>
                  </a:lnTo>
                  <a:lnTo>
                    <a:pt x="412" y="205"/>
                  </a:lnTo>
                  <a:lnTo>
                    <a:pt x="416" y="209"/>
                  </a:lnTo>
                  <a:lnTo>
                    <a:pt x="416" y="209"/>
                  </a:lnTo>
                  <a:lnTo>
                    <a:pt x="418" y="209"/>
                  </a:lnTo>
                  <a:lnTo>
                    <a:pt x="418" y="209"/>
                  </a:lnTo>
                  <a:lnTo>
                    <a:pt x="420" y="199"/>
                  </a:lnTo>
                  <a:lnTo>
                    <a:pt x="420" y="191"/>
                  </a:lnTo>
                  <a:lnTo>
                    <a:pt x="420" y="182"/>
                  </a:lnTo>
                  <a:lnTo>
                    <a:pt x="416" y="170"/>
                  </a:lnTo>
                  <a:lnTo>
                    <a:pt x="416" y="170"/>
                  </a:lnTo>
                  <a:lnTo>
                    <a:pt x="412" y="144"/>
                  </a:lnTo>
                  <a:lnTo>
                    <a:pt x="410" y="130"/>
                  </a:lnTo>
                  <a:lnTo>
                    <a:pt x="410" y="122"/>
                  </a:lnTo>
                  <a:lnTo>
                    <a:pt x="410" y="122"/>
                  </a:lnTo>
                  <a:lnTo>
                    <a:pt x="410" y="122"/>
                  </a:lnTo>
                  <a:lnTo>
                    <a:pt x="400" y="118"/>
                  </a:lnTo>
                  <a:lnTo>
                    <a:pt x="394" y="114"/>
                  </a:lnTo>
                  <a:lnTo>
                    <a:pt x="394" y="114"/>
                  </a:lnTo>
                  <a:lnTo>
                    <a:pt x="384" y="114"/>
                  </a:lnTo>
                  <a:lnTo>
                    <a:pt x="384" y="114"/>
                  </a:lnTo>
                  <a:lnTo>
                    <a:pt x="384" y="114"/>
                  </a:lnTo>
                  <a:lnTo>
                    <a:pt x="384" y="114"/>
                  </a:lnTo>
                  <a:lnTo>
                    <a:pt x="384" y="11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Freeform 58">
              <a:hlinkClick r:id="" action="ppaction://noaction"/>
            </p:cNvPr>
            <p:cNvSpPr>
              <a:spLocks/>
            </p:cNvSpPr>
            <p:nvPr/>
          </p:nvSpPr>
          <p:spPr bwMode="auto">
            <a:xfrm>
              <a:off x="4063" y="2121"/>
              <a:ext cx="563" cy="964"/>
            </a:xfrm>
            <a:custGeom>
              <a:avLst/>
              <a:gdLst>
                <a:gd name="T0" fmla="*/ 262 w 563"/>
                <a:gd name="T1" fmla="*/ 2 h 964"/>
                <a:gd name="T2" fmla="*/ 211 w 563"/>
                <a:gd name="T3" fmla="*/ 46 h 964"/>
                <a:gd name="T4" fmla="*/ 195 w 563"/>
                <a:gd name="T5" fmla="*/ 46 h 964"/>
                <a:gd name="T6" fmla="*/ 171 w 563"/>
                <a:gd name="T7" fmla="*/ 60 h 964"/>
                <a:gd name="T8" fmla="*/ 147 w 563"/>
                <a:gd name="T9" fmla="*/ 68 h 964"/>
                <a:gd name="T10" fmla="*/ 103 w 563"/>
                <a:gd name="T11" fmla="*/ 72 h 964"/>
                <a:gd name="T12" fmla="*/ 113 w 563"/>
                <a:gd name="T13" fmla="*/ 122 h 964"/>
                <a:gd name="T14" fmla="*/ 97 w 563"/>
                <a:gd name="T15" fmla="*/ 152 h 964"/>
                <a:gd name="T16" fmla="*/ 107 w 563"/>
                <a:gd name="T17" fmla="*/ 186 h 964"/>
                <a:gd name="T18" fmla="*/ 131 w 563"/>
                <a:gd name="T19" fmla="*/ 231 h 964"/>
                <a:gd name="T20" fmla="*/ 123 w 563"/>
                <a:gd name="T21" fmla="*/ 247 h 964"/>
                <a:gd name="T22" fmla="*/ 107 w 563"/>
                <a:gd name="T23" fmla="*/ 279 h 964"/>
                <a:gd name="T24" fmla="*/ 73 w 563"/>
                <a:gd name="T25" fmla="*/ 301 h 964"/>
                <a:gd name="T26" fmla="*/ 22 w 563"/>
                <a:gd name="T27" fmla="*/ 337 h 964"/>
                <a:gd name="T28" fmla="*/ 16 w 563"/>
                <a:gd name="T29" fmla="*/ 407 h 964"/>
                <a:gd name="T30" fmla="*/ 22 w 563"/>
                <a:gd name="T31" fmla="*/ 445 h 964"/>
                <a:gd name="T32" fmla="*/ 43 w 563"/>
                <a:gd name="T33" fmla="*/ 484 h 964"/>
                <a:gd name="T34" fmla="*/ 39 w 563"/>
                <a:gd name="T35" fmla="*/ 524 h 964"/>
                <a:gd name="T36" fmla="*/ 75 w 563"/>
                <a:gd name="T37" fmla="*/ 542 h 964"/>
                <a:gd name="T38" fmla="*/ 107 w 563"/>
                <a:gd name="T39" fmla="*/ 536 h 964"/>
                <a:gd name="T40" fmla="*/ 85 w 563"/>
                <a:gd name="T41" fmla="*/ 600 h 964"/>
                <a:gd name="T42" fmla="*/ 79 w 563"/>
                <a:gd name="T43" fmla="*/ 656 h 964"/>
                <a:gd name="T44" fmla="*/ 121 w 563"/>
                <a:gd name="T45" fmla="*/ 656 h 964"/>
                <a:gd name="T46" fmla="*/ 149 w 563"/>
                <a:gd name="T47" fmla="*/ 668 h 964"/>
                <a:gd name="T48" fmla="*/ 187 w 563"/>
                <a:gd name="T49" fmla="*/ 638 h 964"/>
                <a:gd name="T50" fmla="*/ 245 w 563"/>
                <a:gd name="T51" fmla="*/ 608 h 964"/>
                <a:gd name="T52" fmla="*/ 260 w 563"/>
                <a:gd name="T53" fmla="*/ 664 h 964"/>
                <a:gd name="T54" fmla="*/ 217 w 563"/>
                <a:gd name="T55" fmla="*/ 678 h 964"/>
                <a:gd name="T56" fmla="*/ 211 w 563"/>
                <a:gd name="T57" fmla="*/ 705 h 964"/>
                <a:gd name="T58" fmla="*/ 183 w 563"/>
                <a:gd name="T59" fmla="*/ 753 h 964"/>
                <a:gd name="T60" fmla="*/ 179 w 563"/>
                <a:gd name="T61" fmla="*/ 775 h 964"/>
                <a:gd name="T62" fmla="*/ 173 w 563"/>
                <a:gd name="T63" fmla="*/ 803 h 964"/>
                <a:gd name="T64" fmla="*/ 191 w 563"/>
                <a:gd name="T65" fmla="*/ 819 h 964"/>
                <a:gd name="T66" fmla="*/ 223 w 563"/>
                <a:gd name="T67" fmla="*/ 831 h 964"/>
                <a:gd name="T68" fmla="*/ 249 w 563"/>
                <a:gd name="T69" fmla="*/ 877 h 964"/>
                <a:gd name="T70" fmla="*/ 274 w 563"/>
                <a:gd name="T71" fmla="*/ 861 h 964"/>
                <a:gd name="T72" fmla="*/ 324 w 563"/>
                <a:gd name="T73" fmla="*/ 863 h 964"/>
                <a:gd name="T74" fmla="*/ 364 w 563"/>
                <a:gd name="T75" fmla="*/ 853 h 964"/>
                <a:gd name="T76" fmla="*/ 388 w 563"/>
                <a:gd name="T77" fmla="*/ 871 h 964"/>
                <a:gd name="T78" fmla="*/ 404 w 563"/>
                <a:gd name="T79" fmla="*/ 911 h 964"/>
                <a:gd name="T80" fmla="*/ 408 w 563"/>
                <a:gd name="T81" fmla="*/ 964 h 964"/>
                <a:gd name="T82" fmla="*/ 426 w 563"/>
                <a:gd name="T83" fmla="*/ 922 h 964"/>
                <a:gd name="T84" fmla="*/ 462 w 563"/>
                <a:gd name="T85" fmla="*/ 914 h 964"/>
                <a:gd name="T86" fmla="*/ 499 w 563"/>
                <a:gd name="T87" fmla="*/ 893 h 964"/>
                <a:gd name="T88" fmla="*/ 517 w 563"/>
                <a:gd name="T89" fmla="*/ 855 h 964"/>
                <a:gd name="T90" fmla="*/ 497 w 563"/>
                <a:gd name="T91" fmla="*/ 833 h 964"/>
                <a:gd name="T92" fmla="*/ 491 w 563"/>
                <a:gd name="T93" fmla="*/ 809 h 964"/>
                <a:gd name="T94" fmla="*/ 519 w 563"/>
                <a:gd name="T95" fmla="*/ 795 h 964"/>
                <a:gd name="T96" fmla="*/ 543 w 563"/>
                <a:gd name="T97" fmla="*/ 825 h 964"/>
                <a:gd name="T98" fmla="*/ 563 w 563"/>
                <a:gd name="T99" fmla="*/ 745 h 964"/>
                <a:gd name="T100" fmla="*/ 487 w 563"/>
                <a:gd name="T101" fmla="*/ 598 h 964"/>
                <a:gd name="T102" fmla="*/ 468 w 563"/>
                <a:gd name="T103" fmla="*/ 534 h 964"/>
                <a:gd name="T104" fmla="*/ 448 w 563"/>
                <a:gd name="T105" fmla="*/ 496 h 964"/>
                <a:gd name="T106" fmla="*/ 382 w 563"/>
                <a:gd name="T107" fmla="*/ 478 h 964"/>
                <a:gd name="T108" fmla="*/ 336 w 563"/>
                <a:gd name="T109" fmla="*/ 500 h 964"/>
                <a:gd name="T110" fmla="*/ 316 w 563"/>
                <a:gd name="T111" fmla="*/ 536 h 964"/>
                <a:gd name="T112" fmla="*/ 296 w 563"/>
                <a:gd name="T113" fmla="*/ 548 h 964"/>
                <a:gd name="T114" fmla="*/ 264 w 563"/>
                <a:gd name="T115" fmla="*/ 512 h 964"/>
                <a:gd name="T116" fmla="*/ 219 w 563"/>
                <a:gd name="T117" fmla="*/ 504 h 964"/>
                <a:gd name="T118" fmla="*/ 245 w 563"/>
                <a:gd name="T119" fmla="*/ 379 h 964"/>
                <a:gd name="T120" fmla="*/ 256 w 563"/>
                <a:gd name="T121" fmla="*/ 255 h 964"/>
                <a:gd name="T122" fmla="*/ 284 w 563"/>
                <a:gd name="T123" fmla="*/ 164 h 964"/>
                <a:gd name="T124" fmla="*/ 356 w 563"/>
                <a:gd name="T125" fmla="*/ 122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3" h="964">
                  <a:moveTo>
                    <a:pt x="340" y="68"/>
                  </a:moveTo>
                  <a:lnTo>
                    <a:pt x="310" y="78"/>
                  </a:lnTo>
                  <a:lnTo>
                    <a:pt x="294" y="78"/>
                  </a:lnTo>
                  <a:lnTo>
                    <a:pt x="296" y="60"/>
                  </a:lnTo>
                  <a:lnTo>
                    <a:pt x="304" y="50"/>
                  </a:lnTo>
                  <a:lnTo>
                    <a:pt x="304" y="36"/>
                  </a:lnTo>
                  <a:lnTo>
                    <a:pt x="304" y="36"/>
                  </a:lnTo>
                  <a:lnTo>
                    <a:pt x="292" y="24"/>
                  </a:lnTo>
                  <a:lnTo>
                    <a:pt x="284" y="18"/>
                  </a:lnTo>
                  <a:lnTo>
                    <a:pt x="278" y="10"/>
                  </a:lnTo>
                  <a:lnTo>
                    <a:pt x="278" y="10"/>
                  </a:lnTo>
                  <a:lnTo>
                    <a:pt x="266" y="2"/>
                  </a:lnTo>
                  <a:lnTo>
                    <a:pt x="262" y="2"/>
                  </a:lnTo>
                  <a:lnTo>
                    <a:pt x="258" y="0"/>
                  </a:lnTo>
                  <a:lnTo>
                    <a:pt x="252" y="0"/>
                  </a:lnTo>
                  <a:lnTo>
                    <a:pt x="249" y="2"/>
                  </a:lnTo>
                  <a:lnTo>
                    <a:pt x="249" y="2"/>
                  </a:lnTo>
                  <a:lnTo>
                    <a:pt x="221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7" y="26"/>
                  </a:lnTo>
                  <a:lnTo>
                    <a:pt x="217" y="26"/>
                  </a:lnTo>
                  <a:lnTo>
                    <a:pt x="217" y="30"/>
                  </a:lnTo>
                  <a:lnTo>
                    <a:pt x="217" y="38"/>
                  </a:lnTo>
                  <a:lnTo>
                    <a:pt x="215" y="42"/>
                  </a:lnTo>
                  <a:lnTo>
                    <a:pt x="211" y="46"/>
                  </a:lnTo>
                  <a:lnTo>
                    <a:pt x="211" y="46"/>
                  </a:lnTo>
                  <a:lnTo>
                    <a:pt x="207" y="46"/>
                  </a:lnTo>
                  <a:lnTo>
                    <a:pt x="207" y="46"/>
                  </a:lnTo>
                  <a:lnTo>
                    <a:pt x="203" y="44"/>
                  </a:lnTo>
                  <a:lnTo>
                    <a:pt x="203" y="42"/>
                  </a:lnTo>
                  <a:lnTo>
                    <a:pt x="201" y="38"/>
                  </a:lnTo>
                  <a:lnTo>
                    <a:pt x="201" y="38"/>
                  </a:lnTo>
                  <a:lnTo>
                    <a:pt x="199" y="38"/>
                  </a:lnTo>
                  <a:lnTo>
                    <a:pt x="199" y="40"/>
                  </a:lnTo>
                  <a:lnTo>
                    <a:pt x="199" y="42"/>
                  </a:lnTo>
                  <a:lnTo>
                    <a:pt x="199" y="46"/>
                  </a:lnTo>
                  <a:lnTo>
                    <a:pt x="199" y="46"/>
                  </a:lnTo>
                  <a:lnTo>
                    <a:pt x="195" y="46"/>
                  </a:lnTo>
                  <a:lnTo>
                    <a:pt x="195" y="46"/>
                  </a:lnTo>
                  <a:lnTo>
                    <a:pt x="193" y="44"/>
                  </a:lnTo>
                  <a:lnTo>
                    <a:pt x="193" y="44"/>
                  </a:lnTo>
                  <a:lnTo>
                    <a:pt x="191" y="42"/>
                  </a:lnTo>
                  <a:lnTo>
                    <a:pt x="183" y="42"/>
                  </a:lnTo>
                  <a:lnTo>
                    <a:pt x="179" y="42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7" y="54"/>
                  </a:lnTo>
                  <a:lnTo>
                    <a:pt x="173" y="56"/>
                  </a:lnTo>
                  <a:lnTo>
                    <a:pt x="173" y="56"/>
                  </a:lnTo>
                  <a:lnTo>
                    <a:pt x="171" y="60"/>
                  </a:lnTo>
                  <a:lnTo>
                    <a:pt x="171" y="60"/>
                  </a:lnTo>
                  <a:lnTo>
                    <a:pt x="171" y="64"/>
                  </a:lnTo>
                  <a:lnTo>
                    <a:pt x="167" y="66"/>
                  </a:lnTo>
                  <a:lnTo>
                    <a:pt x="167" y="66"/>
                  </a:lnTo>
                  <a:lnTo>
                    <a:pt x="165" y="68"/>
                  </a:lnTo>
                  <a:lnTo>
                    <a:pt x="161" y="66"/>
                  </a:lnTo>
                  <a:lnTo>
                    <a:pt x="157" y="64"/>
                  </a:lnTo>
                  <a:lnTo>
                    <a:pt x="157" y="64"/>
                  </a:lnTo>
                  <a:lnTo>
                    <a:pt x="153" y="64"/>
                  </a:lnTo>
                  <a:lnTo>
                    <a:pt x="153" y="64"/>
                  </a:lnTo>
                  <a:lnTo>
                    <a:pt x="149" y="68"/>
                  </a:lnTo>
                  <a:lnTo>
                    <a:pt x="149" y="68"/>
                  </a:lnTo>
                  <a:lnTo>
                    <a:pt x="149" y="68"/>
                  </a:lnTo>
                  <a:lnTo>
                    <a:pt x="147" y="68"/>
                  </a:lnTo>
                  <a:lnTo>
                    <a:pt x="141" y="68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3" y="62"/>
                  </a:lnTo>
                  <a:lnTo>
                    <a:pt x="115" y="62"/>
                  </a:lnTo>
                  <a:lnTo>
                    <a:pt x="115" y="62"/>
                  </a:lnTo>
                  <a:lnTo>
                    <a:pt x="107" y="60"/>
                  </a:lnTo>
                  <a:lnTo>
                    <a:pt x="107" y="60"/>
                  </a:lnTo>
                  <a:lnTo>
                    <a:pt x="107" y="62"/>
                  </a:lnTo>
                  <a:lnTo>
                    <a:pt x="107" y="64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3" y="72"/>
                  </a:lnTo>
                  <a:lnTo>
                    <a:pt x="103" y="72"/>
                  </a:lnTo>
                  <a:lnTo>
                    <a:pt x="103" y="74"/>
                  </a:lnTo>
                  <a:lnTo>
                    <a:pt x="103" y="76"/>
                  </a:lnTo>
                  <a:lnTo>
                    <a:pt x="103" y="84"/>
                  </a:lnTo>
                  <a:lnTo>
                    <a:pt x="109" y="92"/>
                  </a:lnTo>
                  <a:lnTo>
                    <a:pt x="109" y="92"/>
                  </a:lnTo>
                  <a:lnTo>
                    <a:pt x="109" y="94"/>
                  </a:lnTo>
                  <a:lnTo>
                    <a:pt x="107" y="94"/>
                  </a:lnTo>
                  <a:lnTo>
                    <a:pt x="105" y="98"/>
                  </a:lnTo>
                  <a:lnTo>
                    <a:pt x="105" y="98"/>
                  </a:lnTo>
                  <a:lnTo>
                    <a:pt x="113" y="120"/>
                  </a:lnTo>
                  <a:lnTo>
                    <a:pt x="113" y="120"/>
                  </a:lnTo>
                  <a:lnTo>
                    <a:pt x="113" y="122"/>
                  </a:lnTo>
                  <a:lnTo>
                    <a:pt x="113" y="128"/>
                  </a:lnTo>
                  <a:lnTo>
                    <a:pt x="111" y="132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7" y="138"/>
                  </a:lnTo>
                  <a:lnTo>
                    <a:pt x="103" y="140"/>
                  </a:lnTo>
                  <a:lnTo>
                    <a:pt x="103" y="142"/>
                  </a:lnTo>
                  <a:lnTo>
                    <a:pt x="103" y="144"/>
                  </a:lnTo>
                  <a:lnTo>
                    <a:pt x="103" y="144"/>
                  </a:lnTo>
                  <a:lnTo>
                    <a:pt x="103" y="146"/>
                  </a:lnTo>
                  <a:lnTo>
                    <a:pt x="101" y="146"/>
                  </a:lnTo>
                  <a:lnTo>
                    <a:pt x="97" y="152"/>
                  </a:lnTo>
                  <a:lnTo>
                    <a:pt x="97" y="152"/>
                  </a:lnTo>
                  <a:lnTo>
                    <a:pt x="97" y="154"/>
                  </a:lnTo>
                  <a:lnTo>
                    <a:pt x="97" y="154"/>
                  </a:lnTo>
                  <a:lnTo>
                    <a:pt x="99" y="158"/>
                  </a:lnTo>
                  <a:lnTo>
                    <a:pt x="99" y="158"/>
                  </a:lnTo>
                  <a:lnTo>
                    <a:pt x="97" y="160"/>
                  </a:lnTo>
                  <a:lnTo>
                    <a:pt x="97" y="164"/>
                  </a:lnTo>
                  <a:lnTo>
                    <a:pt x="97" y="164"/>
                  </a:lnTo>
                  <a:lnTo>
                    <a:pt x="93" y="166"/>
                  </a:lnTo>
                  <a:lnTo>
                    <a:pt x="93" y="168"/>
                  </a:lnTo>
                  <a:lnTo>
                    <a:pt x="97" y="178"/>
                  </a:lnTo>
                  <a:lnTo>
                    <a:pt x="97" y="178"/>
                  </a:lnTo>
                  <a:lnTo>
                    <a:pt x="101" y="184"/>
                  </a:lnTo>
                  <a:lnTo>
                    <a:pt x="107" y="186"/>
                  </a:lnTo>
                  <a:lnTo>
                    <a:pt x="107" y="186"/>
                  </a:lnTo>
                  <a:lnTo>
                    <a:pt x="111" y="188"/>
                  </a:lnTo>
                  <a:lnTo>
                    <a:pt x="111" y="190"/>
                  </a:lnTo>
                  <a:lnTo>
                    <a:pt x="115" y="200"/>
                  </a:lnTo>
                  <a:lnTo>
                    <a:pt x="115" y="200"/>
                  </a:lnTo>
                  <a:lnTo>
                    <a:pt x="119" y="204"/>
                  </a:lnTo>
                  <a:lnTo>
                    <a:pt x="121" y="206"/>
                  </a:lnTo>
                  <a:lnTo>
                    <a:pt x="121" y="208"/>
                  </a:lnTo>
                  <a:lnTo>
                    <a:pt x="121" y="208"/>
                  </a:lnTo>
                  <a:lnTo>
                    <a:pt x="123" y="214"/>
                  </a:lnTo>
                  <a:lnTo>
                    <a:pt x="125" y="221"/>
                  </a:lnTo>
                  <a:lnTo>
                    <a:pt x="131" y="231"/>
                  </a:lnTo>
                  <a:lnTo>
                    <a:pt x="131" y="231"/>
                  </a:lnTo>
                  <a:lnTo>
                    <a:pt x="135" y="237"/>
                  </a:lnTo>
                  <a:lnTo>
                    <a:pt x="135" y="239"/>
                  </a:lnTo>
                  <a:lnTo>
                    <a:pt x="135" y="243"/>
                  </a:lnTo>
                  <a:lnTo>
                    <a:pt x="135" y="243"/>
                  </a:lnTo>
                  <a:lnTo>
                    <a:pt x="135" y="243"/>
                  </a:lnTo>
                  <a:lnTo>
                    <a:pt x="133" y="243"/>
                  </a:lnTo>
                  <a:lnTo>
                    <a:pt x="131" y="239"/>
                  </a:lnTo>
                  <a:lnTo>
                    <a:pt x="131" y="239"/>
                  </a:lnTo>
                  <a:lnTo>
                    <a:pt x="131" y="237"/>
                  </a:lnTo>
                  <a:lnTo>
                    <a:pt x="129" y="237"/>
                  </a:lnTo>
                  <a:lnTo>
                    <a:pt x="127" y="243"/>
                  </a:lnTo>
                  <a:lnTo>
                    <a:pt x="123" y="247"/>
                  </a:lnTo>
                  <a:lnTo>
                    <a:pt x="123" y="247"/>
                  </a:lnTo>
                  <a:lnTo>
                    <a:pt x="121" y="249"/>
                  </a:lnTo>
                  <a:lnTo>
                    <a:pt x="121" y="251"/>
                  </a:lnTo>
                  <a:lnTo>
                    <a:pt x="121" y="253"/>
                  </a:lnTo>
                  <a:lnTo>
                    <a:pt x="123" y="255"/>
                  </a:lnTo>
                  <a:lnTo>
                    <a:pt x="123" y="255"/>
                  </a:lnTo>
                  <a:lnTo>
                    <a:pt x="123" y="257"/>
                  </a:lnTo>
                  <a:lnTo>
                    <a:pt x="123" y="259"/>
                  </a:lnTo>
                  <a:lnTo>
                    <a:pt x="119" y="267"/>
                  </a:lnTo>
                  <a:lnTo>
                    <a:pt x="119" y="267"/>
                  </a:lnTo>
                  <a:lnTo>
                    <a:pt x="115" y="271"/>
                  </a:lnTo>
                  <a:lnTo>
                    <a:pt x="113" y="275"/>
                  </a:lnTo>
                  <a:lnTo>
                    <a:pt x="107" y="279"/>
                  </a:lnTo>
                  <a:lnTo>
                    <a:pt x="107" y="279"/>
                  </a:lnTo>
                  <a:lnTo>
                    <a:pt x="107" y="281"/>
                  </a:lnTo>
                  <a:lnTo>
                    <a:pt x="103" y="281"/>
                  </a:lnTo>
                  <a:lnTo>
                    <a:pt x="99" y="281"/>
                  </a:lnTo>
                  <a:lnTo>
                    <a:pt x="97" y="283"/>
                  </a:lnTo>
                  <a:lnTo>
                    <a:pt x="97" y="283"/>
                  </a:lnTo>
                  <a:lnTo>
                    <a:pt x="89" y="283"/>
                  </a:lnTo>
                  <a:lnTo>
                    <a:pt x="81" y="285"/>
                  </a:lnTo>
                  <a:lnTo>
                    <a:pt x="81" y="285"/>
                  </a:lnTo>
                  <a:lnTo>
                    <a:pt x="77" y="285"/>
                  </a:lnTo>
                  <a:lnTo>
                    <a:pt x="77" y="289"/>
                  </a:lnTo>
                  <a:lnTo>
                    <a:pt x="73" y="297"/>
                  </a:lnTo>
                  <a:lnTo>
                    <a:pt x="73" y="297"/>
                  </a:lnTo>
                  <a:lnTo>
                    <a:pt x="73" y="301"/>
                  </a:lnTo>
                  <a:lnTo>
                    <a:pt x="73" y="301"/>
                  </a:lnTo>
                  <a:lnTo>
                    <a:pt x="73" y="305"/>
                  </a:lnTo>
                  <a:lnTo>
                    <a:pt x="77" y="317"/>
                  </a:lnTo>
                  <a:lnTo>
                    <a:pt x="63" y="319"/>
                  </a:lnTo>
                  <a:lnTo>
                    <a:pt x="59" y="319"/>
                  </a:lnTo>
                  <a:lnTo>
                    <a:pt x="55" y="323"/>
                  </a:lnTo>
                  <a:lnTo>
                    <a:pt x="41" y="325"/>
                  </a:lnTo>
                  <a:lnTo>
                    <a:pt x="41" y="325"/>
                  </a:lnTo>
                  <a:lnTo>
                    <a:pt x="33" y="329"/>
                  </a:lnTo>
                  <a:lnTo>
                    <a:pt x="33" y="329"/>
                  </a:lnTo>
                  <a:lnTo>
                    <a:pt x="24" y="329"/>
                  </a:lnTo>
                  <a:lnTo>
                    <a:pt x="22" y="337"/>
                  </a:lnTo>
                  <a:lnTo>
                    <a:pt x="22" y="337"/>
                  </a:lnTo>
                  <a:lnTo>
                    <a:pt x="18" y="341"/>
                  </a:lnTo>
                  <a:lnTo>
                    <a:pt x="18" y="341"/>
                  </a:lnTo>
                  <a:lnTo>
                    <a:pt x="16" y="341"/>
                  </a:lnTo>
                  <a:lnTo>
                    <a:pt x="14" y="345"/>
                  </a:lnTo>
                  <a:lnTo>
                    <a:pt x="14" y="351"/>
                  </a:lnTo>
                  <a:lnTo>
                    <a:pt x="16" y="357"/>
                  </a:lnTo>
                  <a:lnTo>
                    <a:pt x="16" y="365"/>
                  </a:lnTo>
                  <a:lnTo>
                    <a:pt x="14" y="367"/>
                  </a:lnTo>
                  <a:lnTo>
                    <a:pt x="16" y="379"/>
                  </a:lnTo>
                  <a:lnTo>
                    <a:pt x="16" y="385"/>
                  </a:lnTo>
                  <a:lnTo>
                    <a:pt x="12" y="391"/>
                  </a:lnTo>
                  <a:lnTo>
                    <a:pt x="16" y="399"/>
                  </a:lnTo>
                  <a:lnTo>
                    <a:pt x="16" y="407"/>
                  </a:lnTo>
                  <a:lnTo>
                    <a:pt x="18" y="413"/>
                  </a:lnTo>
                  <a:lnTo>
                    <a:pt x="18" y="413"/>
                  </a:lnTo>
                  <a:lnTo>
                    <a:pt x="6" y="413"/>
                  </a:lnTo>
                  <a:lnTo>
                    <a:pt x="6" y="413"/>
                  </a:lnTo>
                  <a:lnTo>
                    <a:pt x="2" y="413"/>
                  </a:lnTo>
                  <a:lnTo>
                    <a:pt x="0" y="415"/>
                  </a:lnTo>
                  <a:lnTo>
                    <a:pt x="18" y="427"/>
                  </a:lnTo>
                  <a:lnTo>
                    <a:pt x="29" y="435"/>
                  </a:lnTo>
                  <a:lnTo>
                    <a:pt x="29" y="435"/>
                  </a:lnTo>
                  <a:lnTo>
                    <a:pt x="28" y="439"/>
                  </a:lnTo>
                  <a:lnTo>
                    <a:pt x="22" y="443"/>
                  </a:lnTo>
                  <a:lnTo>
                    <a:pt x="22" y="445"/>
                  </a:lnTo>
                  <a:lnTo>
                    <a:pt x="22" y="445"/>
                  </a:lnTo>
                  <a:lnTo>
                    <a:pt x="24" y="454"/>
                  </a:lnTo>
                  <a:lnTo>
                    <a:pt x="28" y="460"/>
                  </a:lnTo>
                  <a:lnTo>
                    <a:pt x="28" y="460"/>
                  </a:lnTo>
                  <a:lnTo>
                    <a:pt x="28" y="462"/>
                  </a:lnTo>
                  <a:lnTo>
                    <a:pt x="24" y="462"/>
                  </a:lnTo>
                  <a:lnTo>
                    <a:pt x="20" y="462"/>
                  </a:lnTo>
                  <a:lnTo>
                    <a:pt x="16" y="462"/>
                  </a:lnTo>
                  <a:lnTo>
                    <a:pt x="16" y="466"/>
                  </a:lnTo>
                  <a:lnTo>
                    <a:pt x="16" y="466"/>
                  </a:lnTo>
                  <a:lnTo>
                    <a:pt x="28" y="474"/>
                  </a:lnTo>
                  <a:lnTo>
                    <a:pt x="28" y="474"/>
                  </a:lnTo>
                  <a:lnTo>
                    <a:pt x="35" y="480"/>
                  </a:lnTo>
                  <a:lnTo>
                    <a:pt x="43" y="484"/>
                  </a:lnTo>
                  <a:lnTo>
                    <a:pt x="43" y="484"/>
                  </a:lnTo>
                  <a:lnTo>
                    <a:pt x="45" y="488"/>
                  </a:lnTo>
                  <a:lnTo>
                    <a:pt x="47" y="494"/>
                  </a:lnTo>
                  <a:lnTo>
                    <a:pt x="51" y="502"/>
                  </a:lnTo>
                  <a:lnTo>
                    <a:pt x="43" y="504"/>
                  </a:lnTo>
                  <a:lnTo>
                    <a:pt x="43" y="504"/>
                  </a:lnTo>
                  <a:lnTo>
                    <a:pt x="41" y="504"/>
                  </a:lnTo>
                  <a:lnTo>
                    <a:pt x="37" y="508"/>
                  </a:lnTo>
                  <a:lnTo>
                    <a:pt x="37" y="508"/>
                  </a:lnTo>
                  <a:lnTo>
                    <a:pt x="37" y="508"/>
                  </a:lnTo>
                  <a:lnTo>
                    <a:pt x="37" y="512"/>
                  </a:lnTo>
                  <a:lnTo>
                    <a:pt x="37" y="518"/>
                  </a:lnTo>
                  <a:lnTo>
                    <a:pt x="39" y="524"/>
                  </a:lnTo>
                  <a:lnTo>
                    <a:pt x="37" y="526"/>
                  </a:lnTo>
                  <a:lnTo>
                    <a:pt x="37" y="526"/>
                  </a:lnTo>
                  <a:lnTo>
                    <a:pt x="37" y="530"/>
                  </a:lnTo>
                  <a:lnTo>
                    <a:pt x="37" y="534"/>
                  </a:lnTo>
                  <a:lnTo>
                    <a:pt x="39" y="542"/>
                  </a:lnTo>
                  <a:lnTo>
                    <a:pt x="43" y="548"/>
                  </a:lnTo>
                  <a:lnTo>
                    <a:pt x="47" y="554"/>
                  </a:lnTo>
                  <a:lnTo>
                    <a:pt x="47" y="554"/>
                  </a:lnTo>
                  <a:lnTo>
                    <a:pt x="55" y="552"/>
                  </a:lnTo>
                  <a:lnTo>
                    <a:pt x="61" y="550"/>
                  </a:lnTo>
                  <a:lnTo>
                    <a:pt x="61" y="550"/>
                  </a:lnTo>
                  <a:lnTo>
                    <a:pt x="67" y="546"/>
                  </a:lnTo>
                  <a:lnTo>
                    <a:pt x="75" y="542"/>
                  </a:lnTo>
                  <a:lnTo>
                    <a:pt x="81" y="540"/>
                  </a:lnTo>
                  <a:lnTo>
                    <a:pt x="85" y="536"/>
                  </a:lnTo>
                  <a:lnTo>
                    <a:pt x="85" y="536"/>
                  </a:lnTo>
                  <a:lnTo>
                    <a:pt x="87" y="534"/>
                  </a:lnTo>
                  <a:lnTo>
                    <a:pt x="91" y="530"/>
                  </a:lnTo>
                  <a:lnTo>
                    <a:pt x="97" y="528"/>
                  </a:lnTo>
                  <a:lnTo>
                    <a:pt x="99" y="528"/>
                  </a:lnTo>
                  <a:lnTo>
                    <a:pt x="99" y="530"/>
                  </a:lnTo>
                  <a:lnTo>
                    <a:pt x="99" y="530"/>
                  </a:lnTo>
                  <a:lnTo>
                    <a:pt x="103" y="532"/>
                  </a:lnTo>
                  <a:lnTo>
                    <a:pt x="103" y="534"/>
                  </a:lnTo>
                  <a:lnTo>
                    <a:pt x="105" y="536"/>
                  </a:lnTo>
                  <a:lnTo>
                    <a:pt x="107" y="536"/>
                  </a:lnTo>
                  <a:lnTo>
                    <a:pt x="107" y="536"/>
                  </a:lnTo>
                  <a:lnTo>
                    <a:pt x="111" y="536"/>
                  </a:lnTo>
                  <a:lnTo>
                    <a:pt x="115" y="540"/>
                  </a:lnTo>
                  <a:lnTo>
                    <a:pt x="119" y="540"/>
                  </a:lnTo>
                  <a:lnTo>
                    <a:pt x="111" y="546"/>
                  </a:lnTo>
                  <a:lnTo>
                    <a:pt x="111" y="552"/>
                  </a:lnTo>
                  <a:lnTo>
                    <a:pt x="107" y="552"/>
                  </a:lnTo>
                  <a:lnTo>
                    <a:pt x="107" y="562"/>
                  </a:lnTo>
                  <a:lnTo>
                    <a:pt x="101" y="568"/>
                  </a:lnTo>
                  <a:lnTo>
                    <a:pt x="101" y="578"/>
                  </a:lnTo>
                  <a:lnTo>
                    <a:pt x="101" y="578"/>
                  </a:lnTo>
                  <a:lnTo>
                    <a:pt x="91" y="592"/>
                  </a:lnTo>
                  <a:lnTo>
                    <a:pt x="85" y="600"/>
                  </a:lnTo>
                  <a:lnTo>
                    <a:pt x="83" y="604"/>
                  </a:lnTo>
                  <a:lnTo>
                    <a:pt x="83" y="604"/>
                  </a:lnTo>
                  <a:lnTo>
                    <a:pt x="89" y="620"/>
                  </a:lnTo>
                  <a:lnTo>
                    <a:pt x="89" y="620"/>
                  </a:lnTo>
                  <a:lnTo>
                    <a:pt x="83" y="624"/>
                  </a:lnTo>
                  <a:lnTo>
                    <a:pt x="79" y="628"/>
                  </a:lnTo>
                  <a:lnTo>
                    <a:pt x="77" y="634"/>
                  </a:lnTo>
                  <a:lnTo>
                    <a:pt x="77" y="634"/>
                  </a:lnTo>
                  <a:lnTo>
                    <a:pt x="77" y="646"/>
                  </a:lnTo>
                  <a:lnTo>
                    <a:pt x="77" y="654"/>
                  </a:lnTo>
                  <a:lnTo>
                    <a:pt x="77" y="656"/>
                  </a:lnTo>
                  <a:lnTo>
                    <a:pt x="79" y="656"/>
                  </a:lnTo>
                  <a:lnTo>
                    <a:pt x="79" y="656"/>
                  </a:lnTo>
                  <a:lnTo>
                    <a:pt x="87" y="654"/>
                  </a:lnTo>
                  <a:lnTo>
                    <a:pt x="91" y="654"/>
                  </a:lnTo>
                  <a:lnTo>
                    <a:pt x="93" y="654"/>
                  </a:lnTo>
                  <a:lnTo>
                    <a:pt x="93" y="654"/>
                  </a:lnTo>
                  <a:lnTo>
                    <a:pt x="97" y="654"/>
                  </a:lnTo>
                  <a:lnTo>
                    <a:pt x="99" y="650"/>
                  </a:lnTo>
                  <a:lnTo>
                    <a:pt x="105" y="648"/>
                  </a:lnTo>
                  <a:lnTo>
                    <a:pt x="105" y="648"/>
                  </a:lnTo>
                  <a:lnTo>
                    <a:pt x="107" y="648"/>
                  </a:lnTo>
                  <a:lnTo>
                    <a:pt x="113" y="648"/>
                  </a:lnTo>
                  <a:lnTo>
                    <a:pt x="119" y="650"/>
                  </a:lnTo>
                  <a:lnTo>
                    <a:pt x="121" y="656"/>
                  </a:lnTo>
                  <a:lnTo>
                    <a:pt x="121" y="656"/>
                  </a:lnTo>
                  <a:lnTo>
                    <a:pt x="125" y="666"/>
                  </a:lnTo>
                  <a:lnTo>
                    <a:pt x="125" y="672"/>
                  </a:lnTo>
                  <a:lnTo>
                    <a:pt x="127" y="672"/>
                  </a:lnTo>
                  <a:lnTo>
                    <a:pt x="127" y="672"/>
                  </a:lnTo>
                  <a:lnTo>
                    <a:pt x="127" y="672"/>
                  </a:lnTo>
                  <a:lnTo>
                    <a:pt x="131" y="672"/>
                  </a:lnTo>
                  <a:lnTo>
                    <a:pt x="135" y="668"/>
                  </a:lnTo>
                  <a:lnTo>
                    <a:pt x="141" y="668"/>
                  </a:lnTo>
                  <a:lnTo>
                    <a:pt x="141" y="668"/>
                  </a:lnTo>
                  <a:lnTo>
                    <a:pt x="141" y="668"/>
                  </a:lnTo>
                  <a:lnTo>
                    <a:pt x="141" y="668"/>
                  </a:lnTo>
                  <a:lnTo>
                    <a:pt x="145" y="668"/>
                  </a:lnTo>
                  <a:lnTo>
                    <a:pt x="149" y="668"/>
                  </a:lnTo>
                  <a:lnTo>
                    <a:pt x="149" y="668"/>
                  </a:lnTo>
                  <a:lnTo>
                    <a:pt x="153" y="664"/>
                  </a:lnTo>
                  <a:lnTo>
                    <a:pt x="153" y="664"/>
                  </a:lnTo>
                  <a:lnTo>
                    <a:pt x="167" y="660"/>
                  </a:lnTo>
                  <a:lnTo>
                    <a:pt x="179" y="650"/>
                  </a:lnTo>
                  <a:lnTo>
                    <a:pt x="179" y="650"/>
                  </a:lnTo>
                  <a:lnTo>
                    <a:pt x="189" y="646"/>
                  </a:lnTo>
                  <a:lnTo>
                    <a:pt x="191" y="644"/>
                  </a:lnTo>
                  <a:lnTo>
                    <a:pt x="191" y="642"/>
                  </a:lnTo>
                  <a:lnTo>
                    <a:pt x="189" y="642"/>
                  </a:lnTo>
                  <a:lnTo>
                    <a:pt x="189" y="642"/>
                  </a:lnTo>
                  <a:lnTo>
                    <a:pt x="187" y="642"/>
                  </a:lnTo>
                  <a:lnTo>
                    <a:pt x="187" y="638"/>
                  </a:lnTo>
                  <a:lnTo>
                    <a:pt x="189" y="638"/>
                  </a:lnTo>
                  <a:lnTo>
                    <a:pt x="189" y="638"/>
                  </a:lnTo>
                  <a:lnTo>
                    <a:pt x="201" y="624"/>
                  </a:lnTo>
                  <a:lnTo>
                    <a:pt x="207" y="622"/>
                  </a:lnTo>
                  <a:lnTo>
                    <a:pt x="217" y="620"/>
                  </a:lnTo>
                  <a:lnTo>
                    <a:pt x="217" y="620"/>
                  </a:lnTo>
                  <a:lnTo>
                    <a:pt x="221" y="616"/>
                  </a:lnTo>
                  <a:lnTo>
                    <a:pt x="225" y="610"/>
                  </a:lnTo>
                  <a:lnTo>
                    <a:pt x="225" y="610"/>
                  </a:lnTo>
                  <a:lnTo>
                    <a:pt x="225" y="608"/>
                  </a:lnTo>
                  <a:lnTo>
                    <a:pt x="225" y="604"/>
                  </a:lnTo>
                  <a:lnTo>
                    <a:pt x="245" y="608"/>
                  </a:lnTo>
                  <a:lnTo>
                    <a:pt x="245" y="608"/>
                  </a:lnTo>
                  <a:lnTo>
                    <a:pt x="247" y="616"/>
                  </a:lnTo>
                  <a:lnTo>
                    <a:pt x="249" y="620"/>
                  </a:lnTo>
                  <a:lnTo>
                    <a:pt x="249" y="624"/>
                  </a:lnTo>
                  <a:lnTo>
                    <a:pt x="249" y="624"/>
                  </a:lnTo>
                  <a:lnTo>
                    <a:pt x="250" y="628"/>
                  </a:lnTo>
                  <a:lnTo>
                    <a:pt x="250" y="638"/>
                  </a:lnTo>
                  <a:lnTo>
                    <a:pt x="256" y="642"/>
                  </a:lnTo>
                  <a:lnTo>
                    <a:pt x="258" y="646"/>
                  </a:lnTo>
                  <a:lnTo>
                    <a:pt x="258" y="646"/>
                  </a:lnTo>
                  <a:lnTo>
                    <a:pt x="260" y="650"/>
                  </a:lnTo>
                  <a:lnTo>
                    <a:pt x="260" y="656"/>
                  </a:lnTo>
                  <a:lnTo>
                    <a:pt x="260" y="660"/>
                  </a:lnTo>
                  <a:lnTo>
                    <a:pt x="260" y="664"/>
                  </a:lnTo>
                  <a:lnTo>
                    <a:pt x="260" y="664"/>
                  </a:lnTo>
                  <a:lnTo>
                    <a:pt x="256" y="666"/>
                  </a:lnTo>
                  <a:lnTo>
                    <a:pt x="249" y="668"/>
                  </a:lnTo>
                  <a:lnTo>
                    <a:pt x="243" y="668"/>
                  </a:lnTo>
                  <a:lnTo>
                    <a:pt x="235" y="670"/>
                  </a:lnTo>
                  <a:lnTo>
                    <a:pt x="235" y="670"/>
                  </a:lnTo>
                  <a:lnTo>
                    <a:pt x="221" y="668"/>
                  </a:lnTo>
                  <a:lnTo>
                    <a:pt x="217" y="668"/>
                  </a:lnTo>
                  <a:lnTo>
                    <a:pt x="215" y="670"/>
                  </a:lnTo>
                  <a:lnTo>
                    <a:pt x="217" y="670"/>
                  </a:lnTo>
                  <a:lnTo>
                    <a:pt x="217" y="670"/>
                  </a:lnTo>
                  <a:lnTo>
                    <a:pt x="217" y="676"/>
                  </a:lnTo>
                  <a:lnTo>
                    <a:pt x="217" y="678"/>
                  </a:lnTo>
                  <a:lnTo>
                    <a:pt x="217" y="681"/>
                  </a:lnTo>
                  <a:lnTo>
                    <a:pt x="217" y="683"/>
                  </a:lnTo>
                  <a:lnTo>
                    <a:pt x="219" y="683"/>
                  </a:lnTo>
                  <a:lnTo>
                    <a:pt x="219" y="683"/>
                  </a:lnTo>
                  <a:lnTo>
                    <a:pt x="223" y="685"/>
                  </a:lnTo>
                  <a:lnTo>
                    <a:pt x="225" y="689"/>
                  </a:lnTo>
                  <a:lnTo>
                    <a:pt x="229" y="693"/>
                  </a:lnTo>
                  <a:lnTo>
                    <a:pt x="229" y="693"/>
                  </a:lnTo>
                  <a:lnTo>
                    <a:pt x="229" y="693"/>
                  </a:lnTo>
                  <a:lnTo>
                    <a:pt x="229" y="693"/>
                  </a:lnTo>
                  <a:lnTo>
                    <a:pt x="219" y="701"/>
                  </a:lnTo>
                  <a:lnTo>
                    <a:pt x="211" y="705"/>
                  </a:lnTo>
                  <a:lnTo>
                    <a:pt x="211" y="705"/>
                  </a:lnTo>
                  <a:lnTo>
                    <a:pt x="207" y="713"/>
                  </a:lnTo>
                  <a:lnTo>
                    <a:pt x="205" y="717"/>
                  </a:lnTo>
                  <a:lnTo>
                    <a:pt x="205" y="721"/>
                  </a:lnTo>
                  <a:lnTo>
                    <a:pt x="205" y="721"/>
                  </a:lnTo>
                  <a:lnTo>
                    <a:pt x="207" y="729"/>
                  </a:lnTo>
                  <a:lnTo>
                    <a:pt x="205" y="731"/>
                  </a:lnTo>
                  <a:lnTo>
                    <a:pt x="203" y="733"/>
                  </a:lnTo>
                  <a:lnTo>
                    <a:pt x="203" y="733"/>
                  </a:lnTo>
                  <a:lnTo>
                    <a:pt x="199" y="739"/>
                  </a:lnTo>
                  <a:lnTo>
                    <a:pt x="199" y="739"/>
                  </a:lnTo>
                  <a:lnTo>
                    <a:pt x="193" y="747"/>
                  </a:lnTo>
                  <a:lnTo>
                    <a:pt x="189" y="749"/>
                  </a:lnTo>
                  <a:lnTo>
                    <a:pt x="183" y="753"/>
                  </a:lnTo>
                  <a:lnTo>
                    <a:pt x="183" y="753"/>
                  </a:lnTo>
                  <a:lnTo>
                    <a:pt x="175" y="755"/>
                  </a:lnTo>
                  <a:lnTo>
                    <a:pt x="175" y="757"/>
                  </a:lnTo>
                  <a:lnTo>
                    <a:pt x="175" y="757"/>
                  </a:lnTo>
                  <a:lnTo>
                    <a:pt x="175" y="757"/>
                  </a:lnTo>
                  <a:lnTo>
                    <a:pt x="183" y="767"/>
                  </a:lnTo>
                  <a:lnTo>
                    <a:pt x="189" y="771"/>
                  </a:lnTo>
                  <a:lnTo>
                    <a:pt x="189" y="771"/>
                  </a:lnTo>
                  <a:lnTo>
                    <a:pt x="189" y="773"/>
                  </a:lnTo>
                  <a:lnTo>
                    <a:pt x="189" y="773"/>
                  </a:lnTo>
                  <a:lnTo>
                    <a:pt x="183" y="773"/>
                  </a:lnTo>
                  <a:lnTo>
                    <a:pt x="181" y="775"/>
                  </a:lnTo>
                  <a:lnTo>
                    <a:pt x="179" y="775"/>
                  </a:lnTo>
                  <a:lnTo>
                    <a:pt x="179" y="775"/>
                  </a:lnTo>
                  <a:lnTo>
                    <a:pt x="179" y="779"/>
                  </a:lnTo>
                  <a:lnTo>
                    <a:pt x="175" y="779"/>
                  </a:lnTo>
                  <a:lnTo>
                    <a:pt x="173" y="781"/>
                  </a:lnTo>
                  <a:lnTo>
                    <a:pt x="173" y="781"/>
                  </a:lnTo>
                  <a:lnTo>
                    <a:pt x="173" y="783"/>
                  </a:lnTo>
                  <a:lnTo>
                    <a:pt x="173" y="783"/>
                  </a:lnTo>
                  <a:lnTo>
                    <a:pt x="175" y="793"/>
                  </a:lnTo>
                  <a:lnTo>
                    <a:pt x="175" y="797"/>
                  </a:lnTo>
                  <a:lnTo>
                    <a:pt x="173" y="799"/>
                  </a:lnTo>
                  <a:lnTo>
                    <a:pt x="173" y="799"/>
                  </a:lnTo>
                  <a:lnTo>
                    <a:pt x="173" y="801"/>
                  </a:lnTo>
                  <a:lnTo>
                    <a:pt x="173" y="803"/>
                  </a:lnTo>
                  <a:lnTo>
                    <a:pt x="173" y="803"/>
                  </a:lnTo>
                  <a:lnTo>
                    <a:pt x="173" y="805"/>
                  </a:lnTo>
                  <a:lnTo>
                    <a:pt x="173" y="805"/>
                  </a:lnTo>
                  <a:lnTo>
                    <a:pt x="175" y="807"/>
                  </a:lnTo>
                  <a:lnTo>
                    <a:pt x="175" y="807"/>
                  </a:lnTo>
                  <a:lnTo>
                    <a:pt x="175" y="813"/>
                  </a:lnTo>
                  <a:lnTo>
                    <a:pt x="175" y="813"/>
                  </a:lnTo>
                  <a:lnTo>
                    <a:pt x="175" y="821"/>
                  </a:lnTo>
                  <a:lnTo>
                    <a:pt x="175" y="823"/>
                  </a:lnTo>
                  <a:lnTo>
                    <a:pt x="177" y="823"/>
                  </a:lnTo>
                  <a:lnTo>
                    <a:pt x="179" y="823"/>
                  </a:lnTo>
                  <a:lnTo>
                    <a:pt x="179" y="823"/>
                  </a:lnTo>
                  <a:lnTo>
                    <a:pt x="191" y="819"/>
                  </a:lnTo>
                  <a:lnTo>
                    <a:pt x="193" y="817"/>
                  </a:lnTo>
                  <a:lnTo>
                    <a:pt x="195" y="819"/>
                  </a:lnTo>
                  <a:lnTo>
                    <a:pt x="195" y="821"/>
                  </a:lnTo>
                  <a:lnTo>
                    <a:pt x="195" y="821"/>
                  </a:lnTo>
                  <a:lnTo>
                    <a:pt x="197" y="823"/>
                  </a:lnTo>
                  <a:lnTo>
                    <a:pt x="199" y="825"/>
                  </a:lnTo>
                  <a:lnTo>
                    <a:pt x="201" y="825"/>
                  </a:lnTo>
                  <a:lnTo>
                    <a:pt x="205" y="825"/>
                  </a:lnTo>
                  <a:lnTo>
                    <a:pt x="205" y="825"/>
                  </a:lnTo>
                  <a:lnTo>
                    <a:pt x="211" y="825"/>
                  </a:lnTo>
                  <a:lnTo>
                    <a:pt x="217" y="827"/>
                  </a:lnTo>
                  <a:lnTo>
                    <a:pt x="223" y="831"/>
                  </a:lnTo>
                  <a:lnTo>
                    <a:pt x="223" y="831"/>
                  </a:lnTo>
                  <a:lnTo>
                    <a:pt x="225" y="837"/>
                  </a:lnTo>
                  <a:lnTo>
                    <a:pt x="229" y="845"/>
                  </a:lnTo>
                  <a:lnTo>
                    <a:pt x="237" y="853"/>
                  </a:lnTo>
                  <a:lnTo>
                    <a:pt x="235" y="861"/>
                  </a:lnTo>
                  <a:lnTo>
                    <a:pt x="235" y="861"/>
                  </a:lnTo>
                  <a:lnTo>
                    <a:pt x="239" y="863"/>
                  </a:lnTo>
                  <a:lnTo>
                    <a:pt x="243" y="867"/>
                  </a:lnTo>
                  <a:lnTo>
                    <a:pt x="247" y="871"/>
                  </a:lnTo>
                  <a:lnTo>
                    <a:pt x="247" y="871"/>
                  </a:lnTo>
                  <a:lnTo>
                    <a:pt x="247" y="877"/>
                  </a:lnTo>
                  <a:lnTo>
                    <a:pt x="247" y="883"/>
                  </a:lnTo>
                  <a:lnTo>
                    <a:pt x="247" y="883"/>
                  </a:lnTo>
                  <a:lnTo>
                    <a:pt x="249" y="877"/>
                  </a:lnTo>
                  <a:lnTo>
                    <a:pt x="252" y="875"/>
                  </a:lnTo>
                  <a:lnTo>
                    <a:pt x="260" y="871"/>
                  </a:lnTo>
                  <a:lnTo>
                    <a:pt x="260" y="871"/>
                  </a:lnTo>
                  <a:lnTo>
                    <a:pt x="266" y="871"/>
                  </a:lnTo>
                  <a:lnTo>
                    <a:pt x="266" y="869"/>
                  </a:lnTo>
                  <a:lnTo>
                    <a:pt x="266" y="869"/>
                  </a:lnTo>
                  <a:lnTo>
                    <a:pt x="264" y="863"/>
                  </a:lnTo>
                  <a:lnTo>
                    <a:pt x="264" y="861"/>
                  </a:lnTo>
                  <a:lnTo>
                    <a:pt x="264" y="859"/>
                  </a:lnTo>
                  <a:lnTo>
                    <a:pt x="266" y="855"/>
                  </a:lnTo>
                  <a:lnTo>
                    <a:pt x="266" y="855"/>
                  </a:lnTo>
                  <a:lnTo>
                    <a:pt x="270" y="855"/>
                  </a:lnTo>
                  <a:lnTo>
                    <a:pt x="274" y="861"/>
                  </a:lnTo>
                  <a:lnTo>
                    <a:pt x="282" y="861"/>
                  </a:lnTo>
                  <a:lnTo>
                    <a:pt x="282" y="861"/>
                  </a:lnTo>
                  <a:lnTo>
                    <a:pt x="286" y="859"/>
                  </a:lnTo>
                  <a:lnTo>
                    <a:pt x="288" y="855"/>
                  </a:lnTo>
                  <a:lnTo>
                    <a:pt x="292" y="851"/>
                  </a:lnTo>
                  <a:lnTo>
                    <a:pt x="292" y="851"/>
                  </a:lnTo>
                  <a:lnTo>
                    <a:pt x="292" y="851"/>
                  </a:lnTo>
                  <a:lnTo>
                    <a:pt x="292" y="851"/>
                  </a:lnTo>
                  <a:lnTo>
                    <a:pt x="302" y="853"/>
                  </a:lnTo>
                  <a:lnTo>
                    <a:pt x="302" y="853"/>
                  </a:lnTo>
                  <a:lnTo>
                    <a:pt x="306" y="855"/>
                  </a:lnTo>
                  <a:lnTo>
                    <a:pt x="314" y="861"/>
                  </a:lnTo>
                  <a:lnTo>
                    <a:pt x="324" y="863"/>
                  </a:lnTo>
                  <a:lnTo>
                    <a:pt x="328" y="865"/>
                  </a:lnTo>
                  <a:lnTo>
                    <a:pt x="328" y="865"/>
                  </a:lnTo>
                  <a:lnTo>
                    <a:pt x="332" y="867"/>
                  </a:lnTo>
                  <a:lnTo>
                    <a:pt x="338" y="867"/>
                  </a:lnTo>
                  <a:lnTo>
                    <a:pt x="344" y="867"/>
                  </a:lnTo>
                  <a:lnTo>
                    <a:pt x="344" y="867"/>
                  </a:lnTo>
                  <a:lnTo>
                    <a:pt x="352" y="867"/>
                  </a:lnTo>
                  <a:lnTo>
                    <a:pt x="354" y="865"/>
                  </a:lnTo>
                  <a:lnTo>
                    <a:pt x="356" y="863"/>
                  </a:lnTo>
                  <a:lnTo>
                    <a:pt x="358" y="861"/>
                  </a:lnTo>
                  <a:lnTo>
                    <a:pt x="358" y="861"/>
                  </a:lnTo>
                  <a:lnTo>
                    <a:pt x="360" y="855"/>
                  </a:lnTo>
                  <a:lnTo>
                    <a:pt x="364" y="853"/>
                  </a:lnTo>
                  <a:lnTo>
                    <a:pt x="366" y="853"/>
                  </a:lnTo>
                  <a:lnTo>
                    <a:pt x="366" y="853"/>
                  </a:lnTo>
                  <a:lnTo>
                    <a:pt x="374" y="851"/>
                  </a:lnTo>
                  <a:lnTo>
                    <a:pt x="378" y="851"/>
                  </a:lnTo>
                  <a:lnTo>
                    <a:pt x="382" y="849"/>
                  </a:lnTo>
                  <a:lnTo>
                    <a:pt x="382" y="849"/>
                  </a:lnTo>
                  <a:lnTo>
                    <a:pt x="382" y="849"/>
                  </a:lnTo>
                  <a:lnTo>
                    <a:pt x="386" y="849"/>
                  </a:lnTo>
                  <a:lnTo>
                    <a:pt x="388" y="851"/>
                  </a:lnTo>
                  <a:lnTo>
                    <a:pt x="390" y="853"/>
                  </a:lnTo>
                  <a:lnTo>
                    <a:pt x="386" y="869"/>
                  </a:lnTo>
                  <a:lnTo>
                    <a:pt x="386" y="869"/>
                  </a:lnTo>
                  <a:lnTo>
                    <a:pt x="388" y="871"/>
                  </a:lnTo>
                  <a:lnTo>
                    <a:pt x="388" y="871"/>
                  </a:lnTo>
                  <a:lnTo>
                    <a:pt x="388" y="873"/>
                  </a:lnTo>
                  <a:lnTo>
                    <a:pt x="388" y="877"/>
                  </a:lnTo>
                  <a:lnTo>
                    <a:pt x="390" y="885"/>
                  </a:lnTo>
                  <a:lnTo>
                    <a:pt x="390" y="889"/>
                  </a:lnTo>
                  <a:lnTo>
                    <a:pt x="390" y="889"/>
                  </a:lnTo>
                  <a:lnTo>
                    <a:pt x="396" y="889"/>
                  </a:lnTo>
                  <a:lnTo>
                    <a:pt x="400" y="891"/>
                  </a:lnTo>
                  <a:lnTo>
                    <a:pt x="404" y="893"/>
                  </a:lnTo>
                  <a:lnTo>
                    <a:pt x="406" y="893"/>
                  </a:lnTo>
                  <a:lnTo>
                    <a:pt x="406" y="897"/>
                  </a:lnTo>
                  <a:lnTo>
                    <a:pt x="406" y="897"/>
                  </a:lnTo>
                  <a:lnTo>
                    <a:pt x="404" y="911"/>
                  </a:lnTo>
                  <a:lnTo>
                    <a:pt x="404" y="916"/>
                  </a:lnTo>
                  <a:lnTo>
                    <a:pt x="400" y="918"/>
                  </a:lnTo>
                  <a:lnTo>
                    <a:pt x="400" y="918"/>
                  </a:lnTo>
                  <a:lnTo>
                    <a:pt x="400" y="922"/>
                  </a:lnTo>
                  <a:lnTo>
                    <a:pt x="400" y="928"/>
                  </a:lnTo>
                  <a:lnTo>
                    <a:pt x="400" y="932"/>
                  </a:lnTo>
                  <a:lnTo>
                    <a:pt x="402" y="936"/>
                  </a:lnTo>
                  <a:lnTo>
                    <a:pt x="402" y="936"/>
                  </a:lnTo>
                  <a:lnTo>
                    <a:pt x="404" y="942"/>
                  </a:lnTo>
                  <a:lnTo>
                    <a:pt x="406" y="950"/>
                  </a:lnTo>
                  <a:lnTo>
                    <a:pt x="406" y="950"/>
                  </a:lnTo>
                  <a:lnTo>
                    <a:pt x="406" y="956"/>
                  </a:lnTo>
                  <a:lnTo>
                    <a:pt x="408" y="964"/>
                  </a:lnTo>
                  <a:lnTo>
                    <a:pt x="408" y="964"/>
                  </a:lnTo>
                  <a:lnTo>
                    <a:pt x="420" y="958"/>
                  </a:lnTo>
                  <a:lnTo>
                    <a:pt x="422" y="954"/>
                  </a:lnTo>
                  <a:lnTo>
                    <a:pt x="424" y="952"/>
                  </a:lnTo>
                  <a:lnTo>
                    <a:pt x="424" y="952"/>
                  </a:lnTo>
                  <a:lnTo>
                    <a:pt x="424" y="942"/>
                  </a:lnTo>
                  <a:lnTo>
                    <a:pt x="422" y="936"/>
                  </a:lnTo>
                  <a:lnTo>
                    <a:pt x="422" y="936"/>
                  </a:lnTo>
                  <a:lnTo>
                    <a:pt x="422" y="934"/>
                  </a:lnTo>
                  <a:lnTo>
                    <a:pt x="422" y="932"/>
                  </a:lnTo>
                  <a:lnTo>
                    <a:pt x="424" y="928"/>
                  </a:lnTo>
                  <a:lnTo>
                    <a:pt x="426" y="922"/>
                  </a:lnTo>
                  <a:lnTo>
                    <a:pt x="426" y="922"/>
                  </a:lnTo>
                  <a:lnTo>
                    <a:pt x="432" y="920"/>
                  </a:lnTo>
                  <a:lnTo>
                    <a:pt x="434" y="916"/>
                  </a:lnTo>
                  <a:lnTo>
                    <a:pt x="440" y="914"/>
                  </a:lnTo>
                  <a:lnTo>
                    <a:pt x="442" y="914"/>
                  </a:lnTo>
                  <a:lnTo>
                    <a:pt x="444" y="914"/>
                  </a:lnTo>
                  <a:lnTo>
                    <a:pt x="444" y="914"/>
                  </a:lnTo>
                  <a:lnTo>
                    <a:pt x="446" y="918"/>
                  </a:lnTo>
                  <a:lnTo>
                    <a:pt x="448" y="918"/>
                  </a:lnTo>
                  <a:lnTo>
                    <a:pt x="450" y="920"/>
                  </a:lnTo>
                  <a:lnTo>
                    <a:pt x="454" y="918"/>
                  </a:lnTo>
                  <a:lnTo>
                    <a:pt x="454" y="918"/>
                  </a:lnTo>
                  <a:lnTo>
                    <a:pt x="458" y="916"/>
                  </a:lnTo>
                  <a:lnTo>
                    <a:pt x="462" y="914"/>
                  </a:lnTo>
                  <a:lnTo>
                    <a:pt x="466" y="916"/>
                  </a:lnTo>
                  <a:lnTo>
                    <a:pt x="471" y="918"/>
                  </a:lnTo>
                  <a:lnTo>
                    <a:pt x="471" y="918"/>
                  </a:lnTo>
                  <a:lnTo>
                    <a:pt x="471" y="916"/>
                  </a:lnTo>
                  <a:lnTo>
                    <a:pt x="473" y="914"/>
                  </a:lnTo>
                  <a:lnTo>
                    <a:pt x="477" y="914"/>
                  </a:lnTo>
                  <a:lnTo>
                    <a:pt x="477" y="914"/>
                  </a:lnTo>
                  <a:lnTo>
                    <a:pt x="485" y="911"/>
                  </a:lnTo>
                  <a:lnTo>
                    <a:pt x="491" y="909"/>
                  </a:lnTo>
                  <a:lnTo>
                    <a:pt x="491" y="909"/>
                  </a:lnTo>
                  <a:lnTo>
                    <a:pt x="493" y="907"/>
                  </a:lnTo>
                  <a:lnTo>
                    <a:pt x="497" y="901"/>
                  </a:lnTo>
                  <a:lnTo>
                    <a:pt x="499" y="893"/>
                  </a:lnTo>
                  <a:lnTo>
                    <a:pt x="499" y="889"/>
                  </a:lnTo>
                  <a:lnTo>
                    <a:pt x="499" y="889"/>
                  </a:lnTo>
                  <a:lnTo>
                    <a:pt x="495" y="877"/>
                  </a:lnTo>
                  <a:lnTo>
                    <a:pt x="493" y="871"/>
                  </a:lnTo>
                  <a:lnTo>
                    <a:pt x="495" y="871"/>
                  </a:lnTo>
                  <a:lnTo>
                    <a:pt x="497" y="869"/>
                  </a:lnTo>
                  <a:lnTo>
                    <a:pt x="497" y="869"/>
                  </a:lnTo>
                  <a:lnTo>
                    <a:pt x="503" y="869"/>
                  </a:lnTo>
                  <a:lnTo>
                    <a:pt x="507" y="869"/>
                  </a:lnTo>
                  <a:lnTo>
                    <a:pt x="511" y="869"/>
                  </a:lnTo>
                  <a:lnTo>
                    <a:pt x="515" y="863"/>
                  </a:lnTo>
                  <a:lnTo>
                    <a:pt x="515" y="863"/>
                  </a:lnTo>
                  <a:lnTo>
                    <a:pt x="517" y="855"/>
                  </a:lnTo>
                  <a:lnTo>
                    <a:pt x="521" y="849"/>
                  </a:lnTo>
                  <a:lnTo>
                    <a:pt x="525" y="843"/>
                  </a:lnTo>
                  <a:lnTo>
                    <a:pt x="525" y="841"/>
                  </a:lnTo>
                  <a:lnTo>
                    <a:pt x="523" y="839"/>
                  </a:lnTo>
                  <a:lnTo>
                    <a:pt x="523" y="839"/>
                  </a:lnTo>
                  <a:lnTo>
                    <a:pt x="519" y="831"/>
                  </a:lnTo>
                  <a:lnTo>
                    <a:pt x="517" y="831"/>
                  </a:lnTo>
                  <a:lnTo>
                    <a:pt x="513" y="831"/>
                  </a:lnTo>
                  <a:lnTo>
                    <a:pt x="513" y="831"/>
                  </a:lnTo>
                  <a:lnTo>
                    <a:pt x="501" y="833"/>
                  </a:lnTo>
                  <a:lnTo>
                    <a:pt x="495" y="839"/>
                  </a:lnTo>
                  <a:lnTo>
                    <a:pt x="495" y="839"/>
                  </a:lnTo>
                  <a:lnTo>
                    <a:pt x="497" y="833"/>
                  </a:lnTo>
                  <a:lnTo>
                    <a:pt x="497" y="829"/>
                  </a:lnTo>
                  <a:lnTo>
                    <a:pt x="497" y="829"/>
                  </a:lnTo>
                  <a:lnTo>
                    <a:pt x="493" y="827"/>
                  </a:lnTo>
                  <a:lnTo>
                    <a:pt x="493" y="827"/>
                  </a:lnTo>
                  <a:lnTo>
                    <a:pt x="489" y="827"/>
                  </a:lnTo>
                  <a:lnTo>
                    <a:pt x="485" y="825"/>
                  </a:lnTo>
                  <a:lnTo>
                    <a:pt x="485" y="825"/>
                  </a:lnTo>
                  <a:lnTo>
                    <a:pt x="483" y="823"/>
                  </a:lnTo>
                  <a:lnTo>
                    <a:pt x="483" y="823"/>
                  </a:lnTo>
                  <a:lnTo>
                    <a:pt x="485" y="821"/>
                  </a:lnTo>
                  <a:lnTo>
                    <a:pt x="485" y="821"/>
                  </a:lnTo>
                  <a:lnTo>
                    <a:pt x="487" y="815"/>
                  </a:lnTo>
                  <a:lnTo>
                    <a:pt x="491" y="809"/>
                  </a:lnTo>
                  <a:lnTo>
                    <a:pt x="495" y="807"/>
                  </a:lnTo>
                  <a:lnTo>
                    <a:pt x="497" y="803"/>
                  </a:lnTo>
                  <a:lnTo>
                    <a:pt x="497" y="803"/>
                  </a:lnTo>
                  <a:lnTo>
                    <a:pt x="499" y="793"/>
                  </a:lnTo>
                  <a:lnTo>
                    <a:pt x="501" y="785"/>
                  </a:lnTo>
                  <a:lnTo>
                    <a:pt x="503" y="785"/>
                  </a:lnTo>
                  <a:lnTo>
                    <a:pt x="503" y="783"/>
                  </a:lnTo>
                  <a:lnTo>
                    <a:pt x="503" y="783"/>
                  </a:lnTo>
                  <a:lnTo>
                    <a:pt x="507" y="785"/>
                  </a:lnTo>
                  <a:lnTo>
                    <a:pt x="509" y="785"/>
                  </a:lnTo>
                  <a:lnTo>
                    <a:pt x="513" y="791"/>
                  </a:lnTo>
                  <a:lnTo>
                    <a:pt x="517" y="795"/>
                  </a:lnTo>
                  <a:lnTo>
                    <a:pt x="519" y="795"/>
                  </a:lnTo>
                  <a:lnTo>
                    <a:pt x="521" y="795"/>
                  </a:lnTo>
                  <a:lnTo>
                    <a:pt x="521" y="795"/>
                  </a:lnTo>
                  <a:lnTo>
                    <a:pt x="525" y="797"/>
                  </a:lnTo>
                  <a:lnTo>
                    <a:pt x="533" y="801"/>
                  </a:lnTo>
                  <a:lnTo>
                    <a:pt x="537" y="803"/>
                  </a:lnTo>
                  <a:lnTo>
                    <a:pt x="539" y="807"/>
                  </a:lnTo>
                  <a:lnTo>
                    <a:pt x="539" y="807"/>
                  </a:lnTo>
                  <a:lnTo>
                    <a:pt x="537" y="817"/>
                  </a:lnTo>
                  <a:lnTo>
                    <a:pt x="537" y="821"/>
                  </a:lnTo>
                  <a:lnTo>
                    <a:pt x="537" y="821"/>
                  </a:lnTo>
                  <a:lnTo>
                    <a:pt x="539" y="823"/>
                  </a:lnTo>
                  <a:lnTo>
                    <a:pt x="539" y="823"/>
                  </a:lnTo>
                  <a:lnTo>
                    <a:pt x="543" y="825"/>
                  </a:lnTo>
                  <a:lnTo>
                    <a:pt x="543" y="825"/>
                  </a:lnTo>
                  <a:lnTo>
                    <a:pt x="563" y="823"/>
                  </a:lnTo>
                  <a:lnTo>
                    <a:pt x="563" y="823"/>
                  </a:lnTo>
                  <a:lnTo>
                    <a:pt x="563" y="821"/>
                  </a:lnTo>
                  <a:lnTo>
                    <a:pt x="563" y="821"/>
                  </a:lnTo>
                  <a:lnTo>
                    <a:pt x="561" y="813"/>
                  </a:lnTo>
                  <a:lnTo>
                    <a:pt x="559" y="803"/>
                  </a:lnTo>
                  <a:lnTo>
                    <a:pt x="559" y="793"/>
                  </a:lnTo>
                  <a:lnTo>
                    <a:pt x="561" y="781"/>
                  </a:lnTo>
                  <a:lnTo>
                    <a:pt x="561" y="781"/>
                  </a:lnTo>
                  <a:lnTo>
                    <a:pt x="561" y="771"/>
                  </a:lnTo>
                  <a:lnTo>
                    <a:pt x="563" y="759"/>
                  </a:lnTo>
                  <a:lnTo>
                    <a:pt x="563" y="745"/>
                  </a:lnTo>
                  <a:lnTo>
                    <a:pt x="555" y="713"/>
                  </a:lnTo>
                  <a:lnTo>
                    <a:pt x="555" y="713"/>
                  </a:lnTo>
                  <a:lnTo>
                    <a:pt x="547" y="701"/>
                  </a:lnTo>
                  <a:lnTo>
                    <a:pt x="539" y="687"/>
                  </a:lnTo>
                  <a:lnTo>
                    <a:pt x="537" y="681"/>
                  </a:lnTo>
                  <a:lnTo>
                    <a:pt x="537" y="681"/>
                  </a:lnTo>
                  <a:lnTo>
                    <a:pt x="519" y="660"/>
                  </a:lnTo>
                  <a:lnTo>
                    <a:pt x="511" y="646"/>
                  </a:lnTo>
                  <a:lnTo>
                    <a:pt x="503" y="638"/>
                  </a:lnTo>
                  <a:lnTo>
                    <a:pt x="503" y="638"/>
                  </a:lnTo>
                  <a:lnTo>
                    <a:pt x="493" y="618"/>
                  </a:lnTo>
                  <a:lnTo>
                    <a:pt x="489" y="608"/>
                  </a:lnTo>
                  <a:lnTo>
                    <a:pt x="487" y="598"/>
                  </a:lnTo>
                  <a:lnTo>
                    <a:pt x="487" y="598"/>
                  </a:lnTo>
                  <a:lnTo>
                    <a:pt x="487" y="582"/>
                  </a:lnTo>
                  <a:lnTo>
                    <a:pt x="487" y="570"/>
                  </a:lnTo>
                  <a:lnTo>
                    <a:pt x="487" y="570"/>
                  </a:lnTo>
                  <a:lnTo>
                    <a:pt x="487" y="564"/>
                  </a:lnTo>
                  <a:lnTo>
                    <a:pt x="487" y="558"/>
                  </a:lnTo>
                  <a:lnTo>
                    <a:pt x="487" y="552"/>
                  </a:lnTo>
                  <a:lnTo>
                    <a:pt x="487" y="548"/>
                  </a:lnTo>
                  <a:lnTo>
                    <a:pt x="485" y="546"/>
                  </a:lnTo>
                  <a:lnTo>
                    <a:pt x="485" y="546"/>
                  </a:lnTo>
                  <a:lnTo>
                    <a:pt x="479" y="542"/>
                  </a:lnTo>
                  <a:lnTo>
                    <a:pt x="475" y="540"/>
                  </a:lnTo>
                  <a:lnTo>
                    <a:pt x="468" y="534"/>
                  </a:lnTo>
                  <a:lnTo>
                    <a:pt x="468" y="534"/>
                  </a:lnTo>
                  <a:lnTo>
                    <a:pt x="464" y="530"/>
                  </a:lnTo>
                  <a:lnTo>
                    <a:pt x="462" y="526"/>
                  </a:lnTo>
                  <a:lnTo>
                    <a:pt x="458" y="524"/>
                  </a:lnTo>
                  <a:lnTo>
                    <a:pt x="456" y="520"/>
                  </a:lnTo>
                  <a:lnTo>
                    <a:pt x="456" y="520"/>
                  </a:lnTo>
                  <a:lnTo>
                    <a:pt x="450" y="516"/>
                  </a:lnTo>
                  <a:lnTo>
                    <a:pt x="446" y="512"/>
                  </a:lnTo>
                  <a:lnTo>
                    <a:pt x="442" y="510"/>
                  </a:lnTo>
                  <a:lnTo>
                    <a:pt x="442" y="510"/>
                  </a:lnTo>
                  <a:lnTo>
                    <a:pt x="446" y="504"/>
                  </a:lnTo>
                  <a:lnTo>
                    <a:pt x="448" y="498"/>
                  </a:lnTo>
                  <a:lnTo>
                    <a:pt x="448" y="496"/>
                  </a:lnTo>
                  <a:lnTo>
                    <a:pt x="446" y="494"/>
                  </a:lnTo>
                  <a:lnTo>
                    <a:pt x="446" y="494"/>
                  </a:lnTo>
                  <a:lnTo>
                    <a:pt x="436" y="488"/>
                  </a:lnTo>
                  <a:lnTo>
                    <a:pt x="432" y="488"/>
                  </a:lnTo>
                  <a:lnTo>
                    <a:pt x="426" y="486"/>
                  </a:lnTo>
                  <a:lnTo>
                    <a:pt x="426" y="486"/>
                  </a:lnTo>
                  <a:lnTo>
                    <a:pt x="404" y="486"/>
                  </a:lnTo>
                  <a:lnTo>
                    <a:pt x="396" y="486"/>
                  </a:lnTo>
                  <a:lnTo>
                    <a:pt x="388" y="484"/>
                  </a:lnTo>
                  <a:lnTo>
                    <a:pt x="388" y="484"/>
                  </a:lnTo>
                  <a:lnTo>
                    <a:pt x="386" y="484"/>
                  </a:lnTo>
                  <a:lnTo>
                    <a:pt x="386" y="480"/>
                  </a:lnTo>
                  <a:lnTo>
                    <a:pt x="382" y="478"/>
                  </a:lnTo>
                  <a:lnTo>
                    <a:pt x="376" y="476"/>
                  </a:lnTo>
                  <a:lnTo>
                    <a:pt x="376" y="476"/>
                  </a:lnTo>
                  <a:lnTo>
                    <a:pt x="370" y="478"/>
                  </a:lnTo>
                  <a:lnTo>
                    <a:pt x="364" y="480"/>
                  </a:lnTo>
                  <a:lnTo>
                    <a:pt x="360" y="482"/>
                  </a:lnTo>
                  <a:lnTo>
                    <a:pt x="352" y="484"/>
                  </a:lnTo>
                  <a:lnTo>
                    <a:pt x="352" y="484"/>
                  </a:lnTo>
                  <a:lnTo>
                    <a:pt x="336" y="488"/>
                  </a:lnTo>
                  <a:lnTo>
                    <a:pt x="332" y="490"/>
                  </a:lnTo>
                  <a:lnTo>
                    <a:pt x="332" y="494"/>
                  </a:lnTo>
                  <a:lnTo>
                    <a:pt x="332" y="494"/>
                  </a:lnTo>
                  <a:lnTo>
                    <a:pt x="332" y="494"/>
                  </a:lnTo>
                  <a:lnTo>
                    <a:pt x="336" y="500"/>
                  </a:lnTo>
                  <a:lnTo>
                    <a:pt x="340" y="516"/>
                  </a:lnTo>
                  <a:lnTo>
                    <a:pt x="342" y="524"/>
                  </a:lnTo>
                  <a:lnTo>
                    <a:pt x="340" y="530"/>
                  </a:lnTo>
                  <a:lnTo>
                    <a:pt x="338" y="536"/>
                  </a:lnTo>
                  <a:lnTo>
                    <a:pt x="336" y="540"/>
                  </a:lnTo>
                  <a:lnTo>
                    <a:pt x="332" y="544"/>
                  </a:lnTo>
                  <a:lnTo>
                    <a:pt x="332" y="544"/>
                  </a:lnTo>
                  <a:lnTo>
                    <a:pt x="324" y="550"/>
                  </a:lnTo>
                  <a:lnTo>
                    <a:pt x="318" y="552"/>
                  </a:lnTo>
                  <a:lnTo>
                    <a:pt x="316" y="552"/>
                  </a:lnTo>
                  <a:lnTo>
                    <a:pt x="314" y="550"/>
                  </a:lnTo>
                  <a:lnTo>
                    <a:pt x="314" y="548"/>
                  </a:lnTo>
                  <a:lnTo>
                    <a:pt x="316" y="536"/>
                  </a:lnTo>
                  <a:lnTo>
                    <a:pt x="316" y="536"/>
                  </a:lnTo>
                  <a:lnTo>
                    <a:pt x="316" y="528"/>
                  </a:lnTo>
                  <a:lnTo>
                    <a:pt x="316" y="526"/>
                  </a:lnTo>
                  <a:lnTo>
                    <a:pt x="314" y="526"/>
                  </a:lnTo>
                  <a:lnTo>
                    <a:pt x="312" y="530"/>
                  </a:lnTo>
                  <a:lnTo>
                    <a:pt x="310" y="530"/>
                  </a:lnTo>
                  <a:lnTo>
                    <a:pt x="306" y="532"/>
                  </a:lnTo>
                  <a:lnTo>
                    <a:pt x="306" y="532"/>
                  </a:lnTo>
                  <a:lnTo>
                    <a:pt x="304" y="532"/>
                  </a:lnTo>
                  <a:lnTo>
                    <a:pt x="304" y="534"/>
                  </a:lnTo>
                  <a:lnTo>
                    <a:pt x="302" y="536"/>
                  </a:lnTo>
                  <a:lnTo>
                    <a:pt x="298" y="544"/>
                  </a:lnTo>
                  <a:lnTo>
                    <a:pt x="296" y="548"/>
                  </a:lnTo>
                  <a:lnTo>
                    <a:pt x="296" y="548"/>
                  </a:lnTo>
                  <a:lnTo>
                    <a:pt x="294" y="552"/>
                  </a:lnTo>
                  <a:lnTo>
                    <a:pt x="292" y="554"/>
                  </a:lnTo>
                  <a:lnTo>
                    <a:pt x="288" y="554"/>
                  </a:lnTo>
                  <a:lnTo>
                    <a:pt x="288" y="552"/>
                  </a:lnTo>
                  <a:lnTo>
                    <a:pt x="284" y="544"/>
                  </a:lnTo>
                  <a:lnTo>
                    <a:pt x="284" y="544"/>
                  </a:lnTo>
                  <a:lnTo>
                    <a:pt x="280" y="532"/>
                  </a:lnTo>
                  <a:lnTo>
                    <a:pt x="274" y="522"/>
                  </a:lnTo>
                  <a:lnTo>
                    <a:pt x="268" y="516"/>
                  </a:lnTo>
                  <a:lnTo>
                    <a:pt x="266" y="510"/>
                  </a:lnTo>
                  <a:lnTo>
                    <a:pt x="264" y="512"/>
                  </a:lnTo>
                  <a:lnTo>
                    <a:pt x="264" y="512"/>
                  </a:lnTo>
                  <a:lnTo>
                    <a:pt x="249" y="526"/>
                  </a:lnTo>
                  <a:lnTo>
                    <a:pt x="241" y="532"/>
                  </a:lnTo>
                  <a:lnTo>
                    <a:pt x="239" y="534"/>
                  </a:lnTo>
                  <a:lnTo>
                    <a:pt x="235" y="534"/>
                  </a:lnTo>
                  <a:lnTo>
                    <a:pt x="235" y="534"/>
                  </a:lnTo>
                  <a:lnTo>
                    <a:pt x="219" y="534"/>
                  </a:lnTo>
                  <a:lnTo>
                    <a:pt x="213" y="534"/>
                  </a:lnTo>
                  <a:lnTo>
                    <a:pt x="207" y="534"/>
                  </a:lnTo>
                  <a:lnTo>
                    <a:pt x="207" y="530"/>
                  </a:lnTo>
                  <a:lnTo>
                    <a:pt x="207" y="530"/>
                  </a:lnTo>
                  <a:lnTo>
                    <a:pt x="211" y="524"/>
                  </a:lnTo>
                  <a:lnTo>
                    <a:pt x="215" y="516"/>
                  </a:lnTo>
                  <a:lnTo>
                    <a:pt x="219" y="504"/>
                  </a:lnTo>
                  <a:lnTo>
                    <a:pt x="221" y="494"/>
                  </a:lnTo>
                  <a:lnTo>
                    <a:pt x="221" y="494"/>
                  </a:lnTo>
                  <a:lnTo>
                    <a:pt x="223" y="484"/>
                  </a:lnTo>
                  <a:lnTo>
                    <a:pt x="225" y="476"/>
                  </a:lnTo>
                  <a:lnTo>
                    <a:pt x="229" y="456"/>
                  </a:lnTo>
                  <a:lnTo>
                    <a:pt x="229" y="456"/>
                  </a:lnTo>
                  <a:lnTo>
                    <a:pt x="239" y="425"/>
                  </a:lnTo>
                  <a:lnTo>
                    <a:pt x="243" y="407"/>
                  </a:lnTo>
                  <a:lnTo>
                    <a:pt x="245" y="403"/>
                  </a:lnTo>
                  <a:lnTo>
                    <a:pt x="245" y="395"/>
                  </a:lnTo>
                  <a:lnTo>
                    <a:pt x="245" y="395"/>
                  </a:lnTo>
                  <a:lnTo>
                    <a:pt x="245" y="387"/>
                  </a:lnTo>
                  <a:lnTo>
                    <a:pt x="245" y="379"/>
                  </a:lnTo>
                  <a:lnTo>
                    <a:pt x="247" y="353"/>
                  </a:lnTo>
                  <a:lnTo>
                    <a:pt x="247" y="353"/>
                  </a:lnTo>
                  <a:lnTo>
                    <a:pt x="249" y="341"/>
                  </a:lnTo>
                  <a:lnTo>
                    <a:pt x="256" y="323"/>
                  </a:lnTo>
                  <a:lnTo>
                    <a:pt x="260" y="303"/>
                  </a:lnTo>
                  <a:lnTo>
                    <a:pt x="262" y="297"/>
                  </a:lnTo>
                  <a:lnTo>
                    <a:pt x="262" y="293"/>
                  </a:lnTo>
                  <a:lnTo>
                    <a:pt x="262" y="293"/>
                  </a:lnTo>
                  <a:lnTo>
                    <a:pt x="260" y="281"/>
                  </a:lnTo>
                  <a:lnTo>
                    <a:pt x="258" y="273"/>
                  </a:lnTo>
                  <a:lnTo>
                    <a:pt x="256" y="265"/>
                  </a:lnTo>
                  <a:lnTo>
                    <a:pt x="256" y="259"/>
                  </a:lnTo>
                  <a:lnTo>
                    <a:pt x="256" y="255"/>
                  </a:lnTo>
                  <a:lnTo>
                    <a:pt x="256" y="255"/>
                  </a:lnTo>
                  <a:lnTo>
                    <a:pt x="260" y="247"/>
                  </a:lnTo>
                  <a:lnTo>
                    <a:pt x="262" y="237"/>
                  </a:lnTo>
                  <a:lnTo>
                    <a:pt x="264" y="229"/>
                  </a:lnTo>
                  <a:lnTo>
                    <a:pt x="264" y="221"/>
                  </a:lnTo>
                  <a:lnTo>
                    <a:pt x="264" y="221"/>
                  </a:lnTo>
                  <a:lnTo>
                    <a:pt x="264" y="212"/>
                  </a:lnTo>
                  <a:lnTo>
                    <a:pt x="266" y="200"/>
                  </a:lnTo>
                  <a:lnTo>
                    <a:pt x="268" y="188"/>
                  </a:lnTo>
                  <a:lnTo>
                    <a:pt x="270" y="184"/>
                  </a:lnTo>
                  <a:lnTo>
                    <a:pt x="272" y="178"/>
                  </a:lnTo>
                  <a:lnTo>
                    <a:pt x="272" y="178"/>
                  </a:lnTo>
                  <a:lnTo>
                    <a:pt x="284" y="164"/>
                  </a:lnTo>
                  <a:lnTo>
                    <a:pt x="302" y="148"/>
                  </a:lnTo>
                  <a:lnTo>
                    <a:pt x="316" y="136"/>
                  </a:lnTo>
                  <a:lnTo>
                    <a:pt x="330" y="124"/>
                  </a:lnTo>
                  <a:lnTo>
                    <a:pt x="330" y="124"/>
                  </a:lnTo>
                  <a:lnTo>
                    <a:pt x="334" y="122"/>
                  </a:lnTo>
                  <a:lnTo>
                    <a:pt x="338" y="122"/>
                  </a:lnTo>
                  <a:lnTo>
                    <a:pt x="340" y="122"/>
                  </a:lnTo>
                  <a:lnTo>
                    <a:pt x="344" y="124"/>
                  </a:lnTo>
                  <a:lnTo>
                    <a:pt x="350" y="128"/>
                  </a:lnTo>
                  <a:lnTo>
                    <a:pt x="352" y="128"/>
                  </a:lnTo>
                  <a:lnTo>
                    <a:pt x="354" y="128"/>
                  </a:lnTo>
                  <a:lnTo>
                    <a:pt x="354" y="128"/>
                  </a:lnTo>
                  <a:lnTo>
                    <a:pt x="356" y="122"/>
                  </a:lnTo>
                  <a:lnTo>
                    <a:pt x="356" y="120"/>
                  </a:lnTo>
                  <a:lnTo>
                    <a:pt x="356" y="114"/>
                  </a:lnTo>
                  <a:lnTo>
                    <a:pt x="356" y="108"/>
                  </a:lnTo>
                  <a:lnTo>
                    <a:pt x="358" y="106"/>
                  </a:lnTo>
                  <a:lnTo>
                    <a:pt x="360" y="102"/>
                  </a:lnTo>
                  <a:lnTo>
                    <a:pt x="360" y="102"/>
                  </a:lnTo>
                  <a:lnTo>
                    <a:pt x="370" y="98"/>
                  </a:lnTo>
                  <a:lnTo>
                    <a:pt x="358" y="82"/>
                  </a:lnTo>
                  <a:lnTo>
                    <a:pt x="340" y="68"/>
                  </a:lnTo>
                  <a:lnTo>
                    <a:pt x="340" y="68"/>
                  </a:lnTo>
                  <a:lnTo>
                    <a:pt x="340" y="68"/>
                  </a:lnTo>
                  <a:lnTo>
                    <a:pt x="340" y="6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Freeform 59">
              <a:hlinkClick r:id="" action="ppaction://noaction"/>
            </p:cNvPr>
            <p:cNvSpPr>
              <a:spLocks/>
            </p:cNvSpPr>
            <p:nvPr/>
          </p:nvSpPr>
          <p:spPr bwMode="auto">
            <a:xfrm>
              <a:off x="4503" y="1510"/>
              <a:ext cx="509" cy="823"/>
            </a:xfrm>
            <a:custGeom>
              <a:avLst/>
              <a:gdLst>
                <a:gd name="T0" fmla="*/ 497 w 509"/>
                <a:gd name="T1" fmla="*/ 749 h 823"/>
                <a:gd name="T2" fmla="*/ 471 w 509"/>
                <a:gd name="T3" fmla="*/ 713 h 823"/>
                <a:gd name="T4" fmla="*/ 471 w 509"/>
                <a:gd name="T5" fmla="*/ 661 h 823"/>
                <a:gd name="T6" fmla="*/ 487 w 509"/>
                <a:gd name="T7" fmla="*/ 653 h 823"/>
                <a:gd name="T8" fmla="*/ 444 w 509"/>
                <a:gd name="T9" fmla="*/ 627 h 823"/>
                <a:gd name="T10" fmla="*/ 442 w 509"/>
                <a:gd name="T11" fmla="*/ 576 h 823"/>
                <a:gd name="T12" fmla="*/ 460 w 509"/>
                <a:gd name="T13" fmla="*/ 560 h 823"/>
                <a:gd name="T14" fmla="*/ 438 w 509"/>
                <a:gd name="T15" fmla="*/ 538 h 823"/>
                <a:gd name="T16" fmla="*/ 406 w 509"/>
                <a:gd name="T17" fmla="*/ 518 h 823"/>
                <a:gd name="T18" fmla="*/ 392 w 509"/>
                <a:gd name="T19" fmla="*/ 490 h 823"/>
                <a:gd name="T20" fmla="*/ 414 w 509"/>
                <a:gd name="T21" fmla="*/ 474 h 823"/>
                <a:gd name="T22" fmla="*/ 396 w 509"/>
                <a:gd name="T23" fmla="*/ 452 h 823"/>
                <a:gd name="T24" fmla="*/ 374 w 509"/>
                <a:gd name="T25" fmla="*/ 454 h 823"/>
                <a:gd name="T26" fmla="*/ 346 w 509"/>
                <a:gd name="T27" fmla="*/ 432 h 823"/>
                <a:gd name="T28" fmla="*/ 336 w 509"/>
                <a:gd name="T29" fmla="*/ 410 h 823"/>
                <a:gd name="T30" fmla="*/ 314 w 509"/>
                <a:gd name="T31" fmla="*/ 422 h 823"/>
                <a:gd name="T32" fmla="*/ 298 w 509"/>
                <a:gd name="T33" fmla="*/ 430 h 823"/>
                <a:gd name="T34" fmla="*/ 280 w 509"/>
                <a:gd name="T35" fmla="*/ 388 h 823"/>
                <a:gd name="T36" fmla="*/ 241 w 509"/>
                <a:gd name="T37" fmla="*/ 335 h 823"/>
                <a:gd name="T38" fmla="*/ 258 w 509"/>
                <a:gd name="T39" fmla="*/ 301 h 823"/>
                <a:gd name="T40" fmla="*/ 260 w 509"/>
                <a:gd name="T41" fmla="*/ 283 h 823"/>
                <a:gd name="T42" fmla="*/ 264 w 509"/>
                <a:gd name="T43" fmla="*/ 253 h 823"/>
                <a:gd name="T44" fmla="*/ 286 w 509"/>
                <a:gd name="T45" fmla="*/ 267 h 823"/>
                <a:gd name="T46" fmla="*/ 280 w 509"/>
                <a:gd name="T47" fmla="*/ 209 h 823"/>
                <a:gd name="T48" fmla="*/ 308 w 509"/>
                <a:gd name="T49" fmla="*/ 169 h 823"/>
                <a:gd name="T50" fmla="*/ 344 w 509"/>
                <a:gd name="T51" fmla="*/ 163 h 823"/>
                <a:gd name="T52" fmla="*/ 328 w 509"/>
                <a:gd name="T53" fmla="*/ 131 h 823"/>
                <a:gd name="T54" fmla="*/ 302 w 509"/>
                <a:gd name="T55" fmla="*/ 2 h 823"/>
                <a:gd name="T56" fmla="*/ 262 w 509"/>
                <a:gd name="T57" fmla="*/ 2 h 823"/>
                <a:gd name="T58" fmla="*/ 252 w 509"/>
                <a:gd name="T59" fmla="*/ 38 h 823"/>
                <a:gd name="T60" fmla="*/ 229 w 509"/>
                <a:gd name="T61" fmla="*/ 94 h 823"/>
                <a:gd name="T62" fmla="*/ 163 w 509"/>
                <a:gd name="T63" fmla="*/ 110 h 823"/>
                <a:gd name="T64" fmla="*/ 67 w 509"/>
                <a:gd name="T65" fmla="*/ 96 h 823"/>
                <a:gd name="T66" fmla="*/ 0 w 509"/>
                <a:gd name="T67" fmla="*/ 171 h 823"/>
                <a:gd name="T68" fmla="*/ 53 w 509"/>
                <a:gd name="T69" fmla="*/ 217 h 823"/>
                <a:gd name="T70" fmla="*/ 97 w 509"/>
                <a:gd name="T71" fmla="*/ 253 h 823"/>
                <a:gd name="T72" fmla="*/ 113 w 509"/>
                <a:gd name="T73" fmla="*/ 285 h 823"/>
                <a:gd name="T74" fmla="*/ 141 w 509"/>
                <a:gd name="T75" fmla="*/ 291 h 823"/>
                <a:gd name="T76" fmla="*/ 153 w 509"/>
                <a:gd name="T77" fmla="*/ 283 h 823"/>
                <a:gd name="T78" fmla="*/ 137 w 509"/>
                <a:gd name="T79" fmla="*/ 277 h 823"/>
                <a:gd name="T80" fmla="*/ 115 w 509"/>
                <a:gd name="T81" fmla="*/ 241 h 823"/>
                <a:gd name="T82" fmla="*/ 139 w 509"/>
                <a:gd name="T83" fmla="*/ 213 h 823"/>
                <a:gd name="T84" fmla="*/ 135 w 509"/>
                <a:gd name="T85" fmla="*/ 229 h 823"/>
                <a:gd name="T86" fmla="*/ 159 w 509"/>
                <a:gd name="T87" fmla="*/ 261 h 823"/>
                <a:gd name="T88" fmla="*/ 175 w 509"/>
                <a:gd name="T89" fmla="*/ 283 h 823"/>
                <a:gd name="T90" fmla="*/ 193 w 509"/>
                <a:gd name="T91" fmla="*/ 297 h 823"/>
                <a:gd name="T92" fmla="*/ 197 w 509"/>
                <a:gd name="T93" fmla="*/ 370 h 823"/>
                <a:gd name="T94" fmla="*/ 209 w 509"/>
                <a:gd name="T95" fmla="*/ 434 h 823"/>
                <a:gd name="T96" fmla="*/ 227 w 509"/>
                <a:gd name="T97" fmla="*/ 522 h 823"/>
                <a:gd name="T98" fmla="*/ 221 w 509"/>
                <a:gd name="T99" fmla="*/ 552 h 823"/>
                <a:gd name="T100" fmla="*/ 211 w 509"/>
                <a:gd name="T101" fmla="*/ 566 h 823"/>
                <a:gd name="T102" fmla="*/ 233 w 509"/>
                <a:gd name="T103" fmla="*/ 597 h 823"/>
                <a:gd name="T104" fmla="*/ 264 w 509"/>
                <a:gd name="T105" fmla="*/ 667 h 823"/>
                <a:gd name="T106" fmla="*/ 400 w 509"/>
                <a:gd name="T107" fmla="*/ 759 h 823"/>
                <a:gd name="T108" fmla="*/ 491 w 509"/>
                <a:gd name="T109" fmla="*/ 819 h 823"/>
                <a:gd name="T110" fmla="*/ 507 w 509"/>
                <a:gd name="T111" fmla="*/ 791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9" h="823">
                  <a:moveTo>
                    <a:pt x="507" y="791"/>
                  </a:moveTo>
                  <a:lnTo>
                    <a:pt x="507" y="791"/>
                  </a:lnTo>
                  <a:lnTo>
                    <a:pt x="507" y="773"/>
                  </a:lnTo>
                  <a:lnTo>
                    <a:pt x="505" y="765"/>
                  </a:lnTo>
                  <a:lnTo>
                    <a:pt x="503" y="757"/>
                  </a:lnTo>
                  <a:lnTo>
                    <a:pt x="503" y="757"/>
                  </a:lnTo>
                  <a:lnTo>
                    <a:pt x="497" y="749"/>
                  </a:lnTo>
                  <a:lnTo>
                    <a:pt x="493" y="739"/>
                  </a:lnTo>
                  <a:lnTo>
                    <a:pt x="487" y="729"/>
                  </a:lnTo>
                  <a:lnTo>
                    <a:pt x="485" y="725"/>
                  </a:lnTo>
                  <a:lnTo>
                    <a:pt x="481" y="723"/>
                  </a:lnTo>
                  <a:lnTo>
                    <a:pt x="481" y="723"/>
                  </a:lnTo>
                  <a:lnTo>
                    <a:pt x="477" y="719"/>
                  </a:lnTo>
                  <a:lnTo>
                    <a:pt x="471" y="713"/>
                  </a:lnTo>
                  <a:lnTo>
                    <a:pt x="470" y="705"/>
                  </a:lnTo>
                  <a:lnTo>
                    <a:pt x="470" y="705"/>
                  </a:lnTo>
                  <a:lnTo>
                    <a:pt x="468" y="693"/>
                  </a:lnTo>
                  <a:lnTo>
                    <a:pt x="470" y="679"/>
                  </a:lnTo>
                  <a:lnTo>
                    <a:pt x="470" y="679"/>
                  </a:lnTo>
                  <a:lnTo>
                    <a:pt x="470" y="667"/>
                  </a:lnTo>
                  <a:lnTo>
                    <a:pt x="471" y="661"/>
                  </a:lnTo>
                  <a:lnTo>
                    <a:pt x="471" y="661"/>
                  </a:lnTo>
                  <a:lnTo>
                    <a:pt x="477" y="659"/>
                  </a:lnTo>
                  <a:lnTo>
                    <a:pt x="477" y="659"/>
                  </a:lnTo>
                  <a:lnTo>
                    <a:pt x="485" y="657"/>
                  </a:lnTo>
                  <a:lnTo>
                    <a:pt x="487" y="657"/>
                  </a:lnTo>
                  <a:lnTo>
                    <a:pt x="487" y="655"/>
                  </a:lnTo>
                  <a:lnTo>
                    <a:pt x="487" y="653"/>
                  </a:lnTo>
                  <a:lnTo>
                    <a:pt x="487" y="653"/>
                  </a:lnTo>
                  <a:lnTo>
                    <a:pt x="471" y="649"/>
                  </a:lnTo>
                  <a:lnTo>
                    <a:pt x="462" y="639"/>
                  </a:lnTo>
                  <a:lnTo>
                    <a:pt x="462" y="639"/>
                  </a:lnTo>
                  <a:lnTo>
                    <a:pt x="456" y="635"/>
                  </a:lnTo>
                  <a:lnTo>
                    <a:pt x="446" y="629"/>
                  </a:lnTo>
                  <a:lnTo>
                    <a:pt x="444" y="627"/>
                  </a:lnTo>
                  <a:lnTo>
                    <a:pt x="442" y="619"/>
                  </a:lnTo>
                  <a:lnTo>
                    <a:pt x="440" y="613"/>
                  </a:lnTo>
                  <a:lnTo>
                    <a:pt x="440" y="609"/>
                  </a:lnTo>
                  <a:lnTo>
                    <a:pt x="440" y="609"/>
                  </a:lnTo>
                  <a:lnTo>
                    <a:pt x="438" y="588"/>
                  </a:lnTo>
                  <a:lnTo>
                    <a:pt x="440" y="582"/>
                  </a:lnTo>
                  <a:lnTo>
                    <a:pt x="442" y="576"/>
                  </a:lnTo>
                  <a:lnTo>
                    <a:pt x="444" y="574"/>
                  </a:lnTo>
                  <a:lnTo>
                    <a:pt x="444" y="574"/>
                  </a:lnTo>
                  <a:lnTo>
                    <a:pt x="450" y="572"/>
                  </a:lnTo>
                  <a:lnTo>
                    <a:pt x="456" y="570"/>
                  </a:lnTo>
                  <a:lnTo>
                    <a:pt x="460" y="566"/>
                  </a:lnTo>
                  <a:lnTo>
                    <a:pt x="460" y="560"/>
                  </a:lnTo>
                  <a:lnTo>
                    <a:pt x="460" y="560"/>
                  </a:lnTo>
                  <a:lnTo>
                    <a:pt x="458" y="546"/>
                  </a:lnTo>
                  <a:lnTo>
                    <a:pt x="456" y="542"/>
                  </a:lnTo>
                  <a:lnTo>
                    <a:pt x="452" y="540"/>
                  </a:lnTo>
                  <a:lnTo>
                    <a:pt x="450" y="538"/>
                  </a:lnTo>
                  <a:lnTo>
                    <a:pt x="450" y="538"/>
                  </a:lnTo>
                  <a:lnTo>
                    <a:pt x="444" y="538"/>
                  </a:lnTo>
                  <a:lnTo>
                    <a:pt x="438" y="538"/>
                  </a:lnTo>
                  <a:lnTo>
                    <a:pt x="432" y="538"/>
                  </a:lnTo>
                  <a:lnTo>
                    <a:pt x="428" y="538"/>
                  </a:lnTo>
                  <a:lnTo>
                    <a:pt x="426" y="538"/>
                  </a:lnTo>
                  <a:lnTo>
                    <a:pt x="426" y="538"/>
                  </a:lnTo>
                  <a:lnTo>
                    <a:pt x="418" y="528"/>
                  </a:lnTo>
                  <a:lnTo>
                    <a:pt x="412" y="522"/>
                  </a:lnTo>
                  <a:lnTo>
                    <a:pt x="406" y="518"/>
                  </a:lnTo>
                  <a:lnTo>
                    <a:pt x="406" y="518"/>
                  </a:lnTo>
                  <a:lnTo>
                    <a:pt x="402" y="512"/>
                  </a:lnTo>
                  <a:lnTo>
                    <a:pt x="396" y="506"/>
                  </a:lnTo>
                  <a:lnTo>
                    <a:pt x="394" y="502"/>
                  </a:lnTo>
                  <a:lnTo>
                    <a:pt x="392" y="496"/>
                  </a:lnTo>
                  <a:lnTo>
                    <a:pt x="392" y="496"/>
                  </a:lnTo>
                  <a:lnTo>
                    <a:pt x="392" y="490"/>
                  </a:lnTo>
                  <a:lnTo>
                    <a:pt x="394" y="484"/>
                  </a:lnTo>
                  <a:lnTo>
                    <a:pt x="396" y="480"/>
                  </a:lnTo>
                  <a:lnTo>
                    <a:pt x="400" y="478"/>
                  </a:lnTo>
                  <a:lnTo>
                    <a:pt x="400" y="478"/>
                  </a:lnTo>
                  <a:lnTo>
                    <a:pt x="406" y="478"/>
                  </a:lnTo>
                  <a:lnTo>
                    <a:pt x="412" y="476"/>
                  </a:lnTo>
                  <a:lnTo>
                    <a:pt x="414" y="474"/>
                  </a:lnTo>
                  <a:lnTo>
                    <a:pt x="414" y="472"/>
                  </a:lnTo>
                  <a:lnTo>
                    <a:pt x="414" y="472"/>
                  </a:lnTo>
                  <a:lnTo>
                    <a:pt x="414" y="470"/>
                  </a:lnTo>
                  <a:lnTo>
                    <a:pt x="412" y="466"/>
                  </a:lnTo>
                  <a:lnTo>
                    <a:pt x="410" y="460"/>
                  </a:lnTo>
                  <a:lnTo>
                    <a:pt x="396" y="452"/>
                  </a:lnTo>
                  <a:lnTo>
                    <a:pt x="396" y="452"/>
                  </a:lnTo>
                  <a:lnTo>
                    <a:pt x="392" y="450"/>
                  </a:lnTo>
                  <a:lnTo>
                    <a:pt x="388" y="448"/>
                  </a:lnTo>
                  <a:lnTo>
                    <a:pt x="382" y="450"/>
                  </a:lnTo>
                  <a:lnTo>
                    <a:pt x="380" y="452"/>
                  </a:lnTo>
                  <a:lnTo>
                    <a:pt x="380" y="452"/>
                  </a:lnTo>
                  <a:lnTo>
                    <a:pt x="378" y="454"/>
                  </a:lnTo>
                  <a:lnTo>
                    <a:pt x="374" y="454"/>
                  </a:lnTo>
                  <a:lnTo>
                    <a:pt x="370" y="452"/>
                  </a:lnTo>
                  <a:lnTo>
                    <a:pt x="366" y="448"/>
                  </a:lnTo>
                  <a:lnTo>
                    <a:pt x="366" y="448"/>
                  </a:lnTo>
                  <a:lnTo>
                    <a:pt x="358" y="444"/>
                  </a:lnTo>
                  <a:lnTo>
                    <a:pt x="352" y="438"/>
                  </a:lnTo>
                  <a:lnTo>
                    <a:pt x="348" y="434"/>
                  </a:lnTo>
                  <a:lnTo>
                    <a:pt x="346" y="432"/>
                  </a:lnTo>
                  <a:lnTo>
                    <a:pt x="346" y="428"/>
                  </a:lnTo>
                  <a:lnTo>
                    <a:pt x="346" y="428"/>
                  </a:lnTo>
                  <a:lnTo>
                    <a:pt x="346" y="424"/>
                  </a:lnTo>
                  <a:lnTo>
                    <a:pt x="346" y="422"/>
                  </a:lnTo>
                  <a:lnTo>
                    <a:pt x="344" y="414"/>
                  </a:lnTo>
                  <a:lnTo>
                    <a:pt x="342" y="412"/>
                  </a:lnTo>
                  <a:lnTo>
                    <a:pt x="336" y="410"/>
                  </a:lnTo>
                  <a:lnTo>
                    <a:pt x="334" y="410"/>
                  </a:lnTo>
                  <a:lnTo>
                    <a:pt x="332" y="410"/>
                  </a:lnTo>
                  <a:lnTo>
                    <a:pt x="332" y="410"/>
                  </a:lnTo>
                  <a:lnTo>
                    <a:pt x="320" y="420"/>
                  </a:lnTo>
                  <a:lnTo>
                    <a:pt x="314" y="420"/>
                  </a:lnTo>
                  <a:lnTo>
                    <a:pt x="314" y="422"/>
                  </a:lnTo>
                  <a:lnTo>
                    <a:pt x="314" y="422"/>
                  </a:lnTo>
                  <a:lnTo>
                    <a:pt x="314" y="432"/>
                  </a:lnTo>
                  <a:lnTo>
                    <a:pt x="314" y="434"/>
                  </a:lnTo>
                  <a:lnTo>
                    <a:pt x="314" y="436"/>
                  </a:lnTo>
                  <a:lnTo>
                    <a:pt x="312" y="436"/>
                  </a:lnTo>
                  <a:lnTo>
                    <a:pt x="312" y="436"/>
                  </a:lnTo>
                  <a:lnTo>
                    <a:pt x="306" y="434"/>
                  </a:lnTo>
                  <a:lnTo>
                    <a:pt x="298" y="430"/>
                  </a:lnTo>
                  <a:lnTo>
                    <a:pt x="288" y="424"/>
                  </a:lnTo>
                  <a:lnTo>
                    <a:pt x="286" y="420"/>
                  </a:lnTo>
                  <a:lnTo>
                    <a:pt x="282" y="414"/>
                  </a:lnTo>
                  <a:lnTo>
                    <a:pt x="282" y="414"/>
                  </a:lnTo>
                  <a:lnTo>
                    <a:pt x="280" y="410"/>
                  </a:lnTo>
                  <a:lnTo>
                    <a:pt x="280" y="402"/>
                  </a:lnTo>
                  <a:lnTo>
                    <a:pt x="280" y="388"/>
                  </a:lnTo>
                  <a:lnTo>
                    <a:pt x="278" y="376"/>
                  </a:lnTo>
                  <a:lnTo>
                    <a:pt x="278" y="368"/>
                  </a:lnTo>
                  <a:lnTo>
                    <a:pt x="274" y="366"/>
                  </a:lnTo>
                  <a:lnTo>
                    <a:pt x="274" y="366"/>
                  </a:lnTo>
                  <a:lnTo>
                    <a:pt x="254" y="351"/>
                  </a:lnTo>
                  <a:lnTo>
                    <a:pt x="243" y="341"/>
                  </a:lnTo>
                  <a:lnTo>
                    <a:pt x="241" y="335"/>
                  </a:lnTo>
                  <a:lnTo>
                    <a:pt x="241" y="331"/>
                  </a:lnTo>
                  <a:lnTo>
                    <a:pt x="241" y="331"/>
                  </a:lnTo>
                  <a:lnTo>
                    <a:pt x="243" y="321"/>
                  </a:lnTo>
                  <a:lnTo>
                    <a:pt x="247" y="313"/>
                  </a:lnTo>
                  <a:lnTo>
                    <a:pt x="252" y="305"/>
                  </a:lnTo>
                  <a:lnTo>
                    <a:pt x="256" y="301"/>
                  </a:lnTo>
                  <a:lnTo>
                    <a:pt x="258" y="301"/>
                  </a:lnTo>
                  <a:lnTo>
                    <a:pt x="258" y="301"/>
                  </a:lnTo>
                  <a:lnTo>
                    <a:pt x="264" y="301"/>
                  </a:lnTo>
                  <a:lnTo>
                    <a:pt x="266" y="299"/>
                  </a:lnTo>
                  <a:lnTo>
                    <a:pt x="266" y="295"/>
                  </a:lnTo>
                  <a:lnTo>
                    <a:pt x="264" y="291"/>
                  </a:lnTo>
                  <a:lnTo>
                    <a:pt x="264" y="291"/>
                  </a:lnTo>
                  <a:lnTo>
                    <a:pt x="260" y="283"/>
                  </a:lnTo>
                  <a:lnTo>
                    <a:pt x="256" y="267"/>
                  </a:lnTo>
                  <a:lnTo>
                    <a:pt x="254" y="259"/>
                  </a:lnTo>
                  <a:lnTo>
                    <a:pt x="256" y="253"/>
                  </a:lnTo>
                  <a:lnTo>
                    <a:pt x="256" y="249"/>
                  </a:lnTo>
                  <a:lnTo>
                    <a:pt x="256" y="249"/>
                  </a:lnTo>
                  <a:lnTo>
                    <a:pt x="260" y="251"/>
                  </a:lnTo>
                  <a:lnTo>
                    <a:pt x="264" y="253"/>
                  </a:lnTo>
                  <a:lnTo>
                    <a:pt x="274" y="263"/>
                  </a:lnTo>
                  <a:lnTo>
                    <a:pt x="280" y="269"/>
                  </a:lnTo>
                  <a:lnTo>
                    <a:pt x="284" y="271"/>
                  </a:lnTo>
                  <a:lnTo>
                    <a:pt x="286" y="271"/>
                  </a:lnTo>
                  <a:lnTo>
                    <a:pt x="286" y="271"/>
                  </a:lnTo>
                  <a:lnTo>
                    <a:pt x="286" y="269"/>
                  </a:lnTo>
                  <a:lnTo>
                    <a:pt x="286" y="267"/>
                  </a:lnTo>
                  <a:lnTo>
                    <a:pt x="284" y="255"/>
                  </a:lnTo>
                  <a:lnTo>
                    <a:pt x="280" y="243"/>
                  </a:lnTo>
                  <a:lnTo>
                    <a:pt x="280" y="237"/>
                  </a:lnTo>
                  <a:lnTo>
                    <a:pt x="278" y="231"/>
                  </a:lnTo>
                  <a:lnTo>
                    <a:pt x="278" y="231"/>
                  </a:lnTo>
                  <a:lnTo>
                    <a:pt x="280" y="221"/>
                  </a:lnTo>
                  <a:lnTo>
                    <a:pt x="280" y="209"/>
                  </a:lnTo>
                  <a:lnTo>
                    <a:pt x="284" y="197"/>
                  </a:lnTo>
                  <a:lnTo>
                    <a:pt x="286" y="191"/>
                  </a:lnTo>
                  <a:lnTo>
                    <a:pt x="288" y="187"/>
                  </a:lnTo>
                  <a:lnTo>
                    <a:pt x="288" y="187"/>
                  </a:lnTo>
                  <a:lnTo>
                    <a:pt x="300" y="177"/>
                  </a:lnTo>
                  <a:lnTo>
                    <a:pt x="306" y="173"/>
                  </a:lnTo>
                  <a:lnTo>
                    <a:pt x="308" y="169"/>
                  </a:lnTo>
                  <a:lnTo>
                    <a:pt x="308" y="169"/>
                  </a:lnTo>
                  <a:lnTo>
                    <a:pt x="314" y="169"/>
                  </a:lnTo>
                  <a:lnTo>
                    <a:pt x="322" y="169"/>
                  </a:lnTo>
                  <a:lnTo>
                    <a:pt x="328" y="169"/>
                  </a:lnTo>
                  <a:lnTo>
                    <a:pt x="332" y="169"/>
                  </a:lnTo>
                  <a:lnTo>
                    <a:pt x="332" y="169"/>
                  </a:lnTo>
                  <a:lnTo>
                    <a:pt x="344" y="163"/>
                  </a:lnTo>
                  <a:lnTo>
                    <a:pt x="346" y="163"/>
                  </a:lnTo>
                  <a:lnTo>
                    <a:pt x="346" y="161"/>
                  </a:lnTo>
                  <a:lnTo>
                    <a:pt x="346" y="161"/>
                  </a:lnTo>
                  <a:lnTo>
                    <a:pt x="336" y="151"/>
                  </a:lnTo>
                  <a:lnTo>
                    <a:pt x="332" y="141"/>
                  </a:lnTo>
                  <a:lnTo>
                    <a:pt x="330" y="135"/>
                  </a:lnTo>
                  <a:lnTo>
                    <a:pt x="328" y="131"/>
                  </a:lnTo>
                  <a:lnTo>
                    <a:pt x="328" y="131"/>
                  </a:lnTo>
                  <a:lnTo>
                    <a:pt x="326" y="118"/>
                  </a:lnTo>
                  <a:lnTo>
                    <a:pt x="322" y="96"/>
                  </a:lnTo>
                  <a:lnTo>
                    <a:pt x="310" y="54"/>
                  </a:lnTo>
                  <a:lnTo>
                    <a:pt x="310" y="54"/>
                  </a:lnTo>
                  <a:lnTo>
                    <a:pt x="306" y="28"/>
                  </a:lnTo>
                  <a:lnTo>
                    <a:pt x="302" y="2"/>
                  </a:lnTo>
                  <a:lnTo>
                    <a:pt x="282" y="2"/>
                  </a:lnTo>
                  <a:lnTo>
                    <a:pt x="282" y="2"/>
                  </a:lnTo>
                  <a:lnTo>
                    <a:pt x="278" y="2"/>
                  </a:lnTo>
                  <a:lnTo>
                    <a:pt x="272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2" y="2"/>
                  </a:lnTo>
                  <a:lnTo>
                    <a:pt x="260" y="4"/>
                  </a:lnTo>
                  <a:lnTo>
                    <a:pt x="258" y="12"/>
                  </a:lnTo>
                  <a:lnTo>
                    <a:pt x="256" y="20"/>
                  </a:lnTo>
                  <a:lnTo>
                    <a:pt x="256" y="26"/>
                  </a:lnTo>
                  <a:lnTo>
                    <a:pt x="256" y="26"/>
                  </a:lnTo>
                  <a:lnTo>
                    <a:pt x="254" y="32"/>
                  </a:lnTo>
                  <a:lnTo>
                    <a:pt x="252" y="38"/>
                  </a:lnTo>
                  <a:lnTo>
                    <a:pt x="243" y="50"/>
                  </a:lnTo>
                  <a:lnTo>
                    <a:pt x="243" y="50"/>
                  </a:lnTo>
                  <a:lnTo>
                    <a:pt x="239" y="54"/>
                  </a:lnTo>
                  <a:lnTo>
                    <a:pt x="239" y="58"/>
                  </a:lnTo>
                  <a:lnTo>
                    <a:pt x="239" y="64"/>
                  </a:lnTo>
                  <a:lnTo>
                    <a:pt x="239" y="72"/>
                  </a:lnTo>
                  <a:lnTo>
                    <a:pt x="229" y="94"/>
                  </a:lnTo>
                  <a:lnTo>
                    <a:pt x="229" y="94"/>
                  </a:lnTo>
                  <a:lnTo>
                    <a:pt x="223" y="100"/>
                  </a:lnTo>
                  <a:lnTo>
                    <a:pt x="219" y="100"/>
                  </a:lnTo>
                  <a:lnTo>
                    <a:pt x="213" y="102"/>
                  </a:lnTo>
                  <a:lnTo>
                    <a:pt x="213" y="102"/>
                  </a:lnTo>
                  <a:lnTo>
                    <a:pt x="181" y="104"/>
                  </a:lnTo>
                  <a:lnTo>
                    <a:pt x="163" y="110"/>
                  </a:lnTo>
                  <a:lnTo>
                    <a:pt x="155" y="94"/>
                  </a:lnTo>
                  <a:lnTo>
                    <a:pt x="151" y="72"/>
                  </a:lnTo>
                  <a:lnTo>
                    <a:pt x="135" y="72"/>
                  </a:lnTo>
                  <a:lnTo>
                    <a:pt x="123" y="78"/>
                  </a:lnTo>
                  <a:lnTo>
                    <a:pt x="101" y="82"/>
                  </a:lnTo>
                  <a:lnTo>
                    <a:pt x="85" y="94"/>
                  </a:lnTo>
                  <a:lnTo>
                    <a:pt x="67" y="96"/>
                  </a:lnTo>
                  <a:lnTo>
                    <a:pt x="69" y="108"/>
                  </a:lnTo>
                  <a:lnTo>
                    <a:pt x="53" y="126"/>
                  </a:lnTo>
                  <a:lnTo>
                    <a:pt x="28" y="133"/>
                  </a:lnTo>
                  <a:lnTo>
                    <a:pt x="30" y="137"/>
                  </a:lnTo>
                  <a:lnTo>
                    <a:pt x="16" y="145"/>
                  </a:lnTo>
                  <a:lnTo>
                    <a:pt x="6" y="159"/>
                  </a:lnTo>
                  <a:lnTo>
                    <a:pt x="0" y="171"/>
                  </a:lnTo>
                  <a:lnTo>
                    <a:pt x="22" y="179"/>
                  </a:lnTo>
                  <a:lnTo>
                    <a:pt x="28" y="199"/>
                  </a:lnTo>
                  <a:lnTo>
                    <a:pt x="28" y="199"/>
                  </a:lnTo>
                  <a:lnTo>
                    <a:pt x="35" y="207"/>
                  </a:lnTo>
                  <a:lnTo>
                    <a:pt x="47" y="213"/>
                  </a:lnTo>
                  <a:lnTo>
                    <a:pt x="53" y="217"/>
                  </a:lnTo>
                  <a:lnTo>
                    <a:pt x="53" y="217"/>
                  </a:lnTo>
                  <a:lnTo>
                    <a:pt x="57" y="219"/>
                  </a:lnTo>
                  <a:lnTo>
                    <a:pt x="61" y="221"/>
                  </a:lnTo>
                  <a:lnTo>
                    <a:pt x="63" y="227"/>
                  </a:lnTo>
                  <a:lnTo>
                    <a:pt x="69" y="233"/>
                  </a:lnTo>
                  <a:lnTo>
                    <a:pt x="71" y="253"/>
                  </a:lnTo>
                  <a:lnTo>
                    <a:pt x="97" y="253"/>
                  </a:lnTo>
                  <a:lnTo>
                    <a:pt x="97" y="253"/>
                  </a:lnTo>
                  <a:lnTo>
                    <a:pt x="101" y="259"/>
                  </a:lnTo>
                  <a:lnTo>
                    <a:pt x="113" y="265"/>
                  </a:lnTo>
                  <a:lnTo>
                    <a:pt x="113" y="265"/>
                  </a:lnTo>
                  <a:lnTo>
                    <a:pt x="113" y="267"/>
                  </a:lnTo>
                  <a:lnTo>
                    <a:pt x="113" y="269"/>
                  </a:lnTo>
                  <a:lnTo>
                    <a:pt x="115" y="275"/>
                  </a:lnTo>
                  <a:lnTo>
                    <a:pt x="113" y="285"/>
                  </a:lnTo>
                  <a:lnTo>
                    <a:pt x="113" y="285"/>
                  </a:lnTo>
                  <a:lnTo>
                    <a:pt x="123" y="285"/>
                  </a:lnTo>
                  <a:lnTo>
                    <a:pt x="123" y="285"/>
                  </a:lnTo>
                  <a:lnTo>
                    <a:pt x="129" y="289"/>
                  </a:lnTo>
                  <a:lnTo>
                    <a:pt x="139" y="293"/>
                  </a:lnTo>
                  <a:lnTo>
                    <a:pt x="139" y="293"/>
                  </a:lnTo>
                  <a:lnTo>
                    <a:pt x="141" y="291"/>
                  </a:lnTo>
                  <a:lnTo>
                    <a:pt x="143" y="289"/>
                  </a:lnTo>
                  <a:lnTo>
                    <a:pt x="147" y="287"/>
                  </a:lnTo>
                  <a:lnTo>
                    <a:pt x="149" y="287"/>
                  </a:lnTo>
                  <a:lnTo>
                    <a:pt x="149" y="287"/>
                  </a:lnTo>
                  <a:lnTo>
                    <a:pt x="151" y="287"/>
                  </a:lnTo>
                  <a:lnTo>
                    <a:pt x="151" y="287"/>
                  </a:lnTo>
                  <a:lnTo>
                    <a:pt x="153" y="283"/>
                  </a:lnTo>
                  <a:lnTo>
                    <a:pt x="153" y="277"/>
                  </a:lnTo>
                  <a:lnTo>
                    <a:pt x="151" y="275"/>
                  </a:lnTo>
                  <a:lnTo>
                    <a:pt x="151" y="273"/>
                  </a:lnTo>
                  <a:lnTo>
                    <a:pt x="151" y="273"/>
                  </a:lnTo>
                  <a:lnTo>
                    <a:pt x="147" y="275"/>
                  </a:lnTo>
                  <a:lnTo>
                    <a:pt x="143" y="277"/>
                  </a:lnTo>
                  <a:lnTo>
                    <a:pt x="137" y="277"/>
                  </a:lnTo>
                  <a:lnTo>
                    <a:pt x="137" y="277"/>
                  </a:lnTo>
                  <a:lnTo>
                    <a:pt x="125" y="267"/>
                  </a:lnTo>
                  <a:lnTo>
                    <a:pt x="119" y="259"/>
                  </a:lnTo>
                  <a:lnTo>
                    <a:pt x="117" y="253"/>
                  </a:lnTo>
                  <a:lnTo>
                    <a:pt x="115" y="249"/>
                  </a:lnTo>
                  <a:lnTo>
                    <a:pt x="115" y="249"/>
                  </a:lnTo>
                  <a:lnTo>
                    <a:pt x="115" y="241"/>
                  </a:lnTo>
                  <a:lnTo>
                    <a:pt x="117" y="231"/>
                  </a:lnTo>
                  <a:lnTo>
                    <a:pt x="117" y="227"/>
                  </a:lnTo>
                  <a:lnTo>
                    <a:pt x="119" y="223"/>
                  </a:lnTo>
                  <a:lnTo>
                    <a:pt x="121" y="221"/>
                  </a:lnTo>
                  <a:lnTo>
                    <a:pt x="125" y="219"/>
                  </a:lnTo>
                  <a:lnTo>
                    <a:pt x="125" y="219"/>
                  </a:lnTo>
                  <a:lnTo>
                    <a:pt x="139" y="213"/>
                  </a:lnTo>
                  <a:lnTo>
                    <a:pt x="143" y="213"/>
                  </a:lnTo>
                  <a:lnTo>
                    <a:pt x="145" y="213"/>
                  </a:lnTo>
                  <a:lnTo>
                    <a:pt x="145" y="213"/>
                  </a:lnTo>
                  <a:lnTo>
                    <a:pt x="139" y="219"/>
                  </a:lnTo>
                  <a:lnTo>
                    <a:pt x="135" y="223"/>
                  </a:lnTo>
                  <a:lnTo>
                    <a:pt x="135" y="227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7" y="237"/>
                  </a:lnTo>
                  <a:lnTo>
                    <a:pt x="141" y="243"/>
                  </a:lnTo>
                  <a:lnTo>
                    <a:pt x="147" y="249"/>
                  </a:lnTo>
                  <a:lnTo>
                    <a:pt x="153" y="253"/>
                  </a:lnTo>
                  <a:lnTo>
                    <a:pt x="153" y="253"/>
                  </a:lnTo>
                  <a:lnTo>
                    <a:pt x="159" y="261"/>
                  </a:lnTo>
                  <a:lnTo>
                    <a:pt x="163" y="267"/>
                  </a:lnTo>
                  <a:lnTo>
                    <a:pt x="165" y="271"/>
                  </a:lnTo>
                  <a:lnTo>
                    <a:pt x="167" y="273"/>
                  </a:lnTo>
                  <a:lnTo>
                    <a:pt x="171" y="275"/>
                  </a:lnTo>
                  <a:lnTo>
                    <a:pt x="171" y="275"/>
                  </a:lnTo>
                  <a:lnTo>
                    <a:pt x="175" y="277"/>
                  </a:lnTo>
                  <a:lnTo>
                    <a:pt x="175" y="283"/>
                  </a:lnTo>
                  <a:lnTo>
                    <a:pt x="183" y="291"/>
                  </a:lnTo>
                  <a:lnTo>
                    <a:pt x="183" y="291"/>
                  </a:lnTo>
                  <a:lnTo>
                    <a:pt x="185" y="295"/>
                  </a:lnTo>
                  <a:lnTo>
                    <a:pt x="187" y="295"/>
                  </a:lnTo>
                  <a:lnTo>
                    <a:pt x="189" y="295"/>
                  </a:lnTo>
                  <a:lnTo>
                    <a:pt x="191" y="295"/>
                  </a:lnTo>
                  <a:lnTo>
                    <a:pt x="193" y="297"/>
                  </a:lnTo>
                  <a:lnTo>
                    <a:pt x="193" y="305"/>
                  </a:lnTo>
                  <a:lnTo>
                    <a:pt x="193" y="305"/>
                  </a:lnTo>
                  <a:lnTo>
                    <a:pt x="189" y="321"/>
                  </a:lnTo>
                  <a:lnTo>
                    <a:pt x="187" y="335"/>
                  </a:lnTo>
                  <a:lnTo>
                    <a:pt x="189" y="343"/>
                  </a:lnTo>
                  <a:lnTo>
                    <a:pt x="189" y="343"/>
                  </a:lnTo>
                  <a:lnTo>
                    <a:pt x="197" y="370"/>
                  </a:lnTo>
                  <a:lnTo>
                    <a:pt x="201" y="388"/>
                  </a:lnTo>
                  <a:lnTo>
                    <a:pt x="205" y="400"/>
                  </a:lnTo>
                  <a:lnTo>
                    <a:pt x="205" y="400"/>
                  </a:lnTo>
                  <a:lnTo>
                    <a:pt x="205" y="408"/>
                  </a:lnTo>
                  <a:lnTo>
                    <a:pt x="205" y="414"/>
                  </a:lnTo>
                  <a:lnTo>
                    <a:pt x="207" y="422"/>
                  </a:lnTo>
                  <a:lnTo>
                    <a:pt x="209" y="434"/>
                  </a:lnTo>
                  <a:lnTo>
                    <a:pt x="209" y="434"/>
                  </a:lnTo>
                  <a:lnTo>
                    <a:pt x="215" y="452"/>
                  </a:lnTo>
                  <a:lnTo>
                    <a:pt x="221" y="472"/>
                  </a:lnTo>
                  <a:lnTo>
                    <a:pt x="223" y="494"/>
                  </a:lnTo>
                  <a:lnTo>
                    <a:pt x="227" y="512"/>
                  </a:lnTo>
                  <a:lnTo>
                    <a:pt x="227" y="512"/>
                  </a:lnTo>
                  <a:lnTo>
                    <a:pt x="227" y="522"/>
                  </a:lnTo>
                  <a:lnTo>
                    <a:pt x="221" y="530"/>
                  </a:lnTo>
                  <a:lnTo>
                    <a:pt x="219" y="540"/>
                  </a:lnTo>
                  <a:lnTo>
                    <a:pt x="219" y="540"/>
                  </a:lnTo>
                  <a:lnTo>
                    <a:pt x="219" y="544"/>
                  </a:lnTo>
                  <a:lnTo>
                    <a:pt x="221" y="546"/>
                  </a:lnTo>
                  <a:lnTo>
                    <a:pt x="221" y="548"/>
                  </a:lnTo>
                  <a:lnTo>
                    <a:pt x="221" y="552"/>
                  </a:lnTo>
                  <a:lnTo>
                    <a:pt x="221" y="552"/>
                  </a:lnTo>
                  <a:lnTo>
                    <a:pt x="217" y="558"/>
                  </a:lnTo>
                  <a:lnTo>
                    <a:pt x="213" y="560"/>
                  </a:lnTo>
                  <a:lnTo>
                    <a:pt x="211" y="562"/>
                  </a:lnTo>
                  <a:lnTo>
                    <a:pt x="211" y="564"/>
                  </a:lnTo>
                  <a:lnTo>
                    <a:pt x="211" y="564"/>
                  </a:lnTo>
                  <a:lnTo>
                    <a:pt x="211" y="566"/>
                  </a:lnTo>
                  <a:lnTo>
                    <a:pt x="213" y="568"/>
                  </a:lnTo>
                  <a:lnTo>
                    <a:pt x="217" y="572"/>
                  </a:lnTo>
                  <a:lnTo>
                    <a:pt x="227" y="574"/>
                  </a:lnTo>
                  <a:lnTo>
                    <a:pt x="229" y="582"/>
                  </a:lnTo>
                  <a:lnTo>
                    <a:pt x="229" y="582"/>
                  </a:lnTo>
                  <a:lnTo>
                    <a:pt x="233" y="588"/>
                  </a:lnTo>
                  <a:lnTo>
                    <a:pt x="233" y="597"/>
                  </a:lnTo>
                  <a:lnTo>
                    <a:pt x="235" y="615"/>
                  </a:lnTo>
                  <a:lnTo>
                    <a:pt x="235" y="615"/>
                  </a:lnTo>
                  <a:lnTo>
                    <a:pt x="237" y="621"/>
                  </a:lnTo>
                  <a:lnTo>
                    <a:pt x="239" y="629"/>
                  </a:lnTo>
                  <a:lnTo>
                    <a:pt x="247" y="643"/>
                  </a:lnTo>
                  <a:lnTo>
                    <a:pt x="264" y="667"/>
                  </a:lnTo>
                  <a:lnTo>
                    <a:pt x="264" y="667"/>
                  </a:lnTo>
                  <a:lnTo>
                    <a:pt x="268" y="675"/>
                  </a:lnTo>
                  <a:lnTo>
                    <a:pt x="278" y="681"/>
                  </a:lnTo>
                  <a:lnTo>
                    <a:pt x="300" y="699"/>
                  </a:lnTo>
                  <a:lnTo>
                    <a:pt x="326" y="719"/>
                  </a:lnTo>
                  <a:lnTo>
                    <a:pt x="350" y="731"/>
                  </a:lnTo>
                  <a:lnTo>
                    <a:pt x="350" y="731"/>
                  </a:lnTo>
                  <a:lnTo>
                    <a:pt x="400" y="759"/>
                  </a:lnTo>
                  <a:lnTo>
                    <a:pt x="444" y="787"/>
                  </a:lnTo>
                  <a:lnTo>
                    <a:pt x="444" y="787"/>
                  </a:lnTo>
                  <a:lnTo>
                    <a:pt x="458" y="795"/>
                  </a:lnTo>
                  <a:lnTo>
                    <a:pt x="471" y="805"/>
                  </a:lnTo>
                  <a:lnTo>
                    <a:pt x="485" y="815"/>
                  </a:lnTo>
                  <a:lnTo>
                    <a:pt x="491" y="819"/>
                  </a:lnTo>
                  <a:lnTo>
                    <a:pt x="491" y="819"/>
                  </a:lnTo>
                  <a:lnTo>
                    <a:pt x="503" y="823"/>
                  </a:lnTo>
                  <a:lnTo>
                    <a:pt x="507" y="823"/>
                  </a:lnTo>
                  <a:lnTo>
                    <a:pt x="507" y="823"/>
                  </a:lnTo>
                  <a:lnTo>
                    <a:pt x="509" y="821"/>
                  </a:lnTo>
                  <a:lnTo>
                    <a:pt x="509" y="821"/>
                  </a:lnTo>
                  <a:lnTo>
                    <a:pt x="507" y="791"/>
                  </a:lnTo>
                  <a:lnTo>
                    <a:pt x="507" y="791"/>
                  </a:lnTo>
                  <a:lnTo>
                    <a:pt x="507" y="791"/>
                  </a:lnTo>
                  <a:lnTo>
                    <a:pt x="507" y="791"/>
                  </a:lnTo>
                  <a:lnTo>
                    <a:pt x="507" y="79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Freeform 60"/>
            <p:cNvSpPr>
              <a:spLocks/>
            </p:cNvSpPr>
            <p:nvPr/>
          </p:nvSpPr>
          <p:spPr bwMode="auto">
            <a:xfrm>
              <a:off x="1863" y="2526"/>
              <a:ext cx="213" cy="169"/>
            </a:xfrm>
            <a:custGeom>
              <a:avLst/>
              <a:gdLst>
                <a:gd name="T0" fmla="*/ 207 w 213"/>
                <a:gd name="T1" fmla="*/ 131 h 169"/>
                <a:gd name="T2" fmla="*/ 199 w 213"/>
                <a:gd name="T3" fmla="*/ 129 h 169"/>
                <a:gd name="T4" fmla="*/ 189 w 213"/>
                <a:gd name="T5" fmla="*/ 119 h 169"/>
                <a:gd name="T6" fmla="*/ 177 w 213"/>
                <a:gd name="T7" fmla="*/ 99 h 169"/>
                <a:gd name="T8" fmla="*/ 165 w 213"/>
                <a:gd name="T9" fmla="*/ 91 h 169"/>
                <a:gd name="T10" fmla="*/ 153 w 213"/>
                <a:gd name="T11" fmla="*/ 83 h 169"/>
                <a:gd name="T12" fmla="*/ 137 w 213"/>
                <a:gd name="T13" fmla="*/ 53 h 169"/>
                <a:gd name="T14" fmla="*/ 151 w 213"/>
                <a:gd name="T15" fmla="*/ 30 h 169"/>
                <a:gd name="T16" fmla="*/ 147 w 213"/>
                <a:gd name="T17" fmla="*/ 26 h 169"/>
                <a:gd name="T18" fmla="*/ 115 w 213"/>
                <a:gd name="T19" fmla="*/ 28 h 169"/>
                <a:gd name="T20" fmla="*/ 93 w 213"/>
                <a:gd name="T21" fmla="*/ 10 h 169"/>
                <a:gd name="T22" fmla="*/ 49 w 213"/>
                <a:gd name="T23" fmla="*/ 4 h 169"/>
                <a:gd name="T24" fmla="*/ 47 w 213"/>
                <a:gd name="T25" fmla="*/ 8 h 169"/>
                <a:gd name="T26" fmla="*/ 45 w 213"/>
                <a:gd name="T27" fmla="*/ 20 h 169"/>
                <a:gd name="T28" fmla="*/ 45 w 213"/>
                <a:gd name="T29" fmla="*/ 34 h 169"/>
                <a:gd name="T30" fmla="*/ 45 w 213"/>
                <a:gd name="T31" fmla="*/ 45 h 169"/>
                <a:gd name="T32" fmla="*/ 41 w 213"/>
                <a:gd name="T33" fmla="*/ 51 h 169"/>
                <a:gd name="T34" fmla="*/ 27 w 213"/>
                <a:gd name="T35" fmla="*/ 53 h 169"/>
                <a:gd name="T36" fmla="*/ 24 w 213"/>
                <a:gd name="T37" fmla="*/ 53 h 169"/>
                <a:gd name="T38" fmla="*/ 18 w 213"/>
                <a:gd name="T39" fmla="*/ 57 h 169"/>
                <a:gd name="T40" fmla="*/ 18 w 213"/>
                <a:gd name="T41" fmla="*/ 65 h 169"/>
                <a:gd name="T42" fmla="*/ 14 w 213"/>
                <a:gd name="T43" fmla="*/ 69 h 169"/>
                <a:gd name="T44" fmla="*/ 6 w 213"/>
                <a:gd name="T45" fmla="*/ 69 h 169"/>
                <a:gd name="T46" fmla="*/ 4 w 213"/>
                <a:gd name="T47" fmla="*/ 71 h 169"/>
                <a:gd name="T48" fmla="*/ 0 w 213"/>
                <a:gd name="T49" fmla="*/ 81 h 169"/>
                <a:gd name="T50" fmla="*/ 0 w 213"/>
                <a:gd name="T51" fmla="*/ 81 h 169"/>
                <a:gd name="T52" fmla="*/ 4 w 213"/>
                <a:gd name="T53" fmla="*/ 83 h 169"/>
                <a:gd name="T54" fmla="*/ 10 w 213"/>
                <a:gd name="T55" fmla="*/ 85 h 169"/>
                <a:gd name="T56" fmla="*/ 16 w 213"/>
                <a:gd name="T57" fmla="*/ 91 h 169"/>
                <a:gd name="T58" fmla="*/ 16 w 213"/>
                <a:gd name="T59" fmla="*/ 95 h 169"/>
                <a:gd name="T60" fmla="*/ 27 w 213"/>
                <a:gd name="T61" fmla="*/ 99 h 169"/>
                <a:gd name="T62" fmla="*/ 31 w 213"/>
                <a:gd name="T63" fmla="*/ 101 h 169"/>
                <a:gd name="T64" fmla="*/ 31 w 213"/>
                <a:gd name="T65" fmla="*/ 105 h 169"/>
                <a:gd name="T66" fmla="*/ 27 w 213"/>
                <a:gd name="T67" fmla="*/ 113 h 169"/>
                <a:gd name="T68" fmla="*/ 22 w 213"/>
                <a:gd name="T69" fmla="*/ 119 h 169"/>
                <a:gd name="T70" fmla="*/ 22 w 213"/>
                <a:gd name="T71" fmla="*/ 121 h 169"/>
                <a:gd name="T72" fmla="*/ 24 w 213"/>
                <a:gd name="T73" fmla="*/ 129 h 169"/>
                <a:gd name="T74" fmla="*/ 75 w 213"/>
                <a:gd name="T75" fmla="*/ 147 h 169"/>
                <a:gd name="T76" fmla="*/ 77 w 213"/>
                <a:gd name="T77" fmla="*/ 151 h 169"/>
                <a:gd name="T78" fmla="*/ 83 w 213"/>
                <a:gd name="T79" fmla="*/ 157 h 169"/>
                <a:gd name="T80" fmla="*/ 87 w 213"/>
                <a:gd name="T81" fmla="*/ 147 h 169"/>
                <a:gd name="T82" fmla="*/ 93 w 213"/>
                <a:gd name="T83" fmla="*/ 143 h 169"/>
                <a:gd name="T84" fmla="*/ 93 w 213"/>
                <a:gd name="T85" fmla="*/ 143 h 169"/>
                <a:gd name="T86" fmla="*/ 117 w 213"/>
                <a:gd name="T87" fmla="*/ 153 h 169"/>
                <a:gd name="T88" fmla="*/ 173 w 213"/>
                <a:gd name="T89" fmla="*/ 167 h 169"/>
                <a:gd name="T90" fmla="*/ 179 w 213"/>
                <a:gd name="T91" fmla="*/ 165 h 169"/>
                <a:gd name="T92" fmla="*/ 181 w 213"/>
                <a:gd name="T93" fmla="*/ 165 h 169"/>
                <a:gd name="T94" fmla="*/ 189 w 213"/>
                <a:gd name="T95" fmla="*/ 169 h 169"/>
                <a:gd name="T96" fmla="*/ 191 w 213"/>
                <a:gd name="T97" fmla="*/ 169 h 169"/>
                <a:gd name="T98" fmla="*/ 191 w 213"/>
                <a:gd name="T99" fmla="*/ 161 h 169"/>
                <a:gd name="T100" fmla="*/ 193 w 213"/>
                <a:gd name="T101" fmla="*/ 161 h 169"/>
                <a:gd name="T102" fmla="*/ 203 w 213"/>
                <a:gd name="T103" fmla="*/ 163 h 169"/>
                <a:gd name="T104" fmla="*/ 207 w 213"/>
                <a:gd name="T105" fmla="*/ 163 h 169"/>
                <a:gd name="T106" fmla="*/ 213 w 213"/>
                <a:gd name="T107" fmla="*/ 161 h 169"/>
                <a:gd name="T108" fmla="*/ 207 w 213"/>
                <a:gd name="T109" fmla="*/ 143 h 169"/>
                <a:gd name="T110" fmla="*/ 207 w 213"/>
                <a:gd name="T111" fmla="*/ 135 h 169"/>
                <a:gd name="T112" fmla="*/ 207 w 213"/>
                <a:gd name="T113" fmla="*/ 131 h 169"/>
                <a:gd name="T114" fmla="*/ 207 w 213"/>
                <a:gd name="T115" fmla="*/ 131 h 169"/>
                <a:gd name="T116" fmla="*/ 207 w 213"/>
                <a:gd name="T117" fmla="*/ 131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3" h="169">
                  <a:moveTo>
                    <a:pt x="207" y="131"/>
                  </a:moveTo>
                  <a:lnTo>
                    <a:pt x="207" y="131"/>
                  </a:lnTo>
                  <a:lnTo>
                    <a:pt x="203" y="131"/>
                  </a:lnTo>
                  <a:lnTo>
                    <a:pt x="199" y="129"/>
                  </a:lnTo>
                  <a:lnTo>
                    <a:pt x="197" y="125"/>
                  </a:lnTo>
                  <a:lnTo>
                    <a:pt x="189" y="119"/>
                  </a:lnTo>
                  <a:lnTo>
                    <a:pt x="189" y="107"/>
                  </a:lnTo>
                  <a:lnTo>
                    <a:pt x="177" y="99"/>
                  </a:lnTo>
                  <a:lnTo>
                    <a:pt x="175" y="93"/>
                  </a:lnTo>
                  <a:lnTo>
                    <a:pt x="165" y="91"/>
                  </a:lnTo>
                  <a:lnTo>
                    <a:pt x="163" y="83"/>
                  </a:lnTo>
                  <a:lnTo>
                    <a:pt x="153" y="83"/>
                  </a:lnTo>
                  <a:lnTo>
                    <a:pt x="147" y="65"/>
                  </a:lnTo>
                  <a:lnTo>
                    <a:pt x="137" y="53"/>
                  </a:lnTo>
                  <a:lnTo>
                    <a:pt x="143" y="28"/>
                  </a:lnTo>
                  <a:lnTo>
                    <a:pt x="151" y="30"/>
                  </a:lnTo>
                  <a:lnTo>
                    <a:pt x="153" y="30"/>
                  </a:lnTo>
                  <a:lnTo>
                    <a:pt x="147" y="26"/>
                  </a:lnTo>
                  <a:lnTo>
                    <a:pt x="123" y="22"/>
                  </a:lnTo>
                  <a:lnTo>
                    <a:pt x="115" y="28"/>
                  </a:lnTo>
                  <a:lnTo>
                    <a:pt x="105" y="16"/>
                  </a:lnTo>
                  <a:lnTo>
                    <a:pt x="93" y="10"/>
                  </a:lnTo>
                  <a:lnTo>
                    <a:pt x="71" y="0"/>
                  </a:lnTo>
                  <a:lnTo>
                    <a:pt x="49" y="4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5" y="20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40"/>
                  </a:lnTo>
                  <a:lnTo>
                    <a:pt x="45" y="45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35" y="51"/>
                  </a:lnTo>
                  <a:lnTo>
                    <a:pt x="27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2" y="53"/>
                  </a:lnTo>
                  <a:lnTo>
                    <a:pt x="18" y="57"/>
                  </a:lnTo>
                  <a:lnTo>
                    <a:pt x="18" y="65"/>
                  </a:lnTo>
                  <a:lnTo>
                    <a:pt x="18" y="65"/>
                  </a:lnTo>
                  <a:lnTo>
                    <a:pt x="18" y="69"/>
                  </a:lnTo>
                  <a:lnTo>
                    <a:pt x="14" y="69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4" y="83"/>
                  </a:lnTo>
                  <a:lnTo>
                    <a:pt x="10" y="85"/>
                  </a:lnTo>
                  <a:lnTo>
                    <a:pt x="10" y="85"/>
                  </a:lnTo>
                  <a:lnTo>
                    <a:pt x="14" y="89"/>
                  </a:lnTo>
                  <a:lnTo>
                    <a:pt x="16" y="91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22" y="97"/>
                  </a:lnTo>
                  <a:lnTo>
                    <a:pt x="27" y="99"/>
                  </a:lnTo>
                  <a:lnTo>
                    <a:pt x="31" y="101"/>
                  </a:lnTo>
                  <a:lnTo>
                    <a:pt x="31" y="101"/>
                  </a:lnTo>
                  <a:lnTo>
                    <a:pt x="31" y="103"/>
                  </a:lnTo>
                  <a:lnTo>
                    <a:pt x="31" y="105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4" y="119"/>
                  </a:lnTo>
                  <a:lnTo>
                    <a:pt x="22" y="119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4" y="125"/>
                  </a:lnTo>
                  <a:lnTo>
                    <a:pt x="24" y="129"/>
                  </a:lnTo>
                  <a:lnTo>
                    <a:pt x="69" y="145"/>
                  </a:lnTo>
                  <a:lnTo>
                    <a:pt x="75" y="147"/>
                  </a:lnTo>
                  <a:lnTo>
                    <a:pt x="75" y="147"/>
                  </a:lnTo>
                  <a:lnTo>
                    <a:pt x="77" y="151"/>
                  </a:lnTo>
                  <a:lnTo>
                    <a:pt x="81" y="153"/>
                  </a:lnTo>
                  <a:lnTo>
                    <a:pt x="83" y="157"/>
                  </a:lnTo>
                  <a:lnTo>
                    <a:pt x="83" y="157"/>
                  </a:lnTo>
                  <a:lnTo>
                    <a:pt x="87" y="147"/>
                  </a:lnTo>
                  <a:lnTo>
                    <a:pt x="89" y="145"/>
                  </a:lnTo>
                  <a:lnTo>
                    <a:pt x="93" y="143"/>
                  </a:lnTo>
                  <a:lnTo>
                    <a:pt x="93" y="143"/>
                  </a:lnTo>
                  <a:lnTo>
                    <a:pt x="93" y="143"/>
                  </a:lnTo>
                  <a:lnTo>
                    <a:pt x="109" y="149"/>
                  </a:lnTo>
                  <a:lnTo>
                    <a:pt x="117" y="153"/>
                  </a:lnTo>
                  <a:lnTo>
                    <a:pt x="173" y="167"/>
                  </a:lnTo>
                  <a:lnTo>
                    <a:pt x="173" y="167"/>
                  </a:lnTo>
                  <a:lnTo>
                    <a:pt x="175" y="165"/>
                  </a:lnTo>
                  <a:lnTo>
                    <a:pt x="179" y="165"/>
                  </a:lnTo>
                  <a:lnTo>
                    <a:pt x="181" y="165"/>
                  </a:lnTo>
                  <a:lnTo>
                    <a:pt x="181" y="165"/>
                  </a:lnTo>
                  <a:lnTo>
                    <a:pt x="187" y="169"/>
                  </a:lnTo>
                  <a:lnTo>
                    <a:pt x="189" y="169"/>
                  </a:lnTo>
                  <a:lnTo>
                    <a:pt x="191" y="169"/>
                  </a:lnTo>
                  <a:lnTo>
                    <a:pt x="191" y="169"/>
                  </a:lnTo>
                  <a:lnTo>
                    <a:pt x="191" y="163"/>
                  </a:lnTo>
                  <a:lnTo>
                    <a:pt x="191" y="161"/>
                  </a:lnTo>
                  <a:lnTo>
                    <a:pt x="191" y="161"/>
                  </a:lnTo>
                  <a:lnTo>
                    <a:pt x="193" y="161"/>
                  </a:lnTo>
                  <a:lnTo>
                    <a:pt x="193" y="161"/>
                  </a:lnTo>
                  <a:lnTo>
                    <a:pt x="203" y="163"/>
                  </a:lnTo>
                  <a:lnTo>
                    <a:pt x="205" y="165"/>
                  </a:lnTo>
                  <a:lnTo>
                    <a:pt x="207" y="163"/>
                  </a:lnTo>
                  <a:lnTo>
                    <a:pt x="207" y="163"/>
                  </a:lnTo>
                  <a:lnTo>
                    <a:pt x="213" y="161"/>
                  </a:lnTo>
                  <a:lnTo>
                    <a:pt x="207" y="143"/>
                  </a:lnTo>
                  <a:lnTo>
                    <a:pt x="207" y="143"/>
                  </a:lnTo>
                  <a:lnTo>
                    <a:pt x="209" y="139"/>
                  </a:lnTo>
                  <a:lnTo>
                    <a:pt x="207" y="135"/>
                  </a:lnTo>
                  <a:lnTo>
                    <a:pt x="207" y="131"/>
                  </a:lnTo>
                  <a:lnTo>
                    <a:pt x="207" y="131"/>
                  </a:lnTo>
                  <a:lnTo>
                    <a:pt x="207" y="131"/>
                  </a:lnTo>
                  <a:lnTo>
                    <a:pt x="207" y="131"/>
                  </a:lnTo>
                  <a:lnTo>
                    <a:pt x="207" y="131"/>
                  </a:lnTo>
                  <a:lnTo>
                    <a:pt x="207" y="13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Freeform 61"/>
            <p:cNvSpPr>
              <a:spLocks/>
            </p:cNvSpPr>
            <p:nvPr/>
          </p:nvSpPr>
          <p:spPr bwMode="auto">
            <a:xfrm>
              <a:off x="2259" y="2676"/>
              <a:ext cx="320" cy="277"/>
            </a:xfrm>
            <a:custGeom>
              <a:avLst/>
              <a:gdLst>
                <a:gd name="T0" fmla="*/ 77 w 320"/>
                <a:gd name="T1" fmla="*/ 231 h 273"/>
                <a:gd name="T2" fmla="*/ 131 w 320"/>
                <a:gd name="T3" fmla="*/ 225 h 273"/>
                <a:gd name="T4" fmla="*/ 151 w 320"/>
                <a:gd name="T5" fmla="*/ 221 h 273"/>
                <a:gd name="T6" fmla="*/ 181 w 320"/>
                <a:gd name="T7" fmla="*/ 225 h 273"/>
                <a:gd name="T8" fmla="*/ 197 w 320"/>
                <a:gd name="T9" fmla="*/ 257 h 273"/>
                <a:gd name="T10" fmla="*/ 223 w 320"/>
                <a:gd name="T11" fmla="*/ 267 h 273"/>
                <a:gd name="T12" fmla="*/ 249 w 320"/>
                <a:gd name="T13" fmla="*/ 249 h 273"/>
                <a:gd name="T14" fmla="*/ 261 w 320"/>
                <a:gd name="T15" fmla="*/ 251 h 273"/>
                <a:gd name="T16" fmla="*/ 294 w 320"/>
                <a:gd name="T17" fmla="*/ 251 h 273"/>
                <a:gd name="T18" fmla="*/ 314 w 320"/>
                <a:gd name="T19" fmla="*/ 243 h 273"/>
                <a:gd name="T20" fmla="*/ 316 w 320"/>
                <a:gd name="T21" fmla="*/ 241 h 273"/>
                <a:gd name="T22" fmla="*/ 316 w 320"/>
                <a:gd name="T23" fmla="*/ 217 h 273"/>
                <a:gd name="T24" fmla="*/ 320 w 320"/>
                <a:gd name="T25" fmla="*/ 181 h 273"/>
                <a:gd name="T26" fmla="*/ 318 w 320"/>
                <a:gd name="T27" fmla="*/ 149 h 273"/>
                <a:gd name="T28" fmla="*/ 308 w 320"/>
                <a:gd name="T29" fmla="*/ 143 h 273"/>
                <a:gd name="T30" fmla="*/ 287 w 320"/>
                <a:gd name="T31" fmla="*/ 157 h 273"/>
                <a:gd name="T32" fmla="*/ 279 w 320"/>
                <a:gd name="T33" fmla="*/ 124 h 273"/>
                <a:gd name="T34" fmla="*/ 287 w 320"/>
                <a:gd name="T35" fmla="*/ 116 h 273"/>
                <a:gd name="T36" fmla="*/ 283 w 320"/>
                <a:gd name="T37" fmla="*/ 110 h 273"/>
                <a:gd name="T38" fmla="*/ 279 w 320"/>
                <a:gd name="T39" fmla="*/ 108 h 273"/>
                <a:gd name="T40" fmla="*/ 273 w 320"/>
                <a:gd name="T41" fmla="*/ 110 h 273"/>
                <a:gd name="T42" fmla="*/ 229 w 320"/>
                <a:gd name="T43" fmla="*/ 110 h 273"/>
                <a:gd name="T44" fmla="*/ 191 w 320"/>
                <a:gd name="T45" fmla="*/ 88 h 273"/>
                <a:gd name="T46" fmla="*/ 187 w 320"/>
                <a:gd name="T47" fmla="*/ 72 h 273"/>
                <a:gd name="T48" fmla="*/ 179 w 320"/>
                <a:gd name="T49" fmla="*/ 54 h 273"/>
                <a:gd name="T50" fmla="*/ 161 w 320"/>
                <a:gd name="T51" fmla="*/ 40 h 273"/>
                <a:gd name="T52" fmla="*/ 115 w 320"/>
                <a:gd name="T53" fmla="*/ 18 h 273"/>
                <a:gd name="T54" fmla="*/ 79 w 320"/>
                <a:gd name="T55" fmla="*/ 20 h 273"/>
                <a:gd name="T56" fmla="*/ 52 w 320"/>
                <a:gd name="T57" fmla="*/ 36 h 273"/>
                <a:gd name="T58" fmla="*/ 62 w 320"/>
                <a:gd name="T59" fmla="*/ 54 h 273"/>
                <a:gd name="T60" fmla="*/ 44 w 320"/>
                <a:gd name="T61" fmla="*/ 60 h 273"/>
                <a:gd name="T62" fmla="*/ 20 w 320"/>
                <a:gd name="T63" fmla="*/ 72 h 273"/>
                <a:gd name="T64" fmla="*/ 10 w 320"/>
                <a:gd name="T65" fmla="*/ 100 h 273"/>
                <a:gd name="T66" fmla="*/ 16 w 320"/>
                <a:gd name="T67" fmla="*/ 135 h 273"/>
                <a:gd name="T68" fmla="*/ 0 w 320"/>
                <a:gd name="T69" fmla="*/ 167 h 273"/>
                <a:gd name="T70" fmla="*/ 18 w 320"/>
                <a:gd name="T71" fmla="*/ 167 h 273"/>
                <a:gd name="T72" fmla="*/ 34 w 320"/>
                <a:gd name="T73" fmla="*/ 165 h 273"/>
                <a:gd name="T74" fmla="*/ 46 w 320"/>
                <a:gd name="T75" fmla="*/ 165 h 273"/>
                <a:gd name="T76" fmla="*/ 48 w 320"/>
                <a:gd name="T77" fmla="*/ 165 h 273"/>
                <a:gd name="T78" fmla="*/ 48 w 320"/>
                <a:gd name="T79" fmla="*/ 171 h 273"/>
                <a:gd name="T80" fmla="*/ 44 w 320"/>
                <a:gd name="T81" fmla="*/ 175 h 273"/>
                <a:gd name="T82" fmla="*/ 34 w 320"/>
                <a:gd name="T83" fmla="*/ 175 h 273"/>
                <a:gd name="T84" fmla="*/ 30 w 320"/>
                <a:gd name="T85" fmla="*/ 179 h 273"/>
                <a:gd name="T86" fmla="*/ 32 w 320"/>
                <a:gd name="T87" fmla="*/ 185 h 273"/>
                <a:gd name="T88" fmla="*/ 58 w 320"/>
                <a:gd name="T89" fmla="*/ 239 h 273"/>
                <a:gd name="T90" fmla="*/ 73 w 320"/>
                <a:gd name="T91" fmla="*/ 225 h 273"/>
                <a:gd name="T92" fmla="*/ 73 w 320"/>
                <a:gd name="T93" fmla="*/ 22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0" h="273">
                  <a:moveTo>
                    <a:pt x="73" y="225"/>
                  </a:moveTo>
                  <a:lnTo>
                    <a:pt x="77" y="231"/>
                  </a:lnTo>
                  <a:lnTo>
                    <a:pt x="103" y="229"/>
                  </a:lnTo>
                  <a:lnTo>
                    <a:pt x="131" y="225"/>
                  </a:lnTo>
                  <a:lnTo>
                    <a:pt x="147" y="219"/>
                  </a:lnTo>
                  <a:lnTo>
                    <a:pt x="151" y="221"/>
                  </a:lnTo>
                  <a:lnTo>
                    <a:pt x="175" y="211"/>
                  </a:lnTo>
                  <a:lnTo>
                    <a:pt x="181" y="225"/>
                  </a:lnTo>
                  <a:lnTo>
                    <a:pt x="197" y="245"/>
                  </a:lnTo>
                  <a:lnTo>
                    <a:pt x="197" y="257"/>
                  </a:lnTo>
                  <a:lnTo>
                    <a:pt x="213" y="273"/>
                  </a:lnTo>
                  <a:lnTo>
                    <a:pt x="223" y="267"/>
                  </a:lnTo>
                  <a:lnTo>
                    <a:pt x="237" y="251"/>
                  </a:lnTo>
                  <a:lnTo>
                    <a:pt x="249" y="249"/>
                  </a:lnTo>
                  <a:lnTo>
                    <a:pt x="257" y="257"/>
                  </a:lnTo>
                  <a:lnTo>
                    <a:pt x="261" y="251"/>
                  </a:lnTo>
                  <a:lnTo>
                    <a:pt x="283" y="251"/>
                  </a:lnTo>
                  <a:lnTo>
                    <a:pt x="294" y="251"/>
                  </a:lnTo>
                  <a:lnTo>
                    <a:pt x="294" y="249"/>
                  </a:lnTo>
                  <a:lnTo>
                    <a:pt x="314" y="243"/>
                  </a:lnTo>
                  <a:lnTo>
                    <a:pt x="316" y="243"/>
                  </a:lnTo>
                  <a:lnTo>
                    <a:pt x="316" y="241"/>
                  </a:lnTo>
                  <a:lnTo>
                    <a:pt x="316" y="229"/>
                  </a:lnTo>
                  <a:lnTo>
                    <a:pt x="316" y="217"/>
                  </a:lnTo>
                  <a:lnTo>
                    <a:pt x="316" y="193"/>
                  </a:lnTo>
                  <a:lnTo>
                    <a:pt x="320" y="181"/>
                  </a:lnTo>
                  <a:lnTo>
                    <a:pt x="314" y="159"/>
                  </a:lnTo>
                  <a:lnTo>
                    <a:pt x="318" y="149"/>
                  </a:lnTo>
                  <a:lnTo>
                    <a:pt x="316" y="149"/>
                  </a:lnTo>
                  <a:lnTo>
                    <a:pt x="308" y="143"/>
                  </a:lnTo>
                  <a:lnTo>
                    <a:pt x="294" y="147"/>
                  </a:lnTo>
                  <a:lnTo>
                    <a:pt x="287" y="157"/>
                  </a:lnTo>
                  <a:lnTo>
                    <a:pt x="279" y="153"/>
                  </a:lnTo>
                  <a:lnTo>
                    <a:pt x="279" y="124"/>
                  </a:lnTo>
                  <a:lnTo>
                    <a:pt x="287" y="116"/>
                  </a:lnTo>
                  <a:lnTo>
                    <a:pt x="287" y="116"/>
                  </a:lnTo>
                  <a:lnTo>
                    <a:pt x="283" y="112"/>
                  </a:lnTo>
                  <a:lnTo>
                    <a:pt x="283" y="110"/>
                  </a:lnTo>
                  <a:lnTo>
                    <a:pt x="279" y="108"/>
                  </a:lnTo>
                  <a:lnTo>
                    <a:pt x="279" y="108"/>
                  </a:lnTo>
                  <a:lnTo>
                    <a:pt x="275" y="108"/>
                  </a:lnTo>
                  <a:lnTo>
                    <a:pt x="273" y="110"/>
                  </a:lnTo>
                  <a:lnTo>
                    <a:pt x="269" y="110"/>
                  </a:lnTo>
                  <a:lnTo>
                    <a:pt x="229" y="110"/>
                  </a:lnTo>
                  <a:lnTo>
                    <a:pt x="223" y="90"/>
                  </a:lnTo>
                  <a:lnTo>
                    <a:pt x="191" y="88"/>
                  </a:lnTo>
                  <a:lnTo>
                    <a:pt x="191" y="88"/>
                  </a:lnTo>
                  <a:lnTo>
                    <a:pt x="187" y="72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1" y="46"/>
                  </a:lnTo>
                  <a:lnTo>
                    <a:pt x="161" y="40"/>
                  </a:lnTo>
                  <a:lnTo>
                    <a:pt x="149" y="30"/>
                  </a:lnTo>
                  <a:lnTo>
                    <a:pt x="115" y="18"/>
                  </a:lnTo>
                  <a:lnTo>
                    <a:pt x="83" y="0"/>
                  </a:lnTo>
                  <a:lnTo>
                    <a:pt x="79" y="20"/>
                  </a:lnTo>
                  <a:lnTo>
                    <a:pt x="70" y="34"/>
                  </a:lnTo>
                  <a:lnTo>
                    <a:pt x="52" y="36"/>
                  </a:lnTo>
                  <a:lnTo>
                    <a:pt x="64" y="42"/>
                  </a:lnTo>
                  <a:lnTo>
                    <a:pt x="62" y="54"/>
                  </a:lnTo>
                  <a:lnTo>
                    <a:pt x="64" y="60"/>
                  </a:lnTo>
                  <a:lnTo>
                    <a:pt x="44" y="60"/>
                  </a:lnTo>
                  <a:lnTo>
                    <a:pt x="30" y="66"/>
                  </a:lnTo>
                  <a:lnTo>
                    <a:pt x="20" y="72"/>
                  </a:lnTo>
                  <a:lnTo>
                    <a:pt x="18" y="88"/>
                  </a:lnTo>
                  <a:lnTo>
                    <a:pt x="10" y="100"/>
                  </a:lnTo>
                  <a:lnTo>
                    <a:pt x="10" y="114"/>
                  </a:lnTo>
                  <a:lnTo>
                    <a:pt x="16" y="135"/>
                  </a:lnTo>
                  <a:lnTo>
                    <a:pt x="8" y="153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18" y="167"/>
                  </a:lnTo>
                  <a:lnTo>
                    <a:pt x="18" y="167"/>
                  </a:lnTo>
                  <a:lnTo>
                    <a:pt x="34" y="165"/>
                  </a:lnTo>
                  <a:lnTo>
                    <a:pt x="40" y="165"/>
                  </a:lnTo>
                  <a:lnTo>
                    <a:pt x="46" y="165"/>
                  </a:lnTo>
                  <a:lnTo>
                    <a:pt x="46" y="165"/>
                  </a:lnTo>
                  <a:lnTo>
                    <a:pt x="48" y="165"/>
                  </a:lnTo>
                  <a:lnTo>
                    <a:pt x="52" y="169"/>
                  </a:lnTo>
                  <a:lnTo>
                    <a:pt x="48" y="171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38" y="175"/>
                  </a:lnTo>
                  <a:lnTo>
                    <a:pt x="34" y="175"/>
                  </a:lnTo>
                  <a:lnTo>
                    <a:pt x="32" y="177"/>
                  </a:lnTo>
                  <a:lnTo>
                    <a:pt x="30" y="179"/>
                  </a:lnTo>
                  <a:lnTo>
                    <a:pt x="30" y="183"/>
                  </a:lnTo>
                  <a:lnTo>
                    <a:pt x="32" y="185"/>
                  </a:lnTo>
                  <a:lnTo>
                    <a:pt x="32" y="185"/>
                  </a:lnTo>
                  <a:lnTo>
                    <a:pt x="58" y="239"/>
                  </a:lnTo>
                  <a:lnTo>
                    <a:pt x="62" y="231"/>
                  </a:lnTo>
                  <a:lnTo>
                    <a:pt x="73" y="225"/>
                  </a:lnTo>
                  <a:lnTo>
                    <a:pt x="73" y="225"/>
                  </a:lnTo>
                  <a:lnTo>
                    <a:pt x="73" y="225"/>
                  </a:lnTo>
                  <a:lnTo>
                    <a:pt x="73" y="22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Freeform 62"/>
            <p:cNvSpPr>
              <a:spLocks/>
            </p:cNvSpPr>
            <p:nvPr/>
          </p:nvSpPr>
          <p:spPr bwMode="auto">
            <a:xfrm>
              <a:off x="2671" y="3014"/>
              <a:ext cx="382" cy="231"/>
            </a:xfrm>
            <a:custGeom>
              <a:avLst/>
              <a:gdLst>
                <a:gd name="T0" fmla="*/ 382 w 382"/>
                <a:gd name="T1" fmla="*/ 49 h 231"/>
                <a:gd name="T2" fmla="*/ 370 w 382"/>
                <a:gd name="T3" fmla="*/ 35 h 231"/>
                <a:gd name="T4" fmla="*/ 350 w 382"/>
                <a:gd name="T5" fmla="*/ 37 h 231"/>
                <a:gd name="T6" fmla="*/ 336 w 382"/>
                <a:gd name="T7" fmla="*/ 23 h 231"/>
                <a:gd name="T8" fmla="*/ 319 w 382"/>
                <a:gd name="T9" fmla="*/ 18 h 231"/>
                <a:gd name="T10" fmla="*/ 309 w 382"/>
                <a:gd name="T11" fmla="*/ 2 h 231"/>
                <a:gd name="T12" fmla="*/ 297 w 382"/>
                <a:gd name="T13" fmla="*/ 4 h 231"/>
                <a:gd name="T14" fmla="*/ 295 w 382"/>
                <a:gd name="T15" fmla="*/ 8 h 231"/>
                <a:gd name="T16" fmla="*/ 283 w 382"/>
                <a:gd name="T17" fmla="*/ 8 h 231"/>
                <a:gd name="T18" fmla="*/ 265 w 382"/>
                <a:gd name="T19" fmla="*/ 12 h 231"/>
                <a:gd name="T20" fmla="*/ 239 w 382"/>
                <a:gd name="T21" fmla="*/ 14 h 231"/>
                <a:gd name="T22" fmla="*/ 223 w 382"/>
                <a:gd name="T23" fmla="*/ 21 h 231"/>
                <a:gd name="T24" fmla="*/ 213 w 382"/>
                <a:gd name="T25" fmla="*/ 41 h 231"/>
                <a:gd name="T26" fmla="*/ 195 w 382"/>
                <a:gd name="T27" fmla="*/ 53 h 231"/>
                <a:gd name="T28" fmla="*/ 175 w 382"/>
                <a:gd name="T29" fmla="*/ 83 h 231"/>
                <a:gd name="T30" fmla="*/ 157 w 382"/>
                <a:gd name="T31" fmla="*/ 93 h 231"/>
                <a:gd name="T32" fmla="*/ 125 w 382"/>
                <a:gd name="T33" fmla="*/ 95 h 231"/>
                <a:gd name="T34" fmla="*/ 98 w 382"/>
                <a:gd name="T35" fmla="*/ 87 h 231"/>
                <a:gd name="T36" fmla="*/ 78 w 382"/>
                <a:gd name="T37" fmla="*/ 85 h 231"/>
                <a:gd name="T38" fmla="*/ 68 w 382"/>
                <a:gd name="T39" fmla="*/ 67 h 231"/>
                <a:gd name="T40" fmla="*/ 58 w 382"/>
                <a:gd name="T41" fmla="*/ 67 h 231"/>
                <a:gd name="T42" fmla="*/ 54 w 382"/>
                <a:gd name="T43" fmla="*/ 81 h 231"/>
                <a:gd name="T44" fmla="*/ 42 w 382"/>
                <a:gd name="T45" fmla="*/ 97 h 231"/>
                <a:gd name="T46" fmla="*/ 36 w 382"/>
                <a:gd name="T47" fmla="*/ 103 h 231"/>
                <a:gd name="T48" fmla="*/ 18 w 382"/>
                <a:gd name="T49" fmla="*/ 95 h 231"/>
                <a:gd name="T50" fmla="*/ 6 w 382"/>
                <a:gd name="T51" fmla="*/ 107 h 231"/>
                <a:gd name="T52" fmla="*/ 32 w 382"/>
                <a:gd name="T53" fmla="*/ 167 h 231"/>
                <a:gd name="T54" fmla="*/ 20 w 382"/>
                <a:gd name="T55" fmla="*/ 171 h 231"/>
                <a:gd name="T56" fmla="*/ 6 w 382"/>
                <a:gd name="T57" fmla="*/ 179 h 231"/>
                <a:gd name="T58" fmla="*/ 14 w 382"/>
                <a:gd name="T59" fmla="*/ 187 h 231"/>
                <a:gd name="T60" fmla="*/ 18 w 382"/>
                <a:gd name="T61" fmla="*/ 197 h 231"/>
                <a:gd name="T62" fmla="*/ 60 w 382"/>
                <a:gd name="T63" fmla="*/ 181 h 231"/>
                <a:gd name="T64" fmla="*/ 96 w 382"/>
                <a:gd name="T65" fmla="*/ 165 h 231"/>
                <a:gd name="T66" fmla="*/ 107 w 382"/>
                <a:gd name="T67" fmla="*/ 161 h 231"/>
                <a:gd name="T68" fmla="*/ 125 w 382"/>
                <a:gd name="T69" fmla="*/ 159 h 231"/>
                <a:gd name="T70" fmla="*/ 133 w 382"/>
                <a:gd name="T71" fmla="*/ 161 h 231"/>
                <a:gd name="T72" fmla="*/ 149 w 382"/>
                <a:gd name="T73" fmla="*/ 157 h 231"/>
                <a:gd name="T74" fmla="*/ 155 w 382"/>
                <a:gd name="T75" fmla="*/ 167 h 231"/>
                <a:gd name="T76" fmla="*/ 193 w 382"/>
                <a:gd name="T77" fmla="*/ 175 h 231"/>
                <a:gd name="T78" fmla="*/ 201 w 382"/>
                <a:gd name="T79" fmla="*/ 201 h 231"/>
                <a:gd name="T80" fmla="*/ 215 w 382"/>
                <a:gd name="T81" fmla="*/ 209 h 231"/>
                <a:gd name="T82" fmla="*/ 239 w 382"/>
                <a:gd name="T83" fmla="*/ 217 h 231"/>
                <a:gd name="T84" fmla="*/ 269 w 382"/>
                <a:gd name="T85" fmla="*/ 219 h 231"/>
                <a:gd name="T86" fmla="*/ 291 w 382"/>
                <a:gd name="T87" fmla="*/ 223 h 231"/>
                <a:gd name="T88" fmla="*/ 307 w 382"/>
                <a:gd name="T89" fmla="*/ 231 h 231"/>
                <a:gd name="T90" fmla="*/ 317 w 382"/>
                <a:gd name="T91" fmla="*/ 225 h 231"/>
                <a:gd name="T92" fmla="*/ 332 w 382"/>
                <a:gd name="T93" fmla="*/ 219 h 231"/>
                <a:gd name="T94" fmla="*/ 346 w 382"/>
                <a:gd name="T95" fmla="*/ 201 h 231"/>
                <a:gd name="T96" fmla="*/ 346 w 382"/>
                <a:gd name="T97" fmla="*/ 189 h 231"/>
                <a:gd name="T98" fmla="*/ 334 w 382"/>
                <a:gd name="T99" fmla="*/ 173 h 231"/>
                <a:gd name="T100" fmla="*/ 332 w 382"/>
                <a:gd name="T101" fmla="*/ 153 h 231"/>
                <a:gd name="T102" fmla="*/ 346 w 382"/>
                <a:gd name="T103" fmla="*/ 133 h 231"/>
                <a:gd name="T104" fmla="*/ 352 w 382"/>
                <a:gd name="T105" fmla="*/ 117 h 231"/>
                <a:gd name="T106" fmla="*/ 370 w 382"/>
                <a:gd name="T107" fmla="*/ 107 h 231"/>
                <a:gd name="T108" fmla="*/ 374 w 382"/>
                <a:gd name="T109" fmla="*/ 6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2" h="231">
                  <a:moveTo>
                    <a:pt x="374" y="65"/>
                  </a:moveTo>
                  <a:lnTo>
                    <a:pt x="372" y="59"/>
                  </a:lnTo>
                  <a:lnTo>
                    <a:pt x="376" y="49"/>
                  </a:lnTo>
                  <a:lnTo>
                    <a:pt x="382" y="51"/>
                  </a:lnTo>
                  <a:lnTo>
                    <a:pt x="382" y="49"/>
                  </a:lnTo>
                  <a:lnTo>
                    <a:pt x="382" y="49"/>
                  </a:lnTo>
                  <a:lnTo>
                    <a:pt x="378" y="43"/>
                  </a:lnTo>
                  <a:lnTo>
                    <a:pt x="372" y="37"/>
                  </a:lnTo>
                  <a:lnTo>
                    <a:pt x="372" y="37"/>
                  </a:lnTo>
                  <a:lnTo>
                    <a:pt x="370" y="35"/>
                  </a:lnTo>
                  <a:lnTo>
                    <a:pt x="364" y="35"/>
                  </a:lnTo>
                  <a:lnTo>
                    <a:pt x="360" y="39"/>
                  </a:lnTo>
                  <a:lnTo>
                    <a:pt x="360" y="39"/>
                  </a:lnTo>
                  <a:lnTo>
                    <a:pt x="354" y="39"/>
                  </a:lnTo>
                  <a:lnTo>
                    <a:pt x="350" y="37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48" y="35"/>
                  </a:lnTo>
                  <a:lnTo>
                    <a:pt x="346" y="29"/>
                  </a:lnTo>
                  <a:lnTo>
                    <a:pt x="336" y="23"/>
                  </a:lnTo>
                  <a:lnTo>
                    <a:pt x="336" y="23"/>
                  </a:lnTo>
                  <a:lnTo>
                    <a:pt x="330" y="21"/>
                  </a:lnTo>
                  <a:lnTo>
                    <a:pt x="320" y="20"/>
                  </a:lnTo>
                  <a:lnTo>
                    <a:pt x="320" y="20"/>
                  </a:lnTo>
                  <a:lnTo>
                    <a:pt x="319" y="18"/>
                  </a:lnTo>
                  <a:lnTo>
                    <a:pt x="319" y="14"/>
                  </a:lnTo>
                  <a:lnTo>
                    <a:pt x="317" y="8"/>
                  </a:lnTo>
                  <a:lnTo>
                    <a:pt x="317" y="8"/>
                  </a:lnTo>
                  <a:lnTo>
                    <a:pt x="313" y="6"/>
                  </a:lnTo>
                  <a:lnTo>
                    <a:pt x="309" y="2"/>
                  </a:lnTo>
                  <a:lnTo>
                    <a:pt x="305" y="0"/>
                  </a:lnTo>
                  <a:lnTo>
                    <a:pt x="305" y="0"/>
                  </a:lnTo>
                  <a:lnTo>
                    <a:pt x="303" y="0"/>
                  </a:lnTo>
                  <a:lnTo>
                    <a:pt x="301" y="0"/>
                  </a:lnTo>
                  <a:lnTo>
                    <a:pt x="297" y="4"/>
                  </a:lnTo>
                  <a:lnTo>
                    <a:pt x="297" y="4"/>
                  </a:lnTo>
                  <a:lnTo>
                    <a:pt x="297" y="4"/>
                  </a:lnTo>
                  <a:lnTo>
                    <a:pt x="295" y="4"/>
                  </a:lnTo>
                  <a:lnTo>
                    <a:pt x="295" y="8"/>
                  </a:lnTo>
                  <a:lnTo>
                    <a:pt x="295" y="8"/>
                  </a:lnTo>
                  <a:lnTo>
                    <a:pt x="291" y="8"/>
                  </a:lnTo>
                  <a:lnTo>
                    <a:pt x="291" y="8"/>
                  </a:lnTo>
                  <a:lnTo>
                    <a:pt x="287" y="8"/>
                  </a:lnTo>
                  <a:lnTo>
                    <a:pt x="287" y="8"/>
                  </a:lnTo>
                  <a:lnTo>
                    <a:pt x="283" y="8"/>
                  </a:lnTo>
                  <a:lnTo>
                    <a:pt x="279" y="8"/>
                  </a:lnTo>
                  <a:lnTo>
                    <a:pt x="273" y="8"/>
                  </a:lnTo>
                  <a:lnTo>
                    <a:pt x="269" y="12"/>
                  </a:lnTo>
                  <a:lnTo>
                    <a:pt x="269" y="12"/>
                  </a:lnTo>
                  <a:lnTo>
                    <a:pt x="265" y="12"/>
                  </a:lnTo>
                  <a:lnTo>
                    <a:pt x="261" y="14"/>
                  </a:lnTo>
                  <a:lnTo>
                    <a:pt x="257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39" y="14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5" y="18"/>
                  </a:lnTo>
                  <a:lnTo>
                    <a:pt x="223" y="18"/>
                  </a:lnTo>
                  <a:lnTo>
                    <a:pt x="223" y="21"/>
                  </a:lnTo>
                  <a:lnTo>
                    <a:pt x="219" y="35"/>
                  </a:lnTo>
                  <a:lnTo>
                    <a:pt x="219" y="35"/>
                  </a:lnTo>
                  <a:lnTo>
                    <a:pt x="219" y="39"/>
                  </a:lnTo>
                  <a:lnTo>
                    <a:pt x="215" y="39"/>
                  </a:lnTo>
                  <a:lnTo>
                    <a:pt x="213" y="41"/>
                  </a:lnTo>
                  <a:lnTo>
                    <a:pt x="203" y="43"/>
                  </a:lnTo>
                  <a:lnTo>
                    <a:pt x="203" y="43"/>
                  </a:lnTo>
                  <a:lnTo>
                    <a:pt x="201" y="43"/>
                  </a:lnTo>
                  <a:lnTo>
                    <a:pt x="199" y="47"/>
                  </a:lnTo>
                  <a:lnTo>
                    <a:pt x="195" y="53"/>
                  </a:lnTo>
                  <a:lnTo>
                    <a:pt x="191" y="65"/>
                  </a:lnTo>
                  <a:lnTo>
                    <a:pt x="187" y="71"/>
                  </a:lnTo>
                  <a:lnTo>
                    <a:pt x="187" y="71"/>
                  </a:lnTo>
                  <a:lnTo>
                    <a:pt x="181" y="77"/>
                  </a:lnTo>
                  <a:lnTo>
                    <a:pt x="175" y="83"/>
                  </a:lnTo>
                  <a:lnTo>
                    <a:pt x="167" y="87"/>
                  </a:lnTo>
                  <a:lnTo>
                    <a:pt x="163" y="91"/>
                  </a:lnTo>
                  <a:lnTo>
                    <a:pt x="163" y="91"/>
                  </a:lnTo>
                  <a:lnTo>
                    <a:pt x="159" y="93"/>
                  </a:lnTo>
                  <a:lnTo>
                    <a:pt x="157" y="93"/>
                  </a:lnTo>
                  <a:lnTo>
                    <a:pt x="151" y="95"/>
                  </a:lnTo>
                  <a:lnTo>
                    <a:pt x="135" y="97"/>
                  </a:lnTo>
                  <a:lnTo>
                    <a:pt x="135" y="97"/>
                  </a:lnTo>
                  <a:lnTo>
                    <a:pt x="129" y="97"/>
                  </a:lnTo>
                  <a:lnTo>
                    <a:pt x="125" y="95"/>
                  </a:lnTo>
                  <a:lnTo>
                    <a:pt x="113" y="89"/>
                  </a:lnTo>
                  <a:lnTo>
                    <a:pt x="113" y="89"/>
                  </a:lnTo>
                  <a:lnTo>
                    <a:pt x="109" y="89"/>
                  </a:lnTo>
                  <a:lnTo>
                    <a:pt x="107" y="89"/>
                  </a:lnTo>
                  <a:lnTo>
                    <a:pt x="98" y="87"/>
                  </a:lnTo>
                  <a:lnTo>
                    <a:pt x="98" y="87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0" y="85"/>
                  </a:lnTo>
                  <a:lnTo>
                    <a:pt x="78" y="85"/>
                  </a:lnTo>
                  <a:lnTo>
                    <a:pt x="78" y="75"/>
                  </a:lnTo>
                  <a:lnTo>
                    <a:pt x="76" y="67"/>
                  </a:lnTo>
                  <a:lnTo>
                    <a:pt x="74" y="63"/>
                  </a:lnTo>
                  <a:lnTo>
                    <a:pt x="74" y="63"/>
                  </a:lnTo>
                  <a:lnTo>
                    <a:pt x="68" y="67"/>
                  </a:lnTo>
                  <a:lnTo>
                    <a:pt x="68" y="67"/>
                  </a:lnTo>
                  <a:lnTo>
                    <a:pt x="66" y="67"/>
                  </a:lnTo>
                  <a:lnTo>
                    <a:pt x="62" y="67"/>
                  </a:lnTo>
                  <a:lnTo>
                    <a:pt x="60" y="67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2" y="89"/>
                  </a:lnTo>
                  <a:lnTo>
                    <a:pt x="52" y="93"/>
                  </a:lnTo>
                  <a:lnTo>
                    <a:pt x="52" y="93"/>
                  </a:lnTo>
                  <a:lnTo>
                    <a:pt x="46" y="95"/>
                  </a:lnTo>
                  <a:lnTo>
                    <a:pt x="42" y="97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36" y="103"/>
                  </a:lnTo>
                  <a:lnTo>
                    <a:pt x="34" y="103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0" y="95"/>
                  </a:lnTo>
                  <a:lnTo>
                    <a:pt x="18" y="95"/>
                  </a:lnTo>
                  <a:lnTo>
                    <a:pt x="14" y="95"/>
                  </a:lnTo>
                  <a:lnTo>
                    <a:pt x="14" y="95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6" y="107"/>
                  </a:lnTo>
                  <a:lnTo>
                    <a:pt x="6" y="127"/>
                  </a:lnTo>
                  <a:lnTo>
                    <a:pt x="24" y="159"/>
                  </a:lnTo>
                  <a:lnTo>
                    <a:pt x="24" y="159"/>
                  </a:lnTo>
                  <a:lnTo>
                    <a:pt x="30" y="163"/>
                  </a:lnTo>
                  <a:lnTo>
                    <a:pt x="32" y="167"/>
                  </a:lnTo>
                  <a:lnTo>
                    <a:pt x="32" y="167"/>
                  </a:lnTo>
                  <a:lnTo>
                    <a:pt x="30" y="171"/>
                  </a:lnTo>
                  <a:lnTo>
                    <a:pt x="28" y="171"/>
                  </a:lnTo>
                  <a:lnTo>
                    <a:pt x="28" y="171"/>
                  </a:lnTo>
                  <a:lnTo>
                    <a:pt x="20" y="171"/>
                  </a:lnTo>
                  <a:lnTo>
                    <a:pt x="16" y="167"/>
                  </a:lnTo>
                  <a:lnTo>
                    <a:pt x="14" y="165"/>
                  </a:lnTo>
                  <a:lnTo>
                    <a:pt x="14" y="165"/>
                  </a:lnTo>
                  <a:lnTo>
                    <a:pt x="6" y="179"/>
                  </a:lnTo>
                  <a:lnTo>
                    <a:pt x="6" y="179"/>
                  </a:lnTo>
                  <a:lnTo>
                    <a:pt x="6" y="179"/>
                  </a:lnTo>
                  <a:lnTo>
                    <a:pt x="10" y="179"/>
                  </a:lnTo>
                  <a:lnTo>
                    <a:pt x="12" y="181"/>
                  </a:lnTo>
                  <a:lnTo>
                    <a:pt x="14" y="187"/>
                  </a:lnTo>
                  <a:lnTo>
                    <a:pt x="14" y="187"/>
                  </a:lnTo>
                  <a:lnTo>
                    <a:pt x="14" y="197"/>
                  </a:lnTo>
                  <a:lnTo>
                    <a:pt x="14" y="197"/>
                  </a:lnTo>
                  <a:lnTo>
                    <a:pt x="16" y="197"/>
                  </a:lnTo>
                  <a:lnTo>
                    <a:pt x="18" y="197"/>
                  </a:lnTo>
                  <a:lnTo>
                    <a:pt x="18" y="197"/>
                  </a:lnTo>
                  <a:lnTo>
                    <a:pt x="28" y="191"/>
                  </a:lnTo>
                  <a:lnTo>
                    <a:pt x="36" y="189"/>
                  </a:lnTo>
                  <a:lnTo>
                    <a:pt x="36" y="189"/>
                  </a:lnTo>
                  <a:lnTo>
                    <a:pt x="60" y="181"/>
                  </a:lnTo>
                  <a:lnTo>
                    <a:pt x="60" y="181"/>
                  </a:lnTo>
                  <a:lnTo>
                    <a:pt x="78" y="177"/>
                  </a:lnTo>
                  <a:lnTo>
                    <a:pt x="78" y="177"/>
                  </a:lnTo>
                  <a:lnTo>
                    <a:pt x="82" y="175"/>
                  </a:lnTo>
                  <a:lnTo>
                    <a:pt x="86" y="173"/>
                  </a:lnTo>
                  <a:lnTo>
                    <a:pt x="96" y="165"/>
                  </a:lnTo>
                  <a:lnTo>
                    <a:pt x="96" y="165"/>
                  </a:lnTo>
                  <a:lnTo>
                    <a:pt x="103" y="163"/>
                  </a:lnTo>
                  <a:lnTo>
                    <a:pt x="107" y="161"/>
                  </a:lnTo>
                  <a:lnTo>
                    <a:pt x="107" y="161"/>
                  </a:lnTo>
                  <a:lnTo>
                    <a:pt x="107" y="161"/>
                  </a:lnTo>
                  <a:lnTo>
                    <a:pt x="111" y="163"/>
                  </a:lnTo>
                  <a:lnTo>
                    <a:pt x="119" y="161"/>
                  </a:lnTo>
                  <a:lnTo>
                    <a:pt x="123" y="161"/>
                  </a:lnTo>
                  <a:lnTo>
                    <a:pt x="125" y="159"/>
                  </a:lnTo>
                  <a:lnTo>
                    <a:pt x="125" y="159"/>
                  </a:lnTo>
                  <a:lnTo>
                    <a:pt x="123" y="155"/>
                  </a:lnTo>
                  <a:lnTo>
                    <a:pt x="125" y="153"/>
                  </a:lnTo>
                  <a:lnTo>
                    <a:pt x="125" y="155"/>
                  </a:lnTo>
                  <a:lnTo>
                    <a:pt x="125" y="155"/>
                  </a:lnTo>
                  <a:lnTo>
                    <a:pt x="133" y="161"/>
                  </a:lnTo>
                  <a:lnTo>
                    <a:pt x="135" y="163"/>
                  </a:lnTo>
                  <a:lnTo>
                    <a:pt x="137" y="163"/>
                  </a:lnTo>
                  <a:lnTo>
                    <a:pt x="137" y="163"/>
                  </a:lnTo>
                  <a:lnTo>
                    <a:pt x="145" y="159"/>
                  </a:lnTo>
                  <a:lnTo>
                    <a:pt x="149" y="157"/>
                  </a:lnTo>
                  <a:lnTo>
                    <a:pt x="149" y="159"/>
                  </a:lnTo>
                  <a:lnTo>
                    <a:pt x="149" y="161"/>
                  </a:lnTo>
                  <a:lnTo>
                    <a:pt x="149" y="161"/>
                  </a:lnTo>
                  <a:lnTo>
                    <a:pt x="151" y="163"/>
                  </a:lnTo>
                  <a:lnTo>
                    <a:pt x="155" y="167"/>
                  </a:lnTo>
                  <a:lnTo>
                    <a:pt x="159" y="171"/>
                  </a:lnTo>
                  <a:lnTo>
                    <a:pt x="167" y="171"/>
                  </a:lnTo>
                  <a:lnTo>
                    <a:pt x="167" y="171"/>
                  </a:lnTo>
                  <a:lnTo>
                    <a:pt x="183" y="175"/>
                  </a:lnTo>
                  <a:lnTo>
                    <a:pt x="193" y="175"/>
                  </a:lnTo>
                  <a:lnTo>
                    <a:pt x="195" y="177"/>
                  </a:lnTo>
                  <a:lnTo>
                    <a:pt x="197" y="179"/>
                  </a:lnTo>
                  <a:lnTo>
                    <a:pt x="197" y="179"/>
                  </a:lnTo>
                  <a:lnTo>
                    <a:pt x="199" y="191"/>
                  </a:lnTo>
                  <a:lnTo>
                    <a:pt x="201" y="201"/>
                  </a:lnTo>
                  <a:lnTo>
                    <a:pt x="203" y="205"/>
                  </a:lnTo>
                  <a:lnTo>
                    <a:pt x="203" y="205"/>
                  </a:lnTo>
                  <a:lnTo>
                    <a:pt x="209" y="207"/>
                  </a:lnTo>
                  <a:lnTo>
                    <a:pt x="215" y="209"/>
                  </a:lnTo>
                  <a:lnTo>
                    <a:pt x="215" y="209"/>
                  </a:lnTo>
                  <a:lnTo>
                    <a:pt x="223" y="213"/>
                  </a:lnTo>
                  <a:lnTo>
                    <a:pt x="227" y="217"/>
                  </a:lnTo>
                  <a:lnTo>
                    <a:pt x="235" y="217"/>
                  </a:lnTo>
                  <a:lnTo>
                    <a:pt x="235" y="217"/>
                  </a:lnTo>
                  <a:lnTo>
                    <a:pt x="239" y="217"/>
                  </a:lnTo>
                  <a:lnTo>
                    <a:pt x="243" y="213"/>
                  </a:lnTo>
                  <a:lnTo>
                    <a:pt x="247" y="213"/>
                  </a:lnTo>
                  <a:lnTo>
                    <a:pt x="251" y="213"/>
                  </a:lnTo>
                  <a:lnTo>
                    <a:pt x="251" y="213"/>
                  </a:lnTo>
                  <a:lnTo>
                    <a:pt x="269" y="219"/>
                  </a:lnTo>
                  <a:lnTo>
                    <a:pt x="269" y="219"/>
                  </a:lnTo>
                  <a:lnTo>
                    <a:pt x="273" y="221"/>
                  </a:lnTo>
                  <a:lnTo>
                    <a:pt x="281" y="223"/>
                  </a:lnTo>
                  <a:lnTo>
                    <a:pt x="287" y="223"/>
                  </a:lnTo>
                  <a:lnTo>
                    <a:pt x="291" y="223"/>
                  </a:lnTo>
                  <a:lnTo>
                    <a:pt x="291" y="223"/>
                  </a:lnTo>
                  <a:lnTo>
                    <a:pt x="295" y="225"/>
                  </a:lnTo>
                  <a:lnTo>
                    <a:pt x="301" y="227"/>
                  </a:lnTo>
                  <a:lnTo>
                    <a:pt x="303" y="229"/>
                  </a:lnTo>
                  <a:lnTo>
                    <a:pt x="307" y="231"/>
                  </a:lnTo>
                  <a:lnTo>
                    <a:pt x="307" y="231"/>
                  </a:lnTo>
                  <a:lnTo>
                    <a:pt x="309" y="229"/>
                  </a:lnTo>
                  <a:lnTo>
                    <a:pt x="309" y="229"/>
                  </a:lnTo>
                  <a:lnTo>
                    <a:pt x="315" y="227"/>
                  </a:lnTo>
                  <a:lnTo>
                    <a:pt x="317" y="225"/>
                  </a:lnTo>
                  <a:lnTo>
                    <a:pt x="319" y="223"/>
                  </a:lnTo>
                  <a:lnTo>
                    <a:pt x="324" y="221"/>
                  </a:lnTo>
                  <a:lnTo>
                    <a:pt x="324" y="221"/>
                  </a:lnTo>
                  <a:lnTo>
                    <a:pt x="328" y="221"/>
                  </a:lnTo>
                  <a:lnTo>
                    <a:pt x="332" y="219"/>
                  </a:lnTo>
                  <a:lnTo>
                    <a:pt x="334" y="219"/>
                  </a:lnTo>
                  <a:lnTo>
                    <a:pt x="334" y="219"/>
                  </a:lnTo>
                  <a:lnTo>
                    <a:pt x="340" y="209"/>
                  </a:lnTo>
                  <a:lnTo>
                    <a:pt x="342" y="205"/>
                  </a:lnTo>
                  <a:lnTo>
                    <a:pt x="346" y="201"/>
                  </a:lnTo>
                  <a:lnTo>
                    <a:pt x="346" y="201"/>
                  </a:lnTo>
                  <a:lnTo>
                    <a:pt x="348" y="195"/>
                  </a:lnTo>
                  <a:lnTo>
                    <a:pt x="348" y="191"/>
                  </a:lnTo>
                  <a:lnTo>
                    <a:pt x="346" y="189"/>
                  </a:lnTo>
                  <a:lnTo>
                    <a:pt x="346" y="189"/>
                  </a:lnTo>
                  <a:lnTo>
                    <a:pt x="336" y="181"/>
                  </a:lnTo>
                  <a:lnTo>
                    <a:pt x="334" y="177"/>
                  </a:lnTo>
                  <a:lnTo>
                    <a:pt x="334" y="175"/>
                  </a:lnTo>
                  <a:lnTo>
                    <a:pt x="334" y="173"/>
                  </a:lnTo>
                  <a:lnTo>
                    <a:pt x="334" y="173"/>
                  </a:lnTo>
                  <a:lnTo>
                    <a:pt x="336" y="171"/>
                  </a:lnTo>
                  <a:lnTo>
                    <a:pt x="334" y="167"/>
                  </a:lnTo>
                  <a:lnTo>
                    <a:pt x="332" y="161"/>
                  </a:lnTo>
                  <a:lnTo>
                    <a:pt x="332" y="161"/>
                  </a:lnTo>
                  <a:lnTo>
                    <a:pt x="332" y="153"/>
                  </a:lnTo>
                  <a:lnTo>
                    <a:pt x="336" y="141"/>
                  </a:lnTo>
                  <a:lnTo>
                    <a:pt x="336" y="141"/>
                  </a:lnTo>
                  <a:lnTo>
                    <a:pt x="340" y="137"/>
                  </a:lnTo>
                  <a:lnTo>
                    <a:pt x="346" y="133"/>
                  </a:lnTo>
                  <a:lnTo>
                    <a:pt x="346" y="133"/>
                  </a:lnTo>
                  <a:lnTo>
                    <a:pt x="348" y="129"/>
                  </a:lnTo>
                  <a:lnTo>
                    <a:pt x="350" y="125"/>
                  </a:lnTo>
                  <a:lnTo>
                    <a:pt x="350" y="119"/>
                  </a:lnTo>
                  <a:lnTo>
                    <a:pt x="352" y="117"/>
                  </a:lnTo>
                  <a:lnTo>
                    <a:pt x="352" y="117"/>
                  </a:lnTo>
                  <a:lnTo>
                    <a:pt x="354" y="115"/>
                  </a:lnTo>
                  <a:lnTo>
                    <a:pt x="360" y="113"/>
                  </a:lnTo>
                  <a:lnTo>
                    <a:pt x="364" y="111"/>
                  </a:lnTo>
                  <a:lnTo>
                    <a:pt x="370" y="107"/>
                  </a:lnTo>
                  <a:lnTo>
                    <a:pt x="370" y="107"/>
                  </a:lnTo>
                  <a:lnTo>
                    <a:pt x="370" y="99"/>
                  </a:lnTo>
                  <a:lnTo>
                    <a:pt x="370" y="97"/>
                  </a:lnTo>
                  <a:lnTo>
                    <a:pt x="370" y="93"/>
                  </a:lnTo>
                  <a:lnTo>
                    <a:pt x="364" y="77"/>
                  </a:lnTo>
                  <a:lnTo>
                    <a:pt x="374" y="65"/>
                  </a:lnTo>
                  <a:lnTo>
                    <a:pt x="374" y="65"/>
                  </a:lnTo>
                  <a:lnTo>
                    <a:pt x="374" y="65"/>
                  </a:lnTo>
                  <a:lnTo>
                    <a:pt x="374" y="6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Freeform 63"/>
            <p:cNvSpPr>
              <a:spLocks/>
            </p:cNvSpPr>
            <p:nvPr/>
          </p:nvSpPr>
          <p:spPr bwMode="auto">
            <a:xfrm>
              <a:off x="2486" y="3035"/>
              <a:ext cx="217" cy="208"/>
            </a:xfrm>
            <a:custGeom>
              <a:avLst/>
              <a:gdLst>
                <a:gd name="T0" fmla="*/ 199 w 217"/>
                <a:gd name="T1" fmla="*/ 144 h 208"/>
                <a:gd name="T2" fmla="*/ 205 w 217"/>
                <a:gd name="T3" fmla="*/ 150 h 208"/>
                <a:gd name="T4" fmla="*/ 215 w 217"/>
                <a:gd name="T5" fmla="*/ 150 h 208"/>
                <a:gd name="T6" fmla="*/ 215 w 217"/>
                <a:gd name="T7" fmla="*/ 142 h 208"/>
                <a:gd name="T8" fmla="*/ 191 w 217"/>
                <a:gd name="T9" fmla="*/ 86 h 208"/>
                <a:gd name="T10" fmla="*/ 177 w 217"/>
                <a:gd name="T11" fmla="*/ 84 h 208"/>
                <a:gd name="T12" fmla="*/ 153 w 217"/>
                <a:gd name="T13" fmla="*/ 72 h 208"/>
                <a:gd name="T14" fmla="*/ 163 w 217"/>
                <a:gd name="T15" fmla="*/ 44 h 208"/>
                <a:gd name="T16" fmla="*/ 179 w 217"/>
                <a:gd name="T17" fmla="*/ 28 h 208"/>
                <a:gd name="T18" fmla="*/ 171 w 217"/>
                <a:gd name="T19" fmla="*/ 18 h 208"/>
                <a:gd name="T20" fmla="*/ 149 w 217"/>
                <a:gd name="T21" fmla="*/ 14 h 208"/>
                <a:gd name="T22" fmla="*/ 131 w 217"/>
                <a:gd name="T23" fmla="*/ 0 h 208"/>
                <a:gd name="T24" fmla="*/ 113 w 217"/>
                <a:gd name="T25" fmla="*/ 4 h 208"/>
                <a:gd name="T26" fmla="*/ 111 w 217"/>
                <a:gd name="T27" fmla="*/ 8 h 208"/>
                <a:gd name="T28" fmla="*/ 111 w 217"/>
                <a:gd name="T29" fmla="*/ 26 h 208"/>
                <a:gd name="T30" fmla="*/ 109 w 217"/>
                <a:gd name="T31" fmla="*/ 28 h 208"/>
                <a:gd name="T32" fmla="*/ 87 w 217"/>
                <a:gd name="T33" fmla="*/ 26 h 208"/>
                <a:gd name="T34" fmla="*/ 81 w 217"/>
                <a:gd name="T35" fmla="*/ 30 h 208"/>
                <a:gd name="T36" fmla="*/ 71 w 217"/>
                <a:gd name="T37" fmla="*/ 42 h 208"/>
                <a:gd name="T38" fmla="*/ 34 w 217"/>
                <a:gd name="T39" fmla="*/ 52 h 208"/>
                <a:gd name="T40" fmla="*/ 16 w 217"/>
                <a:gd name="T41" fmla="*/ 60 h 208"/>
                <a:gd name="T42" fmla="*/ 20 w 217"/>
                <a:gd name="T43" fmla="*/ 84 h 208"/>
                <a:gd name="T44" fmla="*/ 20 w 217"/>
                <a:gd name="T45" fmla="*/ 86 h 208"/>
                <a:gd name="T46" fmla="*/ 0 w 217"/>
                <a:gd name="T47" fmla="*/ 94 h 208"/>
                <a:gd name="T48" fmla="*/ 2 w 217"/>
                <a:gd name="T49" fmla="*/ 108 h 208"/>
                <a:gd name="T50" fmla="*/ 8 w 217"/>
                <a:gd name="T51" fmla="*/ 118 h 208"/>
                <a:gd name="T52" fmla="*/ 16 w 217"/>
                <a:gd name="T53" fmla="*/ 124 h 208"/>
                <a:gd name="T54" fmla="*/ 24 w 217"/>
                <a:gd name="T55" fmla="*/ 136 h 208"/>
                <a:gd name="T56" fmla="*/ 26 w 217"/>
                <a:gd name="T57" fmla="*/ 152 h 208"/>
                <a:gd name="T58" fmla="*/ 30 w 217"/>
                <a:gd name="T59" fmla="*/ 158 h 208"/>
                <a:gd name="T60" fmla="*/ 34 w 217"/>
                <a:gd name="T61" fmla="*/ 164 h 208"/>
                <a:gd name="T62" fmla="*/ 54 w 217"/>
                <a:gd name="T63" fmla="*/ 174 h 208"/>
                <a:gd name="T64" fmla="*/ 60 w 217"/>
                <a:gd name="T65" fmla="*/ 176 h 208"/>
                <a:gd name="T66" fmla="*/ 77 w 217"/>
                <a:gd name="T67" fmla="*/ 168 h 208"/>
                <a:gd name="T68" fmla="*/ 85 w 217"/>
                <a:gd name="T69" fmla="*/ 166 h 208"/>
                <a:gd name="T70" fmla="*/ 85 w 217"/>
                <a:gd name="T71" fmla="*/ 168 h 208"/>
                <a:gd name="T72" fmla="*/ 87 w 217"/>
                <a:gd name="T73" fmla="*/ 182 h 208"/>
                <a:gd name="T74" fmla="*/ 91 w 217"/>
                <a:gd name="T75" fmla="*/ 192 h 208"/>
                <a:gd name="T76" fmla="*/ 101 w 217"/>
                <a:gd name="T77" fmla="*/ 202 h 208"/>
                <a:gd name="T78" fmla="*/ 109 w 217"/>
                <a:gd name="T79" fmla="*/ 208 h 208"/>
                <a:gd name="T80" fmla="*/ 123 w 217"/>
                <a:gd name="T81" fmla="*/ 206 h 208"/>
                <a:gd name="T82" fmla="*/ 133 w 217"/>
                <a:gd name="T83" fmla="*/ 202 h 208"/>
                <a:gd name="T84" fmla="*/ 137 w 217"/>
                <a:gd name="T85" fmla="*/ 192 h 208"/>
                <a:gd name="T86" fmla="*/ 159 w 217"/>
                <a:gd name="T87" fmla="*/ 196 h 208"/>
                <a:gd name="T88" fmla="*/ 179 w 217"/>
                <a:gd name="T89" fmla="*/ 196 h 208"/>
                <a:gd name="T90" fmla="*/ 191 w 217"/>
                <a:gd name="T91" fmla="*/ 190 h 208"/>
                <a:gd name="T92" fmla="*/ 197 w 217"/>
                <a:gd name="T93" fmla="*/ 188 h 208"/>
                <a:gd name="T94" fmla="*/ 199 w 217"/>
                <a:gd name="T95" fmla="*/ 176 h 208"/>
                <a:gd name="T96" fmla="*/ 197 w 217"/>
                <a:gd name="T97" fmla="*/ 160 h 208"/>
                <a:gd name="T98" fmla="*/ 191 w 217"/>
                <a:gd name="T99" fmla="*/ 158 h 208"/>
                <a:gd name="T100" fmla="*/ 191 w 217"/>
                <a:gd name="T101" fmla="*/ 15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7" h="208">
                  <a:moveTo>
                    <a:pt x="191" y="158"/>
                  </a:moveTo>
                  <a:lnTo>
                    <a:pt x="199" y="144"/>
                  </a:lnTo>
                  <a:lnTo>
                    <a:pt x="199" y="144"/>
                  </a:lnTo>
                  <a:lnTo>
                    <a:pt x="199" y="144"/>
                  </a:lnTo>
                  <a:lnTo>
                    <a:pt x="201" y="146"/>
                  </a:lnTo>
                  <a:lnTo>
                    <a:pt x="205" y="150"/>
                  </a:lnTo>
                  <a:lnTo>
                    <a:pt x="213" y="150"/>
                  </a:lnTo>
                  <a:lnTo>
                    <a:pt x="213" y="150"/>
                  </a:lnTo>
                  <a:lnTo>
                    <a:pt x="215" y="150"/>
                  </a:lnTo>
                  <a:lnTo>
                    <a:pt x="217" y="146"/>
                  </a:lnTo>
                  <a:lnTo>
                    <a:pt x="217" y="146"/>
                  </a:lnTo>
                  <a:lnTo>
                    <a:pt x="215" y="142"/>
                  </a:lnTo>
                  <a:lnTo>
                    <a:pt x="209" y="138"/>
                  </a:lnTo>
                  <a:lnTo>
                    <a:pt x="191" y="106"/>
                  </a:lnTo>
                  <a:lnTo>
                    <a:pt x="191" y="86"/>
                  </a:lnTo>
                  <a:lnTo>
                    <a:pt x="185" y="78"/>
                  </a:lnTo>
                  <a:lnTo>
                    <a:pt x="185" y="76"/>
                  </a:lnTo>
                  <a:lnTo>
                    <a:pt x="177" y="84"/>
                  </a:lnTo>
                  <a:lnTo>
                    <a:pt x="173" y="84"/>
                  </a:lnTo>
                  <a:lnTo>
                    <a:pt x="163" y="86"/>
                  </a:lnTo>
                  <a:lnTo>
                    <a:pt x="153" y="72"/>
                  </a:lnTo>
                  <a:lnTo>
                    <a:pt x="161" y="60"/>
                  </a:lnTo>
                  <a:lnTo>
                    <a:pt x="157" y="56"/>
                  </a:lnTo>
                  <a:lnTo>
                    <a:pt x="163" y="44"/>
                  </a:lnTo>
                  <a:lnTo>
                    <a:pt x="175" y="38"/>
                  </a:lnTo>
                  <a:lnTo>
                    <a:pt x="185" y="32"/>
                  </a:lnTo>
                  <a:lnTo>
                    <a:pt x="179" y="28"/>
                  </a:lnTo>
                  <a:lnTo>
                    <a:pt x="177" y="22"/>
                  </a:lnTo>
                  <a:lnTo>
                    <a:pt x="177" y="22"/>
                  </a:lnTo>
                  <a:lnTo>
                    <a:pt x="171" y="18"/>
                  </a:lnTo>
                  <a:lnTo>
                    <a:pt x="163" y="14"/>
                  </a:lnTo>
                  <a:lnTo>
                    <a:pt x="163" y="14"/>
                  </a:lnTo>
                  <a:lnTo>
                    <a:pt x="149" y="14"/>
                  </a:lnTo>
                  <a:lnTo>
                    <a:pt x="139" y="6"/>
                  </a:lnTo>
                  <a:lnTo>
                    <a:pt x="135" y="4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3" y="2"/>
                  </a:lnTo>
                  <a:lnTo>
                    <a:pt x="113" y="4"/>
                  </a:lnTo>
                  <a:lnTo>
                    <a:pt x="113" y="4"/>
                  </a:lnTo>
                  <a:lnTo>
                    <a:pt x="111" y="6"/>
                  </a:lnTo>
                  <a:lnTo>
                    <a:pt x="111" y="8"/>
                  </a:lnTo>
                  <a:lnTo>
                    <a:pt x="111" y="14"/>
                  </a:lnTo>
                  <a:lnTo>
                    <a:pt x="113" y="22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09" y="28"/>
                  </a:lnTo>
                  <a:lnTo>
                    <a:pt x="107" y="28"/>
                  </a:lnTo>
                  <a:lnTo>
                    <a:pt x="101" y="28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5" y="26"/>
                  </a:lnTo>
                  <a:lnTo>
                    <a:pt x="81" y="30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1" y="42"/>
                  </a:lnTo>
                  <a:lnTo>
                    <a:pt x="67" y="44"/>
                  </a:lnTo>
                  <a:lnTo>
                    <a:pt x="58" y="48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16" y="6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8" y="90"/>
                  </a:lnTo>
                  <a:lnTo>
                    <a:pt x="14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14"/>
                  </a:lnTo>
                  <a:lnTo>
                    <a:pt x="6" y="118"/>
                  </a:lnTo>
                  <a:lnTo>
                    <a:pt x="8" y="118"/>
                  </a:lnTo>
                  <a:lnTo>
                    <a:pt x="8" y="118"/>
                  </a:lnTo>
                  <a:lnTo>
                    <a:pt x="12" y="120"/>
                  </a:lnTo>
                  <a:lnTo>
                    <a:pt x="16" y="124"/>
                  </a:lnTo>
                  <a:lnTo>
                    <a:pt x="20" y="132"/>
                  </a:lnTo>
                  <a:lnTo>
                    <a:pt x="24" y="136"/>
                  </a:lnTo>
                  <a:lnTo>
                    <a:pt x="24" y="136"/>
                  </a:lnTo>
                  <a:lnTo>
                    <a:pt x="24" y="142"/>
                  </a:lnTo>
                  <a:lnTo>
                    <a:pt x="24" y="146"/>
                  </a:lnTo>
                  <a:lnTo>
                    <a:pt x="26" y="152"/>
                  </a:lnTo>
                  <a:lnTo>
                    <a:pt x="26" y="152"/>
                  </a:lnTo>
                  <a:lnTo>
                    <a:pt x="30" y="156"/>
                  </a:lnTo>
                  <a:lnTo>
                    <a:pt x="30" y="158"/>
                  </a:lnTo>
                  <a:lnTo>
                    <a:pt x="32" y="162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40" y="166"/>
                  </a:lnTo>
                  <a:lnTo>
                    <a:pt x="46" y="168"/>
                  </a:lnTo>
                  <a:lnTo>
                    <a:pt x="54" y="174"/>
                  </a:lnTo>
                  <a:lnTo>
                    <a:pt x="56" y="174"/>
                  </a:lnTo>
                  <a:lnTo>
                    <a:pt x="60" y="176"/>
                  </a:lnTo>
                  <a:lnTo>
                    <a:pt x="60" y="176"/>
                  </a:lnTo>
                  <a:lnTo>
                    <a:pt x="63" y="174"/>
                  </a:lnTo>
                  <a:lnTo>
                    <a:pt x="67" y="170"/>
                  </a:lnTo>
                  <a:lnTo>
                    <a:pt x="77" y="168"/>
                  </a:lnTo>
                  <a:lnTo>
                    <a:pt x="77" y="168"/>
                  </a:lnTo>
                  <a:lnTo>
                    <a:pt x="83" y="164"/>
                  </a:lnTo>
                  <a:lnTo>
                    <a:pt x="85" y="166"/>
                  </a:lnTo>
                  <a:lnTo>
                    <a:pt x="85" y="166"/>
                  </a:lnTo>
                  <a:lnTo>
                    <a:pt x="85" y="168"/>
                  </a:lnTo>
                  <a:lnTo>
                    <a:pt x="85" y="168"/>
                  </a:lnTo>
                  <a:lnTo>
                    <a:pt x="85" y="174"/>
                  </a:lnTo>
                  <a:lnTo>
                    <a:pt x="85" y="178"/>
                  </a:lnTo>
                  <a:lnTo>
                    <a:pt x="87" y="182"/>
                  </a:lnTo>
                  <a:lnTo>
                    <a:pt x="89" y="188"/>
                  </a:lnTo>
                  <a:lnTo>
                    <a:pt x="89" y="188"/>
                  </a:lnTo>
                  <a:lnTo>
                    <a:pt x="91" y="192"/>
                  </a:lnTo>
                  <a:lnTo>
                    <a:pt x="97" y="196"/>
                  </a:lnTo>
                  <a:lnTo>
                    <a:pt x="101" y="202"/>
                  </a:lnTo>
                  <a:lnTo>
                    <a:pt x="101" y="202"/>
                  </a:lnTo>
                  <a:lnTo>
                    <a:pt x="103" y="206"/>
                  </a:lnTo>
                  <a:lnTo>
                    <a:pt x="105" y="206"/>
                  </a:lnTo>
                  <a:lnTo>
                    <a:pt x="109" y="208"/>
                  </a:lnTo>
                  <a:lnTo>
                    <a:pt x="111" y="208"/>
                  </a:lnTo>
                  <a:lnTo>
                    <a:pt x="111" y="208"/>
                  </a:lnTo>
                  <a:lnTo>
                    <a:pt x="123" y="206"/>
                  </a:lnTo>
                  <a:lnTo>
                    <a:pt x="129" y="206"/>
                  </a:lnTo>
                  <a:lnTo>
                    <a:pt x="133" y="202"/>
                  </a:lnTo>
                  <a:lnTo>
                    <a:pt x="133" y="202"/>
                  </a:lnTo>
                  <a:lnTo>
                    <a:pt x="135" y="198"/>
                  </a:lnTo>
                  <a:lnTo>
                    <a:pt x="137" y="196"/>
                  </a:lnTo>
                  <a:lnTo>
                    <a:pt x="137" y="192"/>
                  </a:lnTo>
                  <a:lnTo>
                    <a:pt x="143" y="192"/>
                  </a:lnTo>
                  <a:lnTo>
                    <a:pt x="143" y="192"/>
                  </a:lnTo>
                  <a:lnTo>
                    <a:pt x="159" y="196"/>
                  </a:lnTo>
                  <a:lnTo>
                    <a:pt x="173" y="198"/>
                  </a:lnTo>
                  <a:lnTo>
                    <a:pt x="173" y="198"/>
                  </a:lnTo>
                  <a:lnTo>
                    <a:pt x="179" y="196"/>
                  </a:lnTo>
                  <a:lnTo>
                    <a:pt x="185" y="192"/>
                  </a:lnTo>
                  <a:lnTo>
                    <a:pt x="185" y="192"/>
                  </a:lnTo>
                  <a:lnTo>
                    <a:pt x="191" y="190"/>
                  </a:lnTo>
                  <a:lnTo>
                    <a:pt x="195" y="188"/>
                  </a:lnTo>
                  <a:lnTo>
                    <a:pt x="197" y="188"/>
                  </a:lnTo>
                  <a:lnTo>
                    <a:pt x="197" y="188"/>
                  </a:lnTo>
                  <a:lnTo>
                    <a:pt x="199" y="182"/>
                  </a:lnTo>
                  <a:lnTo>
                    <a:pt x="199" y="176"/>
                  </a:lnTo>
                  <a:lnTo>
                    <a:pt x="199" y="176"/>
                  </a:lnTo>
                  <a:lnTo>
                    <a:pt x="199" y="166"/>
                  </a:lnTo>
                  <a:lnTo>
                    <a:pt x="199" y="166"/>
                  </a:lnTo>
                  <a:lnTo>
                    <a:pt x="197" y="160"/>
                  </a:lnTo>
                  <a:lnTo>
                    <a:pt x="195" y="158"/>
                  </a:lnTo>
                  <a:lnTo>
                    <a:pt x="191" y="158"/>
                  </a:lnTo>
                  <a:lnTo>
                    <a:pt x="191" y="158"/>
                  </a:lnTo>
                  <a:lnTo>
                    <a:pt x="191" y="158"/>
                  </a:lnTo>
                  <a:lnTo>
                    <a:pt x="191" y="158"/>
                  </a:lnTo>
                  <a:lnTo>
                    <a:pt x="191" y="158"/>
                  </a:lnTo>
                  <a:lnTo>
                    <a:pt x="191" y="15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Freeform 64"/>
            <p:cNvSpPr>
              <a:spLocks/>
            </p:cNvSpPr>
            <p:nvPr/>
          </p:nvSpPr>
          <p:spPr bwMode="auto">
            <a:xfrm>
              <a:off x="2639" y="2884"/>
              <a:ext cx="161" cy="237"/>
            </a:xfrm>
            <a:custGeom>
              <a:avLst/>
              <a:gdLst>
                <a:gd name="T0" fmla="*/ 116 w 161"/>
                <a:gd name="T1" fmla="*/ 181 h 237"/>
                <a:gd name="T2" fmla="*/ 130 w 161"/>
                <a:gd name="T3" fmla="*/ 171 h 237"/>
                <a:gd name="T4" fmla="*/ 139 w 161"/>
                <a:gd name="T5" fmla="*/ 165 h 237"/>
                <a:gd name="T6" fmla="*/ 143 w 161"/>
                <a:gd name="T7" fmla="*/ 151 h 237"/>
                <a:gd name="T8" fmla="*/ 149 w 161"/>
                <a:gd name="T9" fmla="*/ 148 h 237"/>
                <a:gd name="T10" fmla="*/ 155 w 161"/>
                <a:gd name="T11" fmla="*/ 146 h 237"/>
                <a:gd name="T12" fmla="*/ 159 w 161"/>
                <a:gd name="T13" fmla="*/ 144 h 237"/>
                <a:gd name="T14" fmla="*/ 161 w 161"/>
                <a:gd name="T15" fmla="*/ 136 h 237"/>
                <a:gd name="T16" fmla="*/ 157 w 161"/>
                <a:gd name="T17" fmla="*/ 130 h 237"/>
                <a:gd name="T18" fmla="*/ 155 w 161"/>
                <a:gd name="T19" fmla="*/ 126 h 237"/>
                <a:gd name="T20" fmla="*/ 149 w 161"/>
                <a:gd name="T21" fmla="*/ 106 h 237"/>
                <a:gd name="T22" fmla="*/ 149 w 161"/>
                <a:gd name="T23" fmla="*/ 102 h 237"/>
                <a:gd name="T24" fmla="*/ 151 w 161"/>
                <a:gd name="T25" fmla="*/ 92 h 237"/>
                <a:gd name="T26" fmla="*/ 149 w 161"/>
                <a:gd name="T27" fmla="*/ 90 h 237"/>
                <a:gd name="T28" fmla="*/ 145 w 161"/>
                <a:gd name="T29" fmla="*/ 78 h 237"/>
                <a:gd name="T30" fmla="*/ 143 w 161"/>
                <a:gd name="T31" fmla="*/ 70 h 237"/>
                <a:gd name="T32" fmla="*/ 135 w 161"/>
                <a:gd name="T33" fmla="*/ 60 h 237"/>
                <a:gd name="T34" fmla="*/ 135 w 161"/>
                <a:gd name="T35" fmla="*/ 60 h 237"/>
                <a:gd name="T36" fmla="*/ 135 w 161"/>
                <a:gd name="T37" fmla="*/ 52 h 237"/>
                <a:gd name="T38" fmla="*/ 128 w 161"/>
                <a:gd name="T39" fmla="*/ 34 h 237"/>
                <a:gd name="T40" fmla="*/ 96 w 161"/>
                <a:gd name="T41" fmla="*/ 28 h 237"/>
                <a:gd name="T42" fmla="*/ 82 w 161"/>
                <a:gd name="T43" fmla="*/ 14 h 237"/>
                <a:gd name="T44" fmla="*/ 70 w 161"/>
                <a:gd name="T45" fmla="*/ 0 h 237"/>
                <a:gd name="T46" fmla="*/ 64 w 161"/>
                <a:gd name="T47" fmla="*/ 8 h 237"/>
                <a:gd name="T48" fmla="*/ 64 w 161"/>
                <a:gd name="T49" fmla="*/ 10 h 237"/>
                <a:gd name="T50" fmla="*/ 64 w 161"/>
                <a:gd name="T51" fmla="*/ 30 h 237"/>
                <a:gd name="T52" fmla="*/ 60 w 161"/>
                <a:gd name="T53" fmla="*/ 44 h 237"/>
                <a:gd name="T54" fmla="*/ 56 w 161"/>
                <a:gd name="T55" fmla="*/ 66 h 237"/>
                <a:gd name="T56" fmla="*/ 68 w 161"/>
                <a:gd name="T57" fmla="*/ 66 h 237"/>
                <a:gd name="T58" fmla="*/ 68 w 161"/>
                <a:gd name="T59" fmla="*/ 86 h 237"/>
                <a:gd name="T60" fmla="*/ 56 w 161"/>
                <a:gd name="T61" fmla="*/ 108 h 237"/>
                <a:gd name="T62" fmla="*/ 62 w 161"/>
                <a:gd name="T63" fmla="*/ 134 h 237"/>
                <a:gd name="T64" fmla="*/ 60 w 161"/>
                <a:gd name="T65" fmla="*/ 155 h 237"/>
                <a:gd name="T66" fmla="*/ 32 w 161"/>
                <a:gd name="T67" fmla="*/ 183 h 237"/>
                <a:gd name="T68" fmla="*/ 10 w 161"/>
                <a:gd name="T69" fmla="*/ 195 h 237"/>
                <a:gd name="T70" fmla="*/ 8 w 161"/>
                <a:gd name="T71" fmla="*/ 211 h 237"/>
                <a:gd name="T72" fmla="*/ 10 w 161"/>
                <a:gd name="T73" fmla="*/ 237 h 237"/>
                <a:gd name="T74" fmla="*/ 24 w 161"/>
                <a:gd name="T75" fmla="*/ 235 h 237"/>
                <a:gd name="T76" fmla="*/ 32 w 161"/>
                <a:gd name="T77" fmla="*/ 229 h 237"/>
                <a:gd name="T78" fmla="*/ 32 w 161"/>
                <a:gd name="T79" fmla="*/ 227 h 237"/>
                <a:gd name="T80" fmla="*/ 46 w 161"/>
                <a:gd name="T81" fmla="*/ 225 h 237"/>
                <a:gd name="T82" fmla="*/ 52 w 161"/>
                <a:gd name="T83" fmla="*/ 225 h 237"/>
                <a:gd name="T84" fmla="*/ 60 w 161"/>
                <a:gd name="T85" fmla="*/ 229 h 237"/>
                <a:gd name="T86" fmla="*/ 68 w 161"/>
                <a:gd name="T87" fmla="*/ 233 h 237"/>
                <a:gd name="T88" fmla="*/ 72 w 161"/>
                <a:gd name="T89" fmla="*/ 229 h 237"/>
                <a:gd name="T90" fmla="*/ 72 w 161"/>
                <a:gd name="T91" fmla="*/ 229 h 237"/>
                <a:gd name="T92" fmla="*/ 78 w 161"/>
                <a:gd name="T93" fmla="*/ 225 h 237"/>
                <a:gd name="T94" fmla="*/ 84 w 161"/>
                <a:gd name="T95" fmla="*/ 223 h 237"/>
                <a:gd name="T96" fmla="*/ 86 w 161"/>
                <a:gd name="T97" fmla="*/ 211 h 237"/>
                <a:gd name="T98" fmla="*/ 86 w 161"/>
                <a:gd name="T99" fmla="*/ 207 h 237"/>
                <a:gd name="T100" fmla="*/ 90 w 161"/>
                <a:gd name="T101" fmla="*/ 197 h 237"/>
                <a:gd name="T102" fmla="*/ 92 w 161"/>
                <a:gd name="T103" fmla="*/ 197 h 237"/>
                <a:gd name="T104" fmla="*/ 98 w 161"/>
                <a:gd name="T105" fmla="*/ 197 h 237"/>
                <a:gd name="T106" fmla="*/ 100 w 161"/>
                <a:gd name="T107" fmla="*/ 197 h 237"/>
                <a:gd name="T108" fmla="*/ 106 w 161"/>
                <a:gd name="T109" fmla="*/ 193 h 237"/>
                <a:gd name="T110" fmla="*/ 116 w 161"/>
                <a:gd name="T111" fmla="*/ 181 h 237"/>
                <a:gd name="T112" fmla="*/ 116 w 161"/>
                <a:gd name="T113" fmla="*/ 181 h 237"/>
                <a:gd name="T114" fmla="*/ 116 w 161"/>
                <a:gd name="T115" fmla="*/ 18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1" h="237">
                  <a:moveTo>
                    <a:pt x="116" y="181"/>
                  </a:moveTo>
                  <a:lnTo>
                    <a:pt x="116" y="181"/>
                  </a:lnTo>
                  <a:lnTo>
                    <a:pt x="122" y="177"/>
                  </a:lnTo>
                  <a:lnTo>
                    <a:pt x="130" y="171"/>
                  </a:lnTo>
                  <a:lnTo>
                    <a:pt x="139" y="165"/>
                  </a:lnTo>
                  <a:lnTo>
                    <a:pt x="139" y="165"/>
                  </a:lnTo>
                  <a:lnTo>
                    <a:pt x="141" y="159"/>
                  </a:lnTo>
                  <a:lnTo>
                    <a:pt x="143" y="151"/>
                  </a:lnTo>
                  <a:lnTo>
                    <a:pt x="143" y="151"/>
                  </a:lnTo>
                  <a:lnTo>
                    <a:pt x="149" y="148"/>
                  </a:lnTo>
                  <a:lnTo>
                    <a:pt x="151" y="148"/>
                  </a:lnTo>
                  <a:lnTo>
                    <a:pt x="155" y="146"/>
                  </a:lnTo>
                  <a:lnTo>
                    <a:pt x="159" y="144"/>
                  </a:lnTo>
                  <a:lnTo>
                    <a:pt x="159" y="144"/>
                  </a:lnTo>
                  <a:lnTo>
                    <a:pt x="161" y="138"/>
                  </a:lnTo>
                  <a:lnTo>
                    <a:pt x="161" y="136"/>
                  </a:lnTo>
                  <a:lnTo>
                    <a:pt x="159" y="134"/>
                  </a:lnTo>
                  <a:lnTo>
                    <a:pt x="157" y="130"/>
                  </a:lnTo>
                  <a:lnTo>
                    <a:pt x="157" y="130"/>
                  </a:lnTo>
                  <a:lnTo>
                    <a:pt x="155" y="126"/>
                  </a:lnTo>
                  <a:lnTo>
                    <a:pt x="153" y="120"/>
                  </a:lnTo>
                  <a:lnTo>
                    <a:pt x="149" y="106"/>
                  </a:lnTo>
                  <a:lnTo>
                    <a:pt x="149" y="106"/>
                  </a:lnTo>
                  <a:lnTo>
                    <a:pt x="149" y="102"/>
                  </a:lnTo>
                  <a:lnTo>
                    <a:pt x="149" y="98"/>
                  </a:lnTo>
                  <a:lnTo>
                    <a:pt x="151" y="92"/>
                  </a:lnTo>
                  <a:lnTo>
                    <a:pt x="149" y="90"/>
                  </a:lnTo>
                  <a:lnTo>
                    <a:pt x="149" y="90"/>
                  </a:lnTo>
                  <a:lnTo>
                    <a:pt x="145" y="84"/>
                  </a:lnTo>
                  <a:lnTo>
                    <a:pt x="145" y="78"/>
                  </a:lnTo>
                  <a:lnTo>
                    <a:pt x="145" y="78"/>
                  </a:lnTo>
                  <a:lnTo>
                    <a:pt x="143" y="70"/>
                  </a:lnTo>
                  <a:lnTo>
                    <a:pt x="141" y="66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58"/>
                  </a:lnTo>
                  <a:lnTo>
                    <a:pt x="135" y="52"/>
                  </a:lnTo>
                  <a:lnTo>
                    <a:pt x="137" y="44"/>
                  </a:lnTo>
                  <a:lnTo>
                    <a:pt x="128" y="34"/>
                  </a:lnTo>
                  <a:lnTo>
                    <a:pt x="112" y="28"/>
                  </a:lnTo>
                  <a:lnTo>
                    <a:pt x="96" y="28"/>
                  </a:lnTo>
                  <a:lnTo>
                    <a:pt x="84" y="24"/>
                  </a:lnTo>
                  <a:lnTo>
                    <a:pt x="82" y="14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4" y="6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20"/>
                  </a:lnTo>
                  <a:lnTo>
                    <a:pt x="64" y="30"/>
                  </a:lnTo>
                  <a:lnTo>
                    <a:pt x="66" y="38"/>
                  </a:lnTo>
                  <a:lnTo>
                    <a:pt x="60" y="44"/>
                  </a:lnTo>
                  <a:lnTo>
                    <a:pt x="52" y="58"/>
                  </a:lnTo>
                  <a:lnTo>
                    <a:pt x="56" y="66"/>
                  </a:lnTo>
                  <a:lnTo>
                    <a:pt x="64" y="60"/>
                  </a:lnTo>
                  <a:lnTo>
                    <a:pt x="68" y="66"/>
                  </a:lnTo>
                  <a:lnTo>
                    <a:pt x="82" y="66"/>
                  </a:lnTo>
                  <a:lnTo>
                    <a:pt x="68" y="86"/>
                  </a:lnTo>
                  <a:lnTo>
                    <a:pt x="72" y="98"/>
                  </a:lnTo>
                  <a:lnTo>
                    <a:pt x="56" y="108"/>
                  </a:lnTo>
                  <a:lnTo>
                    <a:pt x="54" y="122"/>
                  </a:lnTo>
                  <a:lnTo>
                    <a:pt x="62" y="134"/>
                  </a:lnTo>
                  <a:lnTo>
                    <a:pt x="54" y="148"/>
                  </a:lnTo>
                  <a:lnTo>
                    <a:pt x="60" y="155"/>
                  </a:lnTo>
                  <a:lnTo>
                    <a:pt x="38" y="181"/>
                  </a:lnTo>
                  <a:lnTo>
                    <a:pt x="32" y="183"/>
                  </a:lnTo>
                  <a:lnTo>
                    <a:pt x="22" y="189"/>
                  </a:lnTo>
                  <a:lnTo>
                    <a:pt x="10" y="195"/>
                  </a:lnTo>
                  <a:lnTo>
                    <a:pt x="4" y="207"/>
                  </a:lnTo>
                  <a:lnTo>
                    <a:pt x="8" y="211"/>
                  </a:lnTo>
                  <a:lnTo>
                    <a:pt x="0" y="223"/>
                  </a:lnTo>
                  <a:lnTo>
                    <a:pt x="10" y="237"/>
                  </a:lnTo>
                  <a:lnTo>
                    <a:pt x="20" y="235"/>
                  </a:lnTo>
                  <a:lnTo>
                    <a:pt x="24" y="235"/>
                  </a:lnTo>
                  <a:lnTo>
                    <a:pt x="32" y="227"/>
                  </a:lnTo>
                  <a:lnTo>
                    <a:pt x="32" y="229"/>
                  </a:lnTo>
                  <a:lnTo>
                    <a:pt x="32" y="227"/>
                  </a:lnTo>
                  <a:lnTo>
                    <a:pt x="32" y="227"/>
                  </a:lnTo>
                  <a:lnTo>
                    <a:pt x="46" y="225"/>
                  </a:lnTo>
                  <a:lnTo>
                    <a:pt x="46" y="225"/>
                  </a:lnTo>
                  <a:lnTo>
                    <a:pt x="50" y="225"/>
                  </a:lnTo>
                  <a:lnTo>
                    <a:pt x="52" y="225"/>
                  </a:lnTo>
                  <a:lnTo>
                    <a:pt x="60" y="229"/>
                  </a:lnTo>
                  <a:lnTo>
                    <a:pt x="60" y="229"/>
                  </a:lnTo>
                  <a:lnTo>
                    <a:pt x="66" y="233"/>
                  </a:lnTo>
                  <a:lnTo>
                    <a:pt x="68" y="233"/>
                  </a:lnTo>
                  <a:lnTo>
                    <a:pt x="72" y="229"/>
                  </a:lnTo>
                  <a:lnTo>
                    <a:pt x="72" y="229"/>
                  </a:lnTo>
                  <a:lnTo>
                    <a:pt x="72" y="229"/>
                  </a:lnTo>
                  <a:lnTo>
                    <a:pt x="72" y="229"/>
                  </a:lnTo>
                  <a:lnTo>
                    <a:pt x="74" y="227"/>
                  </a:lnTo>
                  <a:lnTo>
                    <a:pt x="78" y="225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19"/>
                  </a:lnTo>
                  <a:lnTo>
                    <a:pt x="86" y="211"/>
                  </a:lnTo>
                  <a:lnTo>
                    <a:pt x="86" y="211"/>
                  </a:lnTo>
                  <a:lnTo>
                    <a:pt x="86" y="207"/>
                  </a:lnTo>
                  <a:lnTo>
                    <a:pt x="88" y="205"/>
                  </a:lnTo>
                  <a:lnTo>
                    <a:pt x="90" y="197"/>
                  </a:lnTo>
                  <a:lnTo>
                    <a:pt x="90" y="197"/>
                  </a:lnTo>
                  <a:lnTo>
                    <a:pt x="92" y="197"/>
                  </a:lnTo>
                  <a:lnTo>
                    <a:pt x="94" y="197"/>
                  </a:lnTo>
                  <a:lnTo>
                    <a:pt x="98" y="197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106" y="193"/>
                  </a:lnTo>
                  <a:lnTo>
                    <a:pt x="106" y="193"/>
                  </a:lnTo>
                  <a:lnTo>
                    <a:pt x="110" y="189"/>
                  </a:lnTo>
                  <a:lnTo>
                    <a:pt x="116" y="181"/>
                  </a:lnTo>
                  <a:lnTo>
                    <a:pt x="116" y="181"/>
                  </a:lnTo>
                  <a:lnTo>
                    <a:pt x="116" y="181"/>
                  </a:lnTo>
                  <a:lnTo>
                    <a:pt x="116" y="181"/>
                  </a:lnTo>
                  <a:lnTo>
                    <a:pt x="116" y="18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Freeform 65"/>
            <p:cNvSpPr>
              <a:spLocks/>
            </p:cNvSpPr>
            <p:nvPr/>
          </p:nvSpPr>
          <p:spPr bwMode="auto">
            <a:xfrm>
              <a:off x="3716" y="2717"/>
              <a:ext cx="20" cy="24"/>
            </a:xfrm>
            <a:custGeom>
              <a:avLst/>
              <a:gdLst>
                <a:gd name="T0" fmla="*/ 0 w 20"/>
                <a:gd name="T1" fmla="*/ 0 h 24"/>
                <a:gd name="T2" fmla="*/ 0 w 20"/>
                <a:gd name="T3" fmla="*/ 0 h 24"/>
                <a:gd name="T4" fmla="*/ 4 w 20"/>
                <a:gd name="T5" fmla="*/ 12 h 24"/>
                <a:gd name="T6" fmla="*/ 10 w 20"/>
                <a:gd name="T7" fmla="*/ 16 h 24"/>
                <a:gd name="T8" fmla="*/ 10 w 20"/>
                <a:gd name="T9" fmla="*/ 16 h 24"/>
                <a:gd name="T10" fmla="*/ 20 w 20"/>
                <a:gd name="T11" fmla="*/ 24 h 24"/>
                <a:gd name="T12" fmla="*/ 20 w 20"/>
                <a:gd name="T13" fmla="*/ 24 h 24"/>
                <a:gd name="T14" fmla="*/ 20 w 20"/>
                <a:gd name="T15" fmla="*/ 24 h 24"/>
                <a:gd name="T16" fmla="*/ 12 w 20"/>
                <a:gd name="T17" fmla="*/ 2 h 24"/>
                <a:gd name="T18" fmla="*/ 0 w 20"/>
                <a:gd name="T19" fmla="*/ 0 h 24"/>
                <a:gd name="T20" fmla="*/ 0 w 20"/>
                <a:gd name="T21" fmla="*/ 0 h 24"/>
                <a:gd name="T22" fmla="*/ 0 w 20"/>
                <a:gd name="T23" fmla="*/ 0 h 24"/>
                <a:gd name="T24" fmla="*/ 0 w 20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0" y="0"/>
                  </a:lnTo>
                  <a:lnTo>
                    <a:pt x="4" y="12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66"/>
            <p:cNvSpPr>
              <a:spLocks/>
            </p:cNvSpPr>
            <p:nvPr/>
          </p:nvSpPr>
          <p:spPr bwMode="auto">
            <a:xfrm>
              <a:off x="3690" y="2675"/>
              <a:ext cx="26" cy="42"/>
            </a:xfrm>
            <a:custGeom>
              <a:avLst/>
              <a:gdLst>
                <a:gd name="T0" fmla="*/ 20 w 26"/>
                <a:gd name="T1" fmla="*/ 34 h 42"/>
                <a:gd name="T2" fmla="*/ 20 w 26"/>
                <a:gd name="T3" fmla="*/ 34 h 42"/>
                <a:gd name="T4" fmla="*/ 18 w 26"/>
                <a:gd name="T5" fmla="*/ 36 h 42"/>
                <a:gd name="T6" fmla="*/ 18 w 26"/>
                <a:gd name="T7" fmla="*/ 34 h 42"/>
                <a:gd name="T8" fmla="*/ 16 w 26"/>
                <a:gd name="T9" fmla="*/ 32 h 42"/>
                <a:gd name="T10" fmla="*/ 14 w 26"/>
                <a:gd name="T11" fmla="*/ 32 h 42"/>
                <a:gd name="T12" fmla="*/ 14 w 26"/>
                <a:gd name="T13" fmla="*/ 32 h 42"/>
                <a:gd name="T14" fmla="*/ 14 w 26"/>
                <a:gd name="T15" fmla="*/ 28 h 42"/>
                <a:gd name="T16" fmla="*/ 12 w 26"/>
                <a:gd name="T17" fmla="*/ 26 h 42"/>
                <a:gd name="T18" fmla="*/ 8 w 26"/>
                <a:gd name="T19" fmla="*/ 24 h 42"/>
                <a:gd name="T20" fmla="*/ 6 w 26"/>
                <a:gd name="T21" fmla="*/ 22 h 42"/>
                <a:gd name="T22" fmla="*/ 6 w 26"/>
                <a:gd name="T23" fmla="*/ 22 h 42"/>
                <a:gd name="T24" fmla="*/ 4 w 26"/>
                <a:gd name="T25" fmla="*/ 12 h 42"/>
                <a:gd name="T26" fmla="*/ 2 w 26"/>
                <a:gd name="T27" fmla="*/ 0 h 42"/>
                <a:gd name="T28" fmla="*/ 2 w 26"/>
                <a:gd name="T29" fmla="*/ 0 h 42"/>
                <a:gd name="T30" fmla="*/ 0 w 26"/>
                <a:gd name="T31" fmla="*/ 0 h 42"/>
                <a:gd name="T32" fmla="*/ 0 w 26"/>
                <a:gd name="T33" fmla="*/ 0 h 42"/>
                <a:gd name="T34" fmla="*/ 4 w 26"/>
                <a:gd name="T35" fmla="*/ 38 h 42"/>
                <a:gd name="T36" fmla="*/ 26 w 26"/>
                <a:gd name="T37" fmla="*/ 42 h 42"/>
                <a:gd name="T38" fmla="*/ 26 w 26"/>
                <a:gd name="T39" fmla="*/ 42 h 42"/>
                <a:gd name="T40" fmla="*/ 24 w 26"/>
                <a:gd name="T41" fmla="*/ 38 h 42"/>
                <a:gd name="T42" fmla="*/ 24 w 26"/>
                <a:gd name="T43" fmla="*/ 38 h 42"/>
                <a:gd name="T44" fmla="*/ 20 w 26"/>
                <a:gd name="T45" fmla="*/ 34 h 42"/>
                <a:gd name="T46" fmla="*/ 20 w 26"/>
                <a:gd name="T47" fmla="*/ 32 h 42"/>
                <a:gd name="T48" fmla="*/ 20 w 26"/>
                <a:gd name="T49" fmla="*/ 34 h 42"/>
                <a:gd name="T50" fmla="*/ 20 w 26"/>
                <a:gd name="T51" fmla="*/ 34 h 42"/>
                <a:gd name="T52" fmla="*/ 20 w 26"/>
                <a:gd name="T53" fmla="*/ 34 h 42"/>
                <a:gd name="T54" fmla="*/ 20 w 26"/>
                <a:gd name="T55" fmla="*/ 34 h 42"/>
                <a:gd name="T56" fmla="*/ 20 w 26"/>
                <a:gd name="T57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" h="42">
                  <a:moveTo>
                    <a:pt x="20" y="34"/>
                  </a:moveTo>
                  <a:lnTo>
                    <a:pt x="20" y="34"/>
                  </a:lnTo>
                  <a:lnTo>
                    <a:pt x="18" y="36"/>
                  </a:lnTo>
                  <a:lnTo>
                    <a:pt x="18" y="34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28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4" y="1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8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0" y="34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67"/>
            <p:cNvSpPr>
              <a:spLocks/>
            </p:cNvSpPr>
            <p:nvPr/>
          </p:nvSpPr>
          <p:spPr bwMode="auto">
            <a:xfrm>
              <a:off x="2119" y="2548"/>
              <a:ext cx="223" cy="314"/>
            </a:xfrm>
            <a:custGeom>
              <a:avLst/>
              <a:gdLst>
                <a:gd name="T0" fmla="*/ 158 w 223"/>
                <a:gd name="T1" fmla="*/ 217 h 314"/>
                <a:gd name="T2" fmla="*/ 204 w 223"/>
                <a:gd name="T3" fmla="*/ 189 h 314"/>
                <a:gd name="T4" fmla="*/ 210 w 223"/>
                <a:gd name="T5" fmla="*/ 163 h 314"/>
                <a:gd name="T6" fmla="*/ 215 w 223"/>
                <a:gd name="T7" fmla="*/ 101 h 314"/>
                <a:gd name="T8" fmla="*/ 215 w 223"/>
                <a:gd name="T9" fmla="*/ 57 h 314"/>
                <a:gd name="T10" fmla="*/ 168 w 223"/>
                <a:gd name="T11" fmla="*/ 51 h 314"/>
                <a:gd name="T12" fmla="*/ 122 w 223"/>
                <a:gd name="T13" fmla="*/ 35 h 314"/>
                <a:gd name="T14" fmla="*/ 68 w 223"/>
                <a:gd name="T15" fmla="*/ 31 h 314"/>
                <a:gd name="T16" fmla="*/ 60 w 223"/>
                <a:gd name="T17" fmla="*/ 57 h 314"/>
                <a:gd name="T18" fmla="*/ 66 w 223"/>
                <a:gd name="T19" fmla="*/ 67 h 314"/>
                <a:gd name="T20" fmla="*/ 76 w 223"/>
                <a:gd name="T21" fmla="*/ 61 h 314"/>
                <a:gd name="T22" fmla="*/ 80 w 223"/>
                <a:gd name="T23" fmla="*/ 103 h 314"/>
                <a:gd name="T24" fmla="*/ 78 w 223"/>
                <a:gd name="T25" fmla="*/ 105 h 314"/>
                <a:gd name="T26" fmla="*/ 60 w 223"/>
                <a:gd name="T27" fmla="*/ 101 h 314"/>
                <a:gd name="T28" fmla="*/ 56 w 223"/>
                <a:gd name="T29" fmla="*/ 107 h 314"/>
                <a:gd name="T30" fmla="*/ 48 w 223"/>
                <a:gd name="T31" fmla="*/ 113 h 314"/>
                <a:gd name="T32" fmla="*/ 38 w 223"/>
                <a:gd name="T33" fmla="*/ 135 h 314"/>
                <a:gd name="T34" fmla="*/ 20 w 223"/>
                <a:gd name="T35" fmla="*/ 155 h 314"/>
                <a:gd name="T36" fmla="*/ 8 w 223"/>
                <a:gd name="T37" fmla="*/ 167 h 314"/>
                <a:gd name="T38" fmla="*/ 18 w 223"/>
                <a:gd name="T39" fmla="*/ 173 h 314"/>
                <a:gd name="T40" fmla="*/ 14 w 223"/>
                <a:gd name="T41" fmla="*/ 199 h 314"/>
                <a:gd name="T42" fmla="*/ 18 w 223"/>
                <a:gd name="T43" fmla="*/ 209 h 314"/>
                <a:gd name="T44" fmla="*/ 14 w 223"/>
                <a:gd name="T45" fmla="*/ 215 h 314"/>
                <a:gd name="T46" fmla="*/ 10 w 223"/>
                <a:gd name="T47" fmla="*/ 227 h 314"/>
                <a:gd name="T48" fmla="*/ 0 w 223"/>
                <a:gd name="T49" fmla="*/ 227 h 314"/>
                <a:gd name="T50" fmla="*/ 0 w 223"/>
                <a:gd name="T51" fmla="*/ 235 h 314"/>
                <a:gd name="T52" fmla="*/ 12 w 223"/>
                <a:gd name="T53" fmla="*/ 237 h 314"/>
                <a:gd name="T54" fmla="*/ 18 w 223"/>
                <a:gd name="T55" fmla="*/ 245 h 314"/>
                <a:gd name="T56" fmla="*/ 22 w 223"/>
                <a:gd name="T57" fmla="*/ 241 h 314"/>
                <a:gd name="T58" fmla="*/ 30 w 223"/>
                <a:gd name="T59" fmla="*/ 243 h 314"/>
                <a:gd name="T60" fmla="*/ 32 w 223"/>
                <a:gd name="T61" fmla="*/ 237 h 314"/>
                <a:gd name="T62" fmla="*/ 36 w 223"/>
                <a:gd name="T63" fmla="*/ 237 h 314"/>
                <a:gd name="T64" fmla="*/ 38 w 223"/>
                <a:gd name="T65" fmla="*/ 258 h 314"/>
                <a:gd name="T66" fmla="*/ 36 w 223"/>
                <a:gd name="T67" fmla="*/ 264 h 314"/>
                <a:gd name="T68" fmla="*/ 48 w 223"/>
                <a:gd name="T69" fmla="*/ 262 h 314"/>
                <a:gd name="T70" fmla="*/ 48 w 223"/>
                <a:gd name="T71" fmla="*/ 258 h 314"/>
                <a:gd name="T72" fmla="*/ 62 w 223"/>
                <a:gd name="T73" fmla="*/ 274 h 314"/>
                <a:gd name="T74" fmla="*/ 76 w 223"/>
                <a:gd name="T75" fmla="*/ 272 h 314"/>
                <a:gd name="T76" fmla="*/ 82 w 223"/>
                <a:gd name="T77" fmla="*/ 274 h 314"/>
                <a:gd name="T78" fmla="*/ 64 w 223"/>
                <a:gd name="T79" fmla="*/ 284 h 314"/>
                <a:gd name="T80" fmla="*/ 54 w 223"/>
                <a:gd name="T81" fmla="*/ 296 h 314"/>
                <a:gd name="T82" fmla="*/ 60 w 223"/>
                <a:gd name="T83" fmla="*/ 300 h 314"/>
                <a:gd name="T84" fmla="*/ 78 w 223"/>
                <a:gd name="T85" fmla="*/ 300 h 314"/>
                <a:gd name="T86" fmla="*/ 86 w 223"/>
                <a:gd name="T87" fmla="*/ 314 h 314"/>
                <a:gd name="T88" fmla="*/ 100 w 223"/>
                <a:gd name="T89" fmla="*/ 306 h 314"/>
                <a:gd name="T90" fmla="*/ 124 w 223"/>
                <a:gd name="T91" fmla="*/ 302 h 314"/>
                <a:gd name="T92" fmla="*/ 138 w 223"/>
                <a:gd name="T93" fmla="*/ 296 h 314"/>
                <a:gd name="T94" fmla="*/ 156 w 223"/>
                <a:gd name="T95" fmla="*/ 26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314">
                  <a:moveTo>
                    <a:pt x="156" y="264"/>
                  </a:moveTo>
                  <a:lnTo>
                    <a:pt x="150" y="243"/>
                  </a:lnTo>
                  <a:lnTo>
                    <a:pt x="150" y="229"/>
                  </a:lnTo>
                  <a:lnTo>
                    <a:pt x="158" y="217"/>
                  </a:lnTo>
                  <a:lnTo>
                    <a:pt x="160" y="201"/>
                  </a:lnTo>
                  <a:lnTo>
                    <a:pt x="170" y="195"/>
                  </a:lnTo>
                  <a:lnTo>
                    <a:pt x="184" y="189"/>
                  </a:lnTo>
                  <a:lnTo>
                    <a:pt x="204" y="189"/>
                  </a:lnTo>
                  <a:lnTo>
                    <a:pt x="202" y="183"/>
                  </a:lnTo>
                  <a:lnTo>
                    <a:pt x="204" y="171"/>
                  </a:lnTo>
                  <a:lnTo>
                    <a:pt x="192" y="165"/>
                  </a:lnTo>
                  <a:lnTo>
                    <a:pt x="210" y="163"/>
                  </a:lnTo>
                  <a:lnTo>
                    <a:pt x="219" y="149"/>
                  </a:lnTo>
                  <a:lnTo>
                    <a:pt x="223" y="129"/>
                  </a:lnTo>
                  <a:lnTo>
                    <a:pt x="219" y="113"/>
                  </a:lnTo>
                  <a:lnTo>
                    <a:pt x="215" y="101"/>
                  </a:lnTo>
                  <a:lnTo>
                    <a:pt x="219" y="83"/>
                  </a:lnTo>
                  <a:lnTo>
                    <a:pt x="210" y="71"/>
                  </a:lnTo>
                  <a:lnTo>
                    <a:pt x="217" y="67"/>
                  </a:lnTo>
                  <a:lnTo>
                    <a:pt x="215" y="57"/>
                  </a:lnTo>
                  <a:lnTo>
                    <a:pt x="223" y="57"/>
                  </a:lnTo>
                  <a:lnTo>
                    <a:pt x="221" y="47"/>
                  </a:lnTo>
                  <a:lnTo>
                    <a:pt x="184" y="59"/>
                  </a:lnTo>
                  <a:lnTo>
                    <a:pt x="168" y="51"/>
                  </a:lnTo>
                  <a:lnTo>
                    <a:pt x="152" y="47"/>
                  </a:lnTo>
                  <a:lnTo>
                    <a:pt x="148" y="53"/>
                  </a:lnTo>
                  <a:lnTo>
                    <a:pt x="134" y="47"/>
                  </a:lnTo>
                  <a:lnTo>
                    <a:pt x="122" y="35"/>
                  </a:lnTo>
                  <a:lnTo>
                    <a:pt x="104" y="29"/>
                  </a:lnTo>
                  <a:lnTo>
                    <a:pt x="108" y="8"/>
                  </a:lnTo>
                  <a:lnTo>
                    <a:pt x="102" y="0"/>
                  </a:lnTo>
                  <a:lnTo>
                    <a:pt x="68" y="31"/>
                  </a:lnTo>
                  <a:lnTo>
                    <a:pt x="70" y="47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60" y="57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6" y="67"/>
                  </a:lnTo>
                  <a:lnTo>
                    <a:pt x="70" y="61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76" y="61"/>
                  </a:lnTo>
                  <a:lnTo>
                    <a:pt x="78" y="67"/>
                  </a:lnTo>
                  <a:lnTo>
                    <a:pt x="80" y="79"/>
                  </a:lnTo>
                  <a:lnTo>
                    <a:pt x="80" y="93"/>
                  </a:lnTo>
                  <a:lnTo>
                    <a:pt x="80" y="103"/>
                  </a:lnTo>
                  <a:lnTo>
                    <a:pt x="80" y="103"/>
                  </a:lnTo>
                  <a:lnTo>
                    <a:pt x="80" y="103"/>
                  </a:lnTo>
                  <a:lnTo>
                    <a:pt x="78" y="105"/>
                  </a:lnTo>
                  <a:lnTo>
                    <a:pt x="78" y="105"/>
                  </a:lnTo>
                  <a:lnTo>
                    <a:pt x="70" y="103"/>
                  </a:lnTo>
                  <a:lnTo>
                    <a:pt x="64" y="103"/>
                  </a:lnTo>
                  <a:lnTo>
                    <a:pt x="60" y="101"/>
                  </a:lnTo>
                  <a:lnTo>
                    <a:pt x="60" y="101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8" y="103"/>
                  </a:lnTo>
                  <a:lnTo>
                    <a:pt x="56" y="107"/>
                  </a:lnTo>
                  <a:lnTo>
                    <a:pt x="56" y="109"/>
                  </a:lnTo>
                  <a:lnTo>
                    <a:pt x="50" y="109"/>
                  </a:lnTo>
                  <a:lnTo>
                    <a:pt x="50" y="109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7"/>
                  </a:lnTo>
                  <a:lnTo>
                    <a:pt x="40" y="123"/>
                  </a:lnTo>
                  <a:lnTo>
                    <a:pt x="38" y="135"/>
                  </a:lnTo>
                  <a:lnTo>
                    <a:pt x="26" y="137"/>
                  </a:lnTo>
                  <a:lnTo>
                    <a:pt x="20" y="147"/>
                  </a:lnTo>
                  <a:lnTo>
                    <a:pt x="22" y="153"/>
                  </a:lnTo>
                  <a:lnTo>
                    <a:pt x="20" y="155"/>
                  </a:lnTo>
                  <a:lnTo>
                    <a:pt x="16" y="155"/>
                  </a:lnTo>
                  <a:lnTo>
                    <a:pt x="12" y="165"/>
                  </a:lnTo>
                  <a:lnTo>
                    <a:pt x="8" y="167"/>
                  </a:lnTo>
                  <a:lnTo>
                    <a:pt x="8" y="167"/>
                  </a:lnTo>
                  <a:lnTo>
                    <a:pt x="14" y="169"/>
                  </a:lnTo>
                  <a:lnTo>
                    <a:pt x="16" y="169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7"/>
                  </a:lnTo>
                  <a:lnTo>
                    <a:pt x="18" y="181"/>
                  </a:lnTo>
                  <a:lnTo>
                    <a:pt x="16" y="191"/>
                  </a:lnTo>
                  <a:lnTo>
                    <a:pt x="14" y="199"/>
                  </a:lnTo>
                  <a:lnTo>
                    <a:pt x="12" y="201"/>
                  </a:lnTo>
                  <a:lnTo>
                    <a:pt x="14" y="207"/>
                  </a:lnTo>
                  <a:lnTo>
                    <a:pt x="14" y="207"/>
                  </a:lnTo>
                  <a:lnTo>
                    <a:pt x="18" y="209"/>
                  </a:lnTo>
                  <a:lnTo>
                    <a:pt x="18" y="211"/>
                  </a:lnTo>
                  <a:lnTo>
                    <a:pt x="16" y="211"/>
                  </a:lnTo>
                  <a:lnTo>
                    <a:pt x="16" y="211"/>
                  </a:lnTo>
                  <a:lnTo>
                    <a:pt x="14" y="215"/>
                  </a:lnTo>
                  <a:lnTo>
                    <a:pt x="12" y="217"/>
                  </a:lnTo>
                  <a:lnTo>
                    <a:pt x="12" y="221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8" y="227"/>
                  </a:lnTo>
                  <a:lnTo>
                    <a:pt x="4" y="223"/>
                  </a:lnTo>
                  <a:lnTo>
                    <a:pt x="0" y="223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0" y="229"/>
                  </a:lnTo>
                  <a:lnTo>
                    <a:pt x="0" y="233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10" y="237"/>
                  </a:lnTo>
                  <a:lnTo>
                    <a:pt x="12" y="237"/>
                  </a:lnTo>
                  <a:lnTo>
                    <a:pt x="14" y="239"/>
                  </a:lnTo>
                  <a:lnTo>
                    <a:pt x="14" y="239"/>
                  </a:lnTo>
                  <a:lnTo>
                    <a:pt x="16" y="245"/>
                  </a:lnTo>
                  <a:lnTo>
                    <a:pt x="18" y="245"/>
                  </a:lnTo>
                  <a:lnTo>
                    <a:pt x="18" y="243"/>
                  </a:lnTo>
                  <a:lnTo>
                    <a:pt x="18" y="243"/>
                  </a:lnTo>
                  <a:lnTo>
                    <a:pt x="22" y="241"/>
                  </a:lnTo>
                  <a:lnTo>
                    <a:pt x="22" y="241"/>
                  </a:lnTo>
                  <a:lnTo>
                    <a:pt x="26" y="241"/>
                  </a:lnTo>
                  <a:lnTo>
                    <a:pt x="26" y="243"/>
                  </a:lnTo>
                  <a:lnTo>
                    <a:pt x="26" y="243"/>
                  </a:lnTo>
                  <a:lnTo>
                    <a:pt x="30" y="243"/>
                  </a:lnTo>
                  <a:lnTo>
                    <a:pt x="30" y="243"/>
                  </a:lnTo>
                  <a:lnTo>
                    <a:pt x="32" y="241"/>
                  </a:lnTo>
                  <a:lnTo>
                    <a:pt x="32" y="237"/>
                  </a:lnTo>
                  <a:lnTo>
                    <a:pt x="32" y="237"/>
                  </a:lnTo>
                  <a:lnTo>
                    <a:pt x="34" y="235"/>
                  </a:lnTo>
                  <a:lnTo>
                    <a:pt x="34" y="235"/>
                  </a:lnTo>
                  <a:lnTo>
                    <a:pt x="36" y="237"/>
                  </a:lnTo>
                  <a:lnTo>
                    <a:pt x="36" y="237"/>
                  </a:lnTo>
                  <a:lnTo>
                    <a:pt x="36" y="241"/>
                  </a:lnTo>
                  <a:lnTo>
                    <a:pt x="40" y="254"/>
                  </a:lnTo>
                  <a:lnTo>
                    <a:pt x="40" y="254"/>
                  </a:lnTo>
                  <a:lnTo>
                    <a:pt x="38" y="258"/>
                  </a:lnTo>
                  <a:lnTo>
                    <a:pt x="36" y="262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40" y="264"/>
                  </a:lnTo>
                  <a:lnTo>
                    <a:pt x="44" y="264"/>
                  </a:lnTo>
                  <a:lnTo>
                    <a:pt x="48" y="264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4" y="256"/>
                  </a:lnTo>
                  <a:lnTo>
                    <a:pt x="46" y="254"/>
                  </a:lnTo>
                  <a:lnTo>
                    <a:pt x="48" y="258"/>
                  </a:lnTo>
                  <a:lnTo>
                    <a:pt x="48" y="258"/>
                  </a:lnTo>
                  <a:lnTo>
                    <a:pt x="54" y="262"/>
                  </a:lnTo>
                  <a:lnTo>
                    <a:pt x="58" y="268"/>
                  </a:lnTo>
                  <a:lnTo>
                    <a:pt x="62" y="274"/>
                  </a:lnTo>
                  <a:lnTo>
                    <a:pt x="62" y="276"/>
                  </a:lnTo>
                  <a:lnTo>
                    <a:pt x="66" y="276"/>
                  </a:lnTo>
                  <a:lnTo>
                    <a:pt x="66" y="276"/>
                  </a:lnTo>
                  <a:lnTo>
                    <a:pt x="76" y="272"/>
                  </a:lnTo>
                  <a:lnTo>
                    <a:pt x="80" y="272"/>
                  </a:lnTo>
                  <a:lnTo>
                    <a:pt x="82" y="272"/>
                  </a:lnTo>
                  <a:lnTo>
                    <a:pt x="82" y="274"/>
                  </a:lnTo>
                  <a:lnTo>
                    <a:pt x="82" y="274"/>
                  </a:lnTo>
                  <a:lnTo>
                    <a:pt x="78" y="278"/>
                  </a:lnTo>
                  <a:lnTo>
                    <a:pt x="72" y="280"/>
                  </a:lnTo>
                  <a:lnTo>
                    <a:pt x="64" y="284"/>
                  </a:lnTo>
                  <a:lnTo>
                    <a:pt x="64" y="284"/>
                  </a:lnTo>
                  <a:lnTo>
                    <a:pt x="60" y="286"/>
                  </a:lnTo>
                  <a:lnTo>
                    <a:pt x="58" y="290"/>
                  </a:lnTo>
                  <a:lnTo>
                    <a:pt x="54" y="296"/>
                  </a:lnTo>
                  <a:lnTo>
                    <a:pt x="54" y="296"/>
                  </a:lnTo>
                  <a:lnTo>
                    <a:pt x="56" y="300"/>
                  </a:lnTo>
                  <a:lnTo>
                    <a:pt x="56" y="300"/>
                  </a:lnTo>
                  <a:lnTo>
                    <a:pt x="58" y="300"/>
                  </a:lnTo>
                  <a:lnTo>
                    <a:pt x="60" y="300"/>
                  </a:lnTo>
                  <a:lnTo>
                    <a:pt x="64" y="300"/>
                  </a:lnTo>
                  <a:lnTo>
                    <a:pt x="70" y="298"/>
                  </a:lnTo>
                  <a:lnTo>
                    <a:pt x="72" y="300"/>
                  </a:lnTo>
                  <a:lnTo>
                    <a:pt x="78" y="300"/>
                  </a:lnTo>
                  <a:lnTo>
                    <a:pt x="78" y="300"/>
                  </a:lnTo>
                  <a:lnTo>
                    <a:pt x="80" y="304"/>
                  </a:lnTo>
                  <a:lnTo>
                    <a:pt x="82" y="310"/>
                  </a:lnTo>
                  <a:lnTo>
                    <a:pt x="86" y="314"/>
                  </a:lnTo>
                  <a:lnTo>
                    <a:pt x="86" y="314"/>
                  </a:lnTo>
                  <a:lnTo>
                    <a:pt x="88" y="312"/>
                  </a:lnTo>
                  <a:lnTo>
                    <a:pt x="88" y="312"/>
                  </a:lnTo>
                  <a:lnTo>
                    <a:pt x="100" y="306"/>
                  </a:lnTo>
                  <a:lnTo>
                    <a:pt x="104" y="304"/>
                  </a:lnTo>
                  <a:lnTo>
                    <a:pt x="112" y="302"/>
                  </a:lnTo>
                  <a:lnTo>
                    <a:pt x="112" y="302"/>
                  </a:lnTo>
                  <a:lnTo>
                    <a:pt x="124" y="302"/>
                  </a:lnTo>
                  <a:lnTo>
                    <a:pt x="130" y="300"/>
                  </a:lnTo>
                  <a:lnTo>
                    <a:pt x="134" y="300"/>
                  </a:lnTo>
                  <a:lnTo>
                    <a:pt x="134" y="300"/>
                  </a:lnTo>
                  <a:lnTo>
                    <a:pt x="138" y="296"/>
                  </a:lnTo>
                  <a:lnTo>
                    <a:pt x="140" y="296"/>
                  </a:lnTo>
                  <a:lnTo>
                    <a:pt x="148" y="282"/>
                  </a:lnTo>
                  <a:lnTo>
                    <a:pt x="156" y="264"/>
                  </a:lnTo>
                  <a:lnTo>
                    <a:pt x="156" y="264"/>
                  </a:lnTo>
                  <a:lnTo>
                    <a:pt x="156" y="264"/>
                  </a:lnTo>
                  <a:lnTo>
                    <a:pt x="156" y="26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Freeform 68"/>
            <p:cNvSpPr>
              <a:spLocks/>
            </p:cNvSpPr>
            <p:nvPr/>
          </p:nvSpPr>
          <p:spPr bwMode="auto">
            <a:xfrm>
              <a:off x="1697" y="2480"/>
              <a:ext cx="213" cy="227"/>
            </a:xfrm>
            <a:custGeom>
              <a:avLst/>
              <a:gdLst>
                <a:gd name="T0" fmla="*/ 193 w 213"/>
                <a:gd name="T1" fmla="*/ 159 h 227"/>
                <a:gd name="T2" fmla="*/ 197 w 213"/>
                <a:gd name="T3" fmla="*/ 147 h 227"/>
                <a:gd name="T4" fmla="*/ 182 w 213"/>
                <a:gd name="T5" fmla="*/ 137 h 227"/>
                <a:gd name="T6" fmla="*/ 166 w 213"/>
                <a:gd name="T7" fmla="*/ 129 h 227"/>
                <a:gd name="T8" fmla="*/ 170 w 213"/>
                <a:gd name="T9" fmla="*/ 117 h 227"/>
                <a:gd name="T10" fmla="*/ 184 w 213"/>
                <a:gd name="T11" fmla="*/ 115 h 227"/>
                <a:gd name="T12" fmla="*/ 190 w 213"/>
                <a:gd name="T13" fmla="*/ 99 h 227"/>
                <a:gd name="T14" fmla="*/ 207 w 213"/>
                <a:gd name="T15" fmla="*/ 97 h 227"/>
                <a:gd name="T16" fmla="*/ 211 w 213"/>
                <a:gd name="T17" fmla="*/ 66 h 227"/>
                <a:gd name="T18" fmla="*/ 191 w 213"/>
                <a:gd name="T19" fmla="*/ 34 h 227"/>
                <a:gd name="T20" fmla="*/ 184 w 213"/>
                <a:gd name="T21" fmla="*/ 32 h 227"/>
                <a:gd name="T22" fmla="*/ 162 w 213"/>
                <a:gd name="T23" fmla="*/ 14 h 227"/>
                <a:gd name="T24" fmla="*/ 142 w 213"/>
                <a:gd name="T25" fmla="*/ 0 h 227"/>
                <a:gd name="T26" fmla="*/ 138 w 213"/>
                <a:gd name="T27" fmla="*/ 8 h 227"/>
                <a:gd name="T28" fmla="*/ 130 w 213"/>
                <a:gd name="T29" fmla="*/ 14 h 227"/>
                <a:gd name="T30" fmla="*/ 122 w 213"/>
                <a:gd name="T31" fmla="*/ 26 h 227"/>
                <a:gd name="T32" fmla="*/ 126 w 213"/>
                <a:gd name="T33" fmla="*/ 44 h 227"/>
                <a:gd name="T34" fmla="*/ 116 w 213"/>
                <a:gd name="T35" fmla="*/ 40 h 227"/>
                <a:gd name="T36" fmla="*/ 106 w 213"/>
                <a:gd name="T37" fmla="*/ 44 h 227"/>
                <a:gd name="T38" fmla="*/ 92 w 213"/>
                <a:gd name="T39" fmla="*/ 40 h 227"/>
                <a:gd name="T40" fmla="*/ 80 w 213"/>
                <a:gd name="T41" fmla="*/ 50 h 227"/>
                <a:gd name="T42" fmla="*/ 76 w 213"/>
                <a:gd name="T43" fmla="*/ 36 h 227"/>
                <a:gd name="T44" fmla="*/ 68 w 213"/>
                <a:gd name="T45" fmla="*/ 38 h 227"/>
                <a:gd name="T46" fmla="*/ 66 w 213"/>
                <a:gd name="T47" fmla="*/ 32 h 227"/>
                <a:gd name="T48" fmla="*/ 68 w 213"/>
                <a:gd name="T49" fmla="*/ 20 h 227"/>
                <a:gd name="T50" fmla="*/ 48 w 213"/>
                <a:gd name="T51" fmla="*/ 10 h 227"/>
                <a:gd name="T52" fmla="*/ 34 w 213"/>
                <a:gd name="T53" fmla="*/ 24 h 227"/>
                <a:gd name="T54" fmla="*/ 42 w 213"/>
                <a:gd name="T55" fmla="*/ 38 h 227"/>
                <a:gd name="T56" fmla="*/ 42 w 213"/>
                <a:gd name="T57" fmla="*/ 62 h 227"/>
                <a:gd name="T58" fmla="*/ 56 w 213"/>
                <a:gd name="T59" fmla="*/ 66 h 227"/>
                <a:gd name="T60" fmla="*/ 84 w 213"/>
                <a:gd name="T61" fmla="*/ 78 h 227"/>
                <a:gd name="T62" fmla="*/ 106 w 213"/>
                <a:gd name="T63" fmla="*/ 78 h 227"/>
                <a:gd name="T64" fmla="*/ 112 w 213"/>
                <a:gd name="T65" fmla="*/ 84 h 227"/>
                <a:gd name="T66" fmla="*/ 92 w 213"/>
                <a:gd name="T67" fmla="*/ 99 h 227"/>
                <a:gd name="T68" fmla="*/ 84 w 213"/>
                <a:gd name="T69" fmla="*/ 111 h 227"/>
                <a:gd name="T70" fmla="*/ 68 w 213"/>
                <a:gd name="T71" fmla="*/ 103 h 227"/>
                <a:gd name="T72" fmla="*/ 46 w 213"/>
                <a:gd name="T73" fmla="*/ 117 h 227"/>
                <a:gd name="T74" fmla="*/ 32 w 213"/>
                <a:gd name="T75" fmla="*/ 139 h 227"/>
                <a:gd name="T76" fmla="*/ 12 w 213"/>
                <a:gd name="T77" fmla="*/ 157 h 227"/>
                <a:gd name="T78" fmla="*/ 4 w 213"/>
                <a:gd name="T79" fmla="*/ 177 h 227"/>
                <a:gd name="T80" fmla="*/ 28 w 213"/>
                <a:gd name="T81" fmla="*/ 193 h 227"/>
                <a:gd name="T82" fmla="*/ 22 w 213"/>
                <a:gd name="T83" fmla="*/ 215 h 227"/>
                <a:gd name="T84" fmla="*/ 24 w 213"/>
                <a:gd name="T85" fmla="*/ 227 h 227"/>
                <a:gd name="T86" fmla="*/ 64 w 213"/>
                <a:gd name="T87" fmla="*/ 223 h 227"/>
                <a:gd name="T88" fmla="*/ 68 w 213"/>
                <a:gd name="T89" fmla="*/ 203 h 227"/>
                <a:gd name="T90" fmla="*/ 112 w 213"/>
                <a:gd name="T91" fmla="*/ 211 h 227"/>
                <a:gd name="T92" fmla="*/ 118 w 213"/>
                <a:gd name="T93" fmla="*/ 211 h 227"/>
                <a:gd name="T94" fmla="*/ 98 w 213"/>
                <a:gd name="T95" fmla="*/ 177 h 227"/>
                <a:gd name="T96" fmla="*/ 106 w 213"/>
                <a:gd name="T97" fmla="*/ 173 h 227"/>
                <a:gd name="T98" fmla="*/ 118 w 213"/>
                <a:gd name="T99" fmla="*/ 175 h 227"/>
                <a:gd name="T100" fmla="*/ 98 w 213"/>
                <a:gd name="T101" fmla="*/ 159 h 227"/>
                <a:gd name="T102" fmla="*/ 116 w 213"/>
                <a:gd name="T103" fmla="*/ 159 h 227"/>
                <a:gd name="T104" fmla="*/ 112 w 213"/>
                <a:gd name="T105" fmla="*/ 149 h 227"/>
                <a:gd name="T106" fmla="*/ 122 w 213"/>
                <a:gd name="T107" fmla="*/ 151 h 227"/>
                <a:gd name="T108" fmla="*/ 124 w 213"/>
                <a:gd name="T109" fmla="*/ 145 h 227"/>
                <a:gd name="T110" fmla="*/ 130 w 213"/>
                <a:gd name="T111" fmla="*/ 153 h 227"/>
                <a:gd name="T112" fmla="*/ 140 w 213"/>
                <a:gd name="T113" fmla="*/ 161 h 227"/>
                <a:gd name="T114" fmla="*/ 148 w 213"/>
                <a:gd name="T115" fmla="*/ 165 h 227"/>
                <a:gd name="T116" fmla="*/ 156 w 213"/>
                <a:gd name="T117" fmla="*/ 173 h 227"/>
                <a:gd name="T118" fmla="*/ 186 w 213"/>
                <a:gd name="T119" fmla="*/ 175 h 227"/>
                <a:gd name="T120" fmla="*/ 188 w 213"/>
                <a:gd name="T121" fmla="*/ 16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3" h="227">
                  <a:moveTo>
                    <a:pt x="188" y="167"/>
                  </a:moveTo>
                  <a:lnTo>
                    <a:pt x="188" y="167"/>
                  </a:lnTo>
                  <a:lnTo>
                    <a:pt x="188" y="165"/>
                  </a:lnTo>
                  <a:lnTo>
                    <a:pt x="190" y="165"/>
                  </a:lnTo>
                  <a:lnTo>
                    <a:pt x="193" y="159"/>
                  </a:lnTo>
                  <a:lnTo>
                    <a:pt x="193" y="159"/>
                  </a:lnTo>
                  <a:lnTo>
                    <a:pt x="197" y="151"/>
                  </a:lnTo>
                  <a:lnTo>
                    <a:pt x="197" y="149"/>
                  </a:lnTo>
                  <a:lnTo>
                    <a:pt x="197" y="147"/>
                  </a:lnTo>
                  <a:lnTo>
                    <a:pt x="197" y="147"/>
                  </a:lnTo>
                  <a:lnTo>
                    <a:pt x="193" y="145"/>
                  </a:lnTo>
                  <a:lnTo>
                    <a:pt x="188" y="143"/>
                  </a:lnTo>
                  <a:lnTo>
                    <a:pt x="182" y="141"/>
                  </a:lnTo>
                  <a:lnTo>
                    <a:pt x="182" y="141"/>
                  </a:lnTo>
                  <a:lnTo>
                    <a:pt x="182" y="137"/>
                  </a:lnTo>
                  <a:lnTo>
                    <a:pt x="180" y="135"/>
                  </a:lnTo>
                  <a:lnTo>
                    <a:pt x="176" y="131"/>
                  </a:lnTo>
                  <a:lnTo>
                    <a:pt x="176" y="131"/>
                  </a:lnTo>
                  <a:lnTo>
                    <a:pt x="170" y="129"/>
                  </a:lnTo>
                  <a:lnTo>
                    <a:pt x="166" y="129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70" y="121"/>
                  </a:lnTo>
                  <a:lnTo>
                    <a:pt x="170" y="117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80" y="115"/>
                  </a:lnTo>
                  <a:lnTo>
                    <a:pt x="184" y="115"/>
                  </a:lnTo>
                  <a:lnTo>
                    <a:pt x="184" y="111"/>
                  </a:lnTo>
                  <a:lnTo>
                    <a:pt x="184" y="111"/>
                  </a:lnTo>
                  <a:lnTo>
                    <a:pt x="184" y="103"/>
                  </a:lnTo>
                  <a:lnTo>
                    <a:pt x="188" y="99"/>
                  </a:lnTo>
                  <a:lnTo>
                    <a:pt x="190" y="99"/>
                  </a:lnTo>
                  <a:lnTo>
                    <a:pt x="190" y="99"/>
                  </a:lnTo>
                  <a:lnTo>
                    <a:pt x="193" y="99"/>
                  </a:lnTo>
                  <a:lnTo>
                    <a:pt x="201" y="97"/>
                  </a:lnTo>
                  <a:lnTo>
                    <a:pt x="207" y="97"/>
                  </a:lnTo>
                  <a:lnTo>
                    <a:pt x="207" y="97"/>
                  </a:lnTo>
                  <a:lnTo>
                    <a:pt x="211" y="91"/>
                  </a:lnTo>
                  <a:lnTo>
                    <a:pt x="211" y="86"/>
                  </a:lnTo>
                  <a:lnTo>
                    <a:pt x="211" y="80"/>
                  </a:lnTo>
                  <a:lnTo>
                    <a:pt x="211" y="80"/>
                  </a:lnTo>
                  <a:lnTo>
                    <a:pt x="211" y="66"/>
                  </a:lnTo>
                  <a:lnTo>
                    <a:pt x="213" y="54"/>
                  </a:lnTo>
                  <a:lnTo>
                    <a:pt x="209" y="50"/>
                  </a:lnTo>
                  <a:lnTo>
                    <a:pt x="193" y="32"/>
                  </a:lnTo>
                  <a:lnTo>
                    <a:pt x="193" y="32"/>
                  </a:lnTo>
                  <a:lnTo>
                    <a:pt x="191" y="34"/>
                  </a:lnTo>
                  <a:lnTo>
                    <a:pt x="188" y="36"/>
                  </a:lnTo>
                  <a:lnTo>
                    <a:pt x="186" y="36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2"/>
                  </a:lnTo>
                  <a:lnTo>
                    <a:pt x="184" y="32"/>
                  </a:lnTo>
                  <a:lnTo>
                    <a:pt x="176" y="28"/>
                  </a:lnTo>
                  <a:lnTo>
                    <a:pt x="170" y="22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52" y="6"/>
                  </a:lnTo>
                  <a:lnTo>
                    <a:pt x="148" y="2"/>
                  </a:lnTo>
                  <a:lnTo>
                    <a:pt x="144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36" y="2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34" y="6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40" y="10"/>
                  </a:lnTo>
                  <a:lnTo>
                    <a:pt x="138" y="12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28" y="16"/>
                  </a:lnTo>
                  <a:lnTo>
                    <a:pt x="126" y="20"/>
                  </a:lnTo>
                  <a:lnTo>
                    <a:pt x="124" y="24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0" y="28"/>
                  </a:lnTo>
                  <a:lnTo>
                    <a:pt x="120" y="30"/>
                  </a:lnTo>
                  <a:lnTo>
                    <a:pt x="122" y="3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2" y="46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4" y="38"/>
                  </a:lnTo>
                  <a:lnTo>
                    <a:pt x="112" y="38"/>
                  </a:lnTo>
                  <a:lnTo>
                    <a:pt x="110" y="40"/>
                  </a:lnTo>
                  <a:lnTo>
                    <a:pt x="110" y="40"/>
                  </a:lnTo>
                  <a:lnTo>
                    <a:pt x="106" y="44"/>
                  </a:lnTo>
                  <a:lnTo>
                    <a:pt x="102" y="44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88" y="46"/>
                  </a:lnTo>
                  <a:lnTo>
                    <a:pt x="84" y="50"/>
                  </a:lnTo>
                  <a:lnTo>
                    <a:pt x="82" y="50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78" y="50"/>
                  </a:lnTo>
                  <a:lnTo>
                    <a:pt x="76" y="50"/>
                  </a:lnTo>
                  <a:lnTo>
                    <a:pt x="76" y="46"/>
                  </a:lnTo>
                  <a:lnTo>
                    <a:pt x="76" y="40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4"/>
                  </a:lnTo>
                  <a:lnTo>
                    <a:pt x="74" y="34"/>
                  </a:lnTo>
                  <a:lnTo>
                    <a:pt x="72" y="36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4"/>
                  </a:lnTo>
                  <a:lnTo>
                    <a:pt x="66" y="32"/>
                  </a:lnTo>
                  <a:lnTo>
                    <a:pt x="68" y="28"/>
                  </a:lnTo>
                  <a:lnTo>
                    <a:pt x="70" y="24"/>
                  </a:lnTo>
                  <a:lnTo>
                    <a:pt x="70" y="22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6" y="14"/>
                  </a:lnTo>
                  <a:lnTo>
                    <a:pt x="42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8"/>
                  </a:lnTo>
                  <a:lnTo>
                    <a:pt x="36" y="34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4" y="46"/>
                  </a:lnTo>
                  <a:lnTo>
                    <a:pt x="44" y="50"/>
                  </a:lnTo>
                  <a:lnTo>
                    <a:pt x="44" y="56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6"/>
                  </a:lnTo>
                  <a:lnTo>
                    <a:pt x="46" y="66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60" y="68"/>
                  </a:lnTo>
                  <a:lnTo>
                    <a:pt x="66" y="70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4" y="78"/>
                  </a:lnTo>
                  <a:lnTo>
                    <a:pt x="90" y="80"/>
                  </a:lnTo>
                  <a:lnTo>
                    <a:pt x="98" y="78"/>
                  </a:lnTo>
                  <a:lnTo>
                    <a:pt x="98" y="78"/>
                  </a:lnTo>
                  <a:lnTo>
                    <a:pt x="104" y="76"/>
                  </a:lnTo>
                  <a:lnTo>
                    <a:pt x="106" y="78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16" y="80"/>
                  </a:lnTo>
                  <a:lnTo>
                    <a:pt x="116" y="82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02" y="89"/>
                  </a:lnTo>
                  <a:lnTo>
                    <a:pt x="94" y="95"/>
                  </a:lnTo>
                  <a:lnTo>
                    <a:pt x="94" y="95"/>
                  </a:lnTo>
                  <a:lnTo>
                    <a:pt x="92" y="99"/>
                  </a:lnTo>
                  <a:lnTo>
                    <a:pt x="92" y="99"/>
                  </a:lnTo>
                  <a:lnTo>
                    <a:pt x="90" y="107"/>
                  </a:lnTo>
                  <a:lnTo>
                    <a:pt x="90" y="107"/>
                  </a:lnTo>
                  <a:lnTo>
                    <a:pt x="88" y="111"/>
                  </a:lnTo>
                  <a:lnTo>
                    <a:pt x="84" y="111"/>
                  </a:lnTo>
                  <a:lnTo>
                    <a:pt x="76" y="105"/>
                  </a:lnTo>
                  <a:lnTo>
                    <a:pt x="76" y="105"/>
                  </a:lnTo>
                  <a:lnTo>
                    <a:pt x="72" y="103"/>
                  </a:lnTo>
                  <a:lnTo>
                    <a:pt x="70" y="103"/>
                  </a:lnTo>
                  <a:lnTo>
                    <a:pt x="68" y="103"/>
                  </a:lnTo>
                  <a:lnTo>
                    <a:pt x="64" y="105"/>
                  </a:lnTo>
                  <a:lnTo>
                    <a:pt x="64" y="105"/>
                  </a:lnTo>
                  <a:lnTo>
                    <a:pt x="54" y="113"/>
                  </a:lnTo>
                  <a:lnTo>
                    <a:pt x="50" y="113"/>
                  </a:lnTo>
                  <a:lnTo>
                    <a:pt x="46" y="117"/>
                  </a:lnTo>
                  <a:lnTo>
                    <a:pt x="46" y="117"/>
                  </a:lnTo>
                  <a:lnTo>
                    <a:pt x="42" y="123"/>
                  </a:lnTo>
                  <a:lnTo>
                    <a:pt x="36" y="127"/>
                  </a:lnTo>
                  <a:lnTo>
                    <a:pt x="32" y="139"/>
                  </a:lnTo>
                  <a:lnTo>
                    <a:pt x="32" y="139"/>
                  </a:lnTo>
                  <a:lnTo>
                    <a:pt x="30" y="143"/>
                  </a:lnTo>
                  <a:lnTo>
                    <a:pt x="24" y="145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2" y="157"/>
                  </a:lnTo>
                  <a:lnTo>
                    <a:pt x="8" y="16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0" y="181"/>
                  </a:lnTo>
                  <a:lnTo>
                    <a:pt x="4" y="177"/>
                  </a:lnTo>
                  <a:lnTo>
                    <a:pt x="6" y="193"/>
                  </a:lnTo>
                  <a:lnTo>
                    <a:pt x="14" y="185"/>
                  </a:lnTo>
                  <a:lnTo>
                    <a:pt x="18" y="187"/>
                  </a:lnTo>
                  <a:lnTo>
                    <a:pt x="20" y="191"/>
                  </a:lnTo>
                  <a:lnTo>
                    <a:pt x="28" y="193"/>
                  </a:lnTo>
                  <a:lnTo>
                    <a:pt x="36" y="205"/>
                  </a:lnTo>
                  <a:lnTo>
                    <a:pt x="34" y="211"/>
                  </a:lnTo>
                  <a:lnTo>
                    <a:pt x="34" y="211"/>
                  </a:lnTo>
                  <a:lnTo>
                    <a:pt x="26" y="211"/>
                  </a:lnTo>
                  <a:lnTo>
                    <a:pt x="22" y="215"/>
                  </a:lnTo>
                  <a:lnTo>
                    <a:pt x="20" y="217"/>
                  </a:lnTo>
                  <a:lnTo>
                    <a:pt x="20" y="217"/>
                  </a:lnTo>
                  <a:lnTo>
                    <a:pt x="20" y="219"/>
                  </a:lnTo>
                  <a:lnTo>
                    <a:pt x="24" y="227"/>
                  </a:lnTo>
                  <a:lnTo>
                    <a:pt x="24" y="227"/>
                  </a:lnTo>
                  <a:lnTo>
                    <a:pt x="26" y="227"/>
                  </a:lnTo>
                  <a:lnTo>
                    <a:pt x="26" y="227"/>
                  </a:lnTo>
                  <a:lnTo>
                    <a:pt x="42" y="223"/>
                  </a:lnTo>
                  <a:lnTo>
                    <a:pt x="42" y="223"/>
                  </a:lnTo>
                  <a:lnTo>
                    <a:pt x="64" y="223"/>
                  </a:lnTo>
                  <a:lnTo>
                    <a:pt x="64" y="223"/>
                  </a:lnTo>
                  <a:lnTo>
                    <a:pt x="64" y="213"/>
                  </a:lnTo>
                  <a:lnTo>
                    <a:pt x="64" y="207"/>
                  </a:lnTo>
                  <a:lnTo>
                    <a:pt x="64" y="203"/>
                  </a:lnTo>
                  <a:lnTo>
                    <a:pt x="68" y="203"/>
                  </a:lnTo>
                  <a:lnTo>
                    <a:pt x="68" y="203"/>
                  </a:lnTo>
                  <a:lnTo>
                    <a:pt x="72" y="197"/>
                  </a:lnTo>
                  <a:lnTo>
                    <a:pt x="78" y="197"/>
                  </a:lnTo>
                  <a:lnTo>
                    <a:pt x="84" y="195"/>
                  </a:lnTo>
                  <a:lnTo>
                    <a:pt x="112" y="211"/>
                  </a:lnTo>
                  <a:lnTo>
                    <a:pt x="112" y="211"/>
                  </a:lnTo>
                  <a:lnTo>
                    <a:pt x="116" y="213"/>
                  </a:lnTo>
                  <a:lnTo>
                    <a:pt x="118" y="213"/>
                  </a:lnTo>
                  <a:lnTo>
                    <a:pt x="118" y="211"/>
                  </a:lnTo>
                  <a:lnTo>
                    <a:pt x="118" y="211"/>
                  </a:lnTo>
                  <a:lnTo>
                    <a:pt x="118" y="211"/>
                  </a:lnTo>
                  <a:lnTo>
                    <a:pt x="114" y="203"/>
                  </a:lnTo>
                  <a:lnTo>
                    <a:pt x="106" y="193"/>
                  </a:lnTo>
                  <a:lnTo>
                    <a:pt x="98" y="181"/>
                  </a:lnTo>
                  <a:lnTo>
                    <a:pt x="98" y="177"/>
                  </a:lnTo>
                  <a:lnTo>
                    <a:pt x="98" y="175"/>
                  </a:lnTo>
                  <a:lnTo>
                    <a:pt x="98" y="175"/>
                  </a:lnTo>
                  <a:lnTo>
                    <a:pt x="102" y="171"/>
                  </a:lnTo>
                  <a:lnTo>
                    <a:pt x="106" y="173"/>
                  </a:lnTo>
                  <a:lnTo>
                    <a:pt x="106" y="173"/>
                  </a:lnTo>
                  <a:lnTo>
                    <a:pt x="112" y="175"/>
                  </a:lnTo>
                  <a:lnTo>
                    <a:pt x="114" y="177"/>
                  </a:lnTo>
                  <a:lnTo>
                    <a:pt x="114" y="177"/>
                  </a:lnTo>
                  <a:lnTo>
                    <a:pt x="116" y="175"/>
                  </a:lnTo>
                  <a:lnTo>
                    <a:pt x="118" y="175"/>
                  </a:lnTo>
                  <a:lnTo>
                    <a:pt x="118" y="175"/>
                  </a:lnTo>
                  <a:lnTo>
                    <a:pt x="106" y="167"/>
                  </a:lnTo>
                  <a:lnTo>
                    <a:pt x="100" y="161"/>
                  </a:lnTo>
                  <a:lnTo>
                    <a:pt x="98" y="161"/>
                  </a:lnTo>
                  <a:lnTo>
                    <a:pt x="98" y="159"/>
                  </a:lnTo>
                  <a:lnTo>
                    <a:pt x="98" y="159"/>
                  </a:lnTo>
                  <a:lnTo>
                    <a:pt x="102" y="159"/>
                  </a:lnTo>
                  <a:lnTo>
                    <a:pt x="106" y="159"/>
                  </a:lnTo>
                  <a:lnTo>
                    <a:pt x="112" y="159"/>
                  </a:lnTo>
                  <a:lnTo>
                    <a:pt x="116" y="159"/>
                  </a:lnTo>
                  <a:lnTo>
                    <a:pt x="116" y="159"/>
                  </a:lnTo>
                  <a:lnTo>
                    <a:pt x="116" y="157"/>
                  </a:lnTo>
                  <a:lnTo>
                    <a:pt x="114" y="151"/>
                  </a:lnTo>
                  <a:lnTo>
                    <a:pt x="112" y="149"/>
                  </a:lnTo>
                  <a:lnTo>
                    <a:pt x="112" y="149"/>
                  </a:lnTo>
                  <a:lnTo>
                    <a:pt x="112" y="149"/>
                  </a:lnTo>
                  <a:lnTo>
                    <a:pt x="116" y="149"/>
                  </a:lnTo>
                  <a:lnTo>
                    <a:pt x="118" y="149"/>
                  </a:lnTo>
                  <a:lnTo>
                    <a:pt x="120" y="151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2" y="149"/>
                  </a:lnTo>
                  <a:lnTo>
                    <a:pt x="122" y="147"/>
                  </a:lnTo>
                  <a:lnTo>
                    <a:pt x="122" y="145"/>
                  </a:lnTo>
                  <a:lnTo>
                    <a:pt x="124" y="145"/>
                  </a:lnTo>
                  <a:lnTo>
                    <a:pt x="124" y="145"/>
                  </a:lnTo>
                  <a:lnTo>
                    <a:pt x="128" y="147"/>
                  </a:lnTo>
                  <a:lnTo>
                    <a:pt x="130" y="149"/>
                  </a:lnTo>
                  <a:lnTo>
                    <a:pt x="130" y="149"/>
                  </a:lnTo>
                  <a:lnTo>
                    <a:pt x="130" y="153"/>
                  </a:lnTo>
                  <a:lnTo>
                    <a:pt x="134" y="157"/>
                  </a:lnTo>
                  <a:lnTo>
                    <a:pt x="136" y="157"/>
                  </a:lnTo>
                  <a:lnTo>
                    <a:pt x="136" y="157"/>
                  </a:lnTo>
                  <a:lnTo>
                    <a:pt x="138" y="159"/>
                  </a:lnTo>
                  <a:lnTo>
                    <a:pt x="140" y="161"/>
                  </a:lnTo>
                  <a:lnTo>
                    <a:pt x="140" y="163"/>
                  </a:lnTo>
                  <a:lnTo>
                    <a:pt x="142" y="163"/>
                  </a:lnTo>
                  <a:lnTo>
                    <a:pt x="142" y="163"/>
                  </a:lnTo>
                  <a:lnTo>
                    <a:pt x="144" y="163"/>
                  </a:lnTo>
                  <a:lnTo>
                    <a:pt x="148" y="165"/>
                  </a:lnTo>
                  <a:lnTo>
                    <a:pt x="150" y="165"/>
                  </a:lnTo>
                  <a:lnTo>
                    <a:pt x="158" y="169"/>
                  </a:lnTo>
                  <a:lnTo>
                    <a:pt x="158" y="169"/>
                  </a:lnTo>
                  <a:lnTo>
                    <a:pt x="158" y="171"/>
                  </a:lnTo>
                  <a:lnTo>
                    <a:pt x="156" y="173"/>
                  </a:lnTo>
                  <a:lnTo>
                    <a:pt x="158" y="175"/>
                  </a:lnTo>
                  <a:lnTo>
                    <a:pt x="158" y="175"/>
                  </a:lnTo>
                  <a:lnTo>
                    <a:pt x="162" y="171"/>
                  </a:lnTo>
                  <a:lnTo>
                    <a:pt x="166" y="171"/>
                  </a:lnTo>
                  <a:lnTo>
                    <a:pt x="186" y="175"/>
                  </a:lnTo>
                  <a:lnTo>
                    <a:pt x="190" y="175"/>
                  </a:lnTo>
                  <a:lnTo>
                    <a:pt x="190" y="175"/>
                  </a:lnTo>
                  <a:lnTo>
                    <a:pt x="190" y="171"/>
                  </a:lnTo>
                  <a:lnTo>
                    <a:pt x="188" y="167"/>
                  </a:lnTo>
                  <a:lnTo>
                    <a:pt x="188" y="167"/>
                  </a:lnTo>
                  <a:lnTo>
                    <a:pt x="188" y="167"/>
                  </a:lnTo>
                  <a:lnTo>
                    <a:pt x="188" y="167"/>
                  </a:lnTo>
                  <a:lnTo>
                    <a:pt x="188" y="167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Freeform 69"/>
            <p:cNvSpPr>
              <a:spLocks/>
            </p:cNvSpPr>
            <p:nvPr/>
          </p:nvSpPr>
          <p:spPr bwMode="auto">
            <a:xfrm>
              <a:off x="2329" y="2492"/>
              <a:ext cx="426" cy="342"/>
            </a:xfrm>
            <a:custGeom>
              <a:avLst/>
              <a:gdLst>
                <a:gd name="T0" fmla="*/ 282 w 426"/>
                <a:gd name="T1" fmla="*/ 328 h 342"/>
                <a:gd name="T2" fmla="*/ 288 w 426"/>
                <a:gd name="T3" fmla="*/ 328 h 342"/>
                <a:gd name="T4" fmla="*/ 314 w 426"/>
                <a:gd name="T5" fmla="*/ 312 h 342"/>
                <a:gd name="T6" fmla="*/ 326 w 426"/>
                <a:gd name="T7" fmla="*/ 316 h 342"/>
                <a:gd name="T8" fmla="*/ 336 w 426"/>
                <a:gd name="T9" fmla="*/ 316 h 342"/>
                <a:gd name="T10" fmla="*/ 358 w 426"/>
                <a:gd name="T11" fmla="*/ 320 h 342"/>
                <a:gd name="T12" fmla="*/ 370 w 426"/>
                <a:gd name="T13" fmla="*/ 318 h 342"/>
                <a:gd name="T14" fmla="*/ 388 w 426"/>
                <a:gd name="T15" fmla="*/ 312 h 342"/>
                <a:gd name="T16" fmla="*/ 398 w 426"/>
                <a:gd name="T17" fmla="*/ 305 h 342"/>
                <a:gd name="T18" fmla="*/ 410 w 426"/>
                <a:gd name="T19" fmla="*/ 275 h 342"/>
                <a:gd name="T20" fmla="*/ 426 w 426"/>
                <a:gd name="T21" fmla="*/ 249 h 342"/>
                <a:gd name="T22" fmla="*/ 388 w 426"/>
                <a:gd name="T23" fmla="*/ 233 h 342"/>
                <a:gd name="T24" fmla="*/ 388 w 426"/>
                <a:gd name="T25" fmla="*/ 211 h 342"/>
                <a:gd name="T26" fmla="*/ 392 w 426"/>
                <a:gd name="T27" fmla="*/ 205 h 342"/>
                <a:gd name="T28" fmla="*/ 418 w 426"/>
                <a:gd name="T29" fmla="*/ 169 h 342"/>
                <a:gd name="T30" fmla="*/ 382 w 426"/>
                <a:gd name="T31" fmla="*/ 137 h 342"/>
                <a:gd name="T32" fmla="*/ 360 w 426"/>
                <a:gd name="T33" fmla="*/ 123 h 342"/>
                <a:gd name="T34" fmla="*/ 334 w 426"/>
                <a:gd name="T35" fmla="*/ 117 h 342"/>
                <a:gd name="T36" fmla="*/ 306 w 426"/>
                <a:gd name="T37" fmla="*/ 113 h 342"/>
                <a:gd name="T38" fmla="*/ 306 w 426"/>
                <a:gd name="T39" fmla="*/ 56 h 342"/>
                <a:gd name="T40" fmla="*/ 294 w 426"/>
                <a:gd name="T41" fmla="*/ 46 h 342"/>
                <a:gd name="T42" fmla="*/ 286 w 426"/>
                <a:gd name="T43" fmla="*/ 40 h 342"/>
                <a:gd name="T44" fmla="*/ 260 w 426"/>
                <a:gd name="T45" fmla="*/ 50 h 342"/>
                <a:gd name="T46" fmla="*/ 248 w 426"/>
                <a:gd name="T47" fmla="*/ 58 h 342"/>
                <a:gd name="T48" fmla="*/ 242 w 426"/>
                <a:gd name="T49" fmla="*/ 58 h 342"/>
                <a:gd name="T50" fmla="*/ 228 w 426"/>
                <a:gd name="T51" fmla="*/ 48 h 342"/>
                <a:gd name="T52" fmla="*/ 219 w 426"/>
                <a:gd name="T53" fmla="*/ 42 h 342"/>
                <a:gd name="T54" fmla="*/ 217 w 426"/>
                <a:gd name="T55" fmla="*/ 38 h 342"/>
                <a:gd name="T56" fmla="*/ 213 w 426"/>
                <a:gd name="T57" fmla="*/ 36 h 342"/>
                <a:gd name="T58" fmla="*/ 183 w 426"/>
                <a:gd name="T59" fmla="*/ 34 h 342"/>
                <a:gd name="T60" fmla="*/ 171 w 426"/>
                <a:gd name="T61" fmla="*/ 24 h 342"/>
                <a:gd name="T62" fmla="*/ 169 w 426"/>
                <a:gd name="T63" fmla="*/ 20 h 342"/>
                <a:gd name="T64" fmla="*/ 141 w 426"/>
                <a:gd name="T65" fmla="*/ 12 h 342"/>
                <a:gd name="T66" fmla="*/ 127 w 426"/>
                <a:gd name="T67" fmla="*/ 8 h 342"/>
                <a:gd name="T68" fmla="*/ 117 w 426"/>
                <a:gd name="T69" fmla="*/ 0 h 342"/>
                <a:gd name="T70" fmla="*/ 111 w 426"/>
                <a:gd name="T71" fmla="*/ 4 h 342"/>
                <a:gd name="T72" fmla="*/ 107 w 426"/>
                <a:gd name="T73" fmla="*/ 14 h 342"/>
                <a:gd name="T74" fmla="*/ 87 w 426"/>
                <a:gd name="T75" fmla="*/ 38 h 342"/>
                <a:gd name="T76" fmla="*/ 77 w 426"/>
                <a:gd name="T77" fmla="*/ 60 h 342"/>
                <a:gd name="T78" fmla="*/ 59 w 426"/>
                <a:gd name="T79" fmla="*/ 64 h 342"/>
                <a:gd name="T80" fmla="*/ 49 w 426"/>
                <a:gd name="T81" fmla="*/ 70 h 342"/>
                <a:gd name="T82" fmla="*/ 35 w 426"/>
                <a:gd name="T83" fmla="*/ 83 h 342"/>
                <a:gd name="T84" fmla="*/ 23 w 426"/>
                <a:gd name="T85" fmla="*/ 91 h 342"/>
                <a:gd name="T86" fmla="*/ 13 w 426"/>
                <a:gd name="T87" fmla="*/ 113 h 342"/>
                <a:gd name="T88" fmla="*/ 0 w 426"/>
                <a:gd name="T89" fmla="*/ 127 h 342"/>
                <a:gd name="T90" fmla="*/ 9 w 426"/>
                <a:gd name="T91" fmla="*/ 169 h 342"/>
                <a:gd name="T92" fmla="*/ 79 w 426"/>
                <a:gd name="T93" fmla="*/ 215 h 342"/>
                <a:gd name="T94" fmla="*/ 101 w 426"/>
                <a:gd name="T95" fmla="*/ 231 h 342"/>
                <a:gd name="T96" fmla="*/ 117 w 426"/>
                <a:gd name="T97" fmla="*/ 257 h 342"/>
                <a:gd name="T98" fmla="*/ 159 w 426"/>
                <a:gd name="T99" fmla="*/ 295 h 342"/>
                <a:gd name="T100" fmla="*/ 203 w 426"/>
                <a:gd name="T101" fmla="*/ 295 h 342"/>
                <a:gd name="T102" fmla="*/ 209 w 426"/>
                <a:gd name="T103" fmla="*/ 293 h 342"/>
                <a:gd name="T104" fmla="*/ 217 w 426"/>
                <a:gd name="T105" fmla="*/ 301 h 342"/>
                <a:gd name="T106" fmla="*/ 217 w 426"/>
                <a:gd name="T107" fmla="*/ 342 h 342"/>
                <a:gd name="T108" fmla="*/ 246 w 426"/>
                <a:gd name="T109" fmla="*/ 334 h 342"/>
                <a:gd name="T110" fmla="*/ 278 w 426"/>
                <a:gd name="T111" fmla="*/ 328 h 342"/>
                <a:gd name="T112" fmla="*/ 278 w 426"/>
                <a:gd name="T113" fmla="*/ 328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6" h="342">
                  <a:moveTo>
                    <a:pt x="278" y="328"/>
                  </a:moveTo>
                  <a:lnTo>
                    <a:pt x="278" y="328"/>
                  </a:lnTo>
                  <a:lnTo>
                    <a:pt x="282" y="328"/>
                  </a:lnTo>
                  <a:lnTo>
                    <a:pt x="286" y="328"/>
                  </a:lnTo>
                  <a:lnTo>
                    <a:pt x="288" y="328"/>
                  </a:lnTo>
                  <a:lnTo>
                    <a:pt x="288" y="328"/>
                  </a:lnTo>
                  <a:lnTo>
                    <a:pt x="300" y="318"/>
                  </a:lnTo>
                  <a:lnTo>
                    <a:pt x="310" y="314"/>
                  </a:lnTo>
                  <a:lnTo>
                    <a:pt x="314" y="312"/>
                  </a:lnTo>
                  <a:lnTo>
                    <a:pt x="316" y="312"/>
                  </a:lnTo>
                  <a:lnTo>
                    <a:pt x="316" y="312"/>
                  </a:lnTo>
                  <a:lnTo>
                    <a:pt x="326" y="316"/>
                  </a:lnTo>
                  <a:lnTo>
                    <a:pt x="330" y="316"/>
                  </a:lnTo>
                  <a:lnTo>
                    <a:pt x="336" y="316"/>
                  </a:lnTo>
                  <a:lnTo>
                    <a:pt x="336" y="316"/>
                  </a:lnTo>
                  <a:lnTo>
                    <a:pt x="342" y="316"/>
                  </a:lnTo>
                  <a:lnTo>
                    <a:pt x="348" y="318"/>
                  </a:lnTo>
                  <a:lnTo>
                    <a:pt x="358" y="320"/>
                  </a:lnTo>
                  <a:lnTo>
                    <a:pt x="358" y="320"/>
                  </a:lnTo>
                  <a:lnTo>
                    <a:pt x="362" y="320"/>
                  </a:lnTo>
                  <a:lnTo>
                    <a:pt x="370" y="318"/>
                  </a:lnTo>
                  <a:lnTo>
                    <a:pt x="382" y="314"/>
                  </a:lnTo>
                  <a:lnTo>
                    <a:pt x="382" y="314"/>
                  </a:lnTo>
                  <a:lnTo>
                    <a:pt x="388" y="312"/>
                  </a:lnTo>
                  <a:lnTo>
                    <a:pt x="394" y="312"/>
                  </a:lnTo>
                  <a:lnTo>
                    <a:pt x="394" y="310"/>
                  </a:lnTo>
                  <a:lnTo>
                    <a:pt x="398" y="305"/>
                  </a:lnTo>
                  <a:lnTo>
                    <a:pt x="396" y="295"/>
                  </a:lnTo>
                  <a:lnTo>
                    <a:pt x="404" y="283"/>
                  </a:lnTo>
                  <a:lnTo>
                    <a:pt x="410" y="275"/>
                  </a:lnTo>
                  <a:lnTo>
                    <a:pt x="418" y="271"/>
                  </a:lnTo>
                  <a:lnTo>
                    <a:pt x="424" y="271"/>
                  </a:lnTo>
                  <a:lnTo>
                    <a:pt x="426" y="249"/>
                  </a:lnTo>
                  <a:lnTo>
                    <a:pt x="410" y="245"/>
                  </a:lnTo>
                  <a:lnTo>
                    <a:pt x="388" y="233"/>
                  </a:lnTo>
                  <a:lnTo>
                    <a:pt x="388" y="233"/>
                  </a:lnTo>
                  <a:lnTo>
                    <a:pt x="392" y="225"/>
                  </a:lnTo>
                  <a:lnTo>
                    <a:pt x="392" y="219"/>
                  </a:lnTo>
                  <a:lnTo>
                    <a:pt x="388" y="211"/>
                  </a:lnTo>
                  <a:lnTo>
                    <a:pt x="388" y="211"/>
                  </a:lnTo>
                  <a:lnTo>
                    <a:pt x="388" y="209"/>
                  </a:lnTo>
                  <a:lnTo>
                    <a:pt x="392" y="205"/>
                  </a:lnTo>
                  <a:lnTo>
                    <a:pt x="402" y="195"/>
                  </a:lnTo>
                  <a:lnTo>
                    <a:pt x="420" y="183"/>
                  </a:lnTo>
                  <a:lnTo>
                    <a:pt x="418" y="169"/>
                  </a:lnTo>
                  <a:lnTo>
                    <a:pt x="394" y="165"/>
                  </a:lnTo>
                  <a:lnTo>
                    <a:pt x="392" y="147"/>
                  </a:lnTo>
                  <a:lnTo>
                    <a:pt x="382" y="137"/>
                  </a:lnTo>
                  <a:lnTo>
                    <a:pt x="378" y="127"/>
                  </a:lnTo>
                  <a:lnTo>
                    <a:pt x="378" y="127"/>
                  </a:lnTo>
                  <a:lnTo>
                    <a:pt x="360" y="123"/>
                  </a:lnTo>
                  <a:lnTo>
                    <a:pt x="346" y="117"/>
                  </a:lnTo>
                  <a:lnTo>
                    <a:pt x="334" y="117"/>
                  </a:lnTo>
                  <a:lnTo>
                    <a:pt x="334" y="117"/>
                  </a:lnTo>
                  <a:lnTo>
                    <a:pt x="326" y="117"/>
                  </a:lnTo>
                  <a:lnTo>
                    <a:pt x="316" y="113"/>
                  </a:lnTo>
                  <a:lnTo>
                    <a:pt x="306" y="113"/>
                  </a:lnTo>
                  <a:lnTo>
                    <a:pt x="318" y="91"/>
                  </a:lnTo>
                  <a:lnTo>
                    <a:pt x="314" y="56"/>
                  </a:lnTo>
                  <a:lnTo>
                    <a:pt x="306" y="56"/>
                  </a:lnTo>
                  <a:lnTo>
                    <a:pt x="306" y="56"/>
                  </a:lnTo>
                  <a:lnTo>
                    <a:pt x="300" y="50"/>
                  </a:lnTo>
                  <a:lnTo>
                    <a:pt x="294" y="46"/>
                  </a:lnTo>
                  <a:lnTo>
                    <a:pt x="288" y="42"/>
                  </a:lnTo>
                  <a:lnTo>
                    <a:pt x="288" y="42"/>
                  </a:lnTo>
                  <a:lnTo>
                    <a:pt x="286" y="40"/>
                  </a:lnTo>
                  <a:lnTo>
                    <a:pt x="280" y="40"/>
                  </a:lnTo>
                  <a:lnTo>
                    <a:pt x="268" y="44"/>
                  </a:lnTo>
                  <a:lnTo>
                    <a:pt x="260" y="50"/>
                  </a:lnTo>
                  <a:lnTo>
                    <a:pt x="254" y="54"/>
                  </a:lnTo>
                  <a:lnTo>
                    <a:pt x="254" y="54"/>
                  </a:lnTo>
                  <a:lnTo>
                    <a:pt x="248" y="58"/>
                  </a:lnTo>
                  <a:lnTo>
                    <a:pt x="244" y="58"/>
                  </a:lnTo>
                  <a:lnTo>
                    <a:pt x="244" y="58"/>
                  </a:lnTo>
                  <a:lnTo>
                    <a:pt x="242" y="58"/>
                  </a:lnTo>
                  <a:lnTo>
                    <a:pt x="238" y="54"/>
                  </a:lnTo>
                  <a:lnTo>
                    <a:pt x="234" y="50"/>
                  </a:lnTo>
                  <a:lnTo>
                    <a:pt x="228" y="48"/>
                  </a:lnTo>
                  <a:lnTo>
                    <a:pt x="228" y="48"/>
                  </a:lnTo>
                  <a:lnTo>
                    <a:pt x="220" y="44"/>
                  </a:lnTo>
                  <a:lnTo>
                    <a:pt x="219" y="42"/>
                  </a:lnTo>
                  <a:lnTo>
                    <a:pt x="217" y="42"/>
                  </a:lnTo>
                  <a:lnTo>
                    <a:pt x="217" y="42"/>
                  </a:lnTo>
                  <a:lnTo>
                    <a:pt x="217" y="38"/>
                  </a:lnTo>
                  <a:lnTo>
                    <a:pt x="217" y="36"/>
                  </a:lnTo>
                  <a:lnTo>
                    <a:pt x="213" y="36"/>
                  </a:lnTo>
                  <a:lnTo>
                    <a:pt x="213" y="36"/>
                  </a:lnTo>
                  <a:lnTo>
                    <a:pt x="199" y="34"/>
                  </a:lnTo>
                  <a:lnTo>
                    <a:pt x="183" y="34"/>
                  </a:lnTo>
                  <a:lnTo>
                    <a:pt x="183" y="34"/>
                  </a:lnTo>
                  <a:lnTo>
                    <a:pt x="177" y="32"/>
                  </a:lnTo>
                  <a:lnTo>
                    <a:pt x="173" y="28"/>
                  </a:lnTo>
                  <a:lnTo>
                    <a:pt x="171" y="24"/>
                  </a:lnTo>
                  <a:lnTo>
                    <a:pt x="171" y="20"/>
                  </a:lnTo>
                  <a:lnTo>
                    <a:pt x="171" y="20"/>
                  </a:lnTo>
                  <a:lnTo>
                    <a:pt x="169" y="20"/>
                  </a:lnTo>
                  <a:lnTo>
                    <a:pt x="167" y="18"/>
                  </a:lnTo>
                  <a:lnTo>
                    <a:pt x="159" y="16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35" y="10"/>
                  </a:lnTo>
                  <a:lnTo>
                    <a:pt x="127" y="8"/>
                  </a:lnTo>
                  <a:lnTo>
                    <a:pt x="119" y="2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3" y="0"/>
                  </a:lnTo>
                  <a:lnTo>
                    <a:pt x="111" y="2"/>
                  </a:lnTo>
                  <a:lnTo>
                    <a:pt x="111" y="4"/>
                  </a:lnTo>
                  <a:lnTo>
                    <a:pt x="109" y="10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97" y="2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3" y="48"/>
                  </a:lnTo>
                  <a:lnTo>
                    <a:pt x="79" y="58"/>
                  </a:lnTo>
                  <a:lnTo>
                    <a:pt x="77" y="60"/>
                  </a:lnTo>
                  <a:lnTo>
                    <a:pt x="73" y="62"/>
                  </a:lnTo>
                  <a:lnTo>
                    <a:pt x="73" y="62"/>
                  </a:lnTo>
                  <a:lnTo>
                    <a:pt x="59" y="64"/>
                  </a:lnTo>
                  <a:lnTo>
                    <a:pt x="53" y="68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39" y="74"/>
                  </a:lnTo>
                  <a:lnTo>
                    <a:pt x="37" y="79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3" y="87"/>
                  </a:lnTo>
                  <a:lnTo>
                    <a:pt x="23" y="91"/>
                  </a:lnTo>
                  <a:lnTo>
                    <a:pt x="13" y="103"/>
                  </a:lnTo>
                  <a:lnTo>
                    <a:pt x="11" y="103"/>
                  </a:lnTo>
                  <a:lnTo>
                    <a:pt x="13" y="113"/>
                  </a:lnTo>
                  <a:lnTo>
                    <a:pt x="5" y="113"/>
                  </a:lnTo>
                  <a:lnTo>
                    <a:pt x="7" y="123"/>
                  </a:lnTo>
                  <a:lnTo>
                    <a:pt x="0" y="127"/>
                  </a:lnTo>
                  <a:lnTo>
                    <a:pt x="9" y="139"/>
                  </a:lnTo>
                  <a:lnTo>
                    <a:pt x="5" y="157"/>
                  </a:lnTo>
                  <a:lnTo>
                    <a:pt x="9" y="169"/>
                  </a:lnTo>
                  <a:lnTo>
                    <a:pt x="13" y="185"/>
                  </a:lnTo>
                  <a:lnTo>
                    <a:pt x="45" y="203"/>
                  </a:lnTo>
                  <a:lnTo>
                    <a:pt x="79" y="215"/>
                  </a:lnTo>
                  <a:lnTo>
                    <a:pt x="79" y="215"/>
                  </a:lnTo>
                  <a:lnTo>
                    <a:pt x="91" y="225"/>
                  </a:lnTo>
                  <a:lnTo>
                    <a:pt x="101" y="231"/>
                  </a:lnTo>
                  <a:lnTo>
                    <a:pt x="109" y="239"/>
                  </a:lnTo>
                  <a:lnTo>
                    <a:pt x="109" y="239"/>
                  </a:lnTo>
                  <a:lnTo>
                    <a:pt x="117" y="257"/>
                  </a:lnTo>
                  <a:lnTo>
                    <a:pt x="121" y="273"/>
                  </a:lnTo>
                  <a:lnTo>
                    <a:pt x="153" y="275"/>
                  </a:lnTo>
                  <a:lnTo>
                    <a:pt x="159" y="295"/>
                  </a:lnTo>
                  <a:lnTo>
                    <a:pt x="199" y="295"/>
                  </a:lnTo>
                  <a:lnTo>
                    <a:pt x="199" y="295"/>
                  </a:lnTo>
                  <a:lnTo>
                    <a:pt x="203" y="295"/>
                  </a:lnTo>
                  <a:lnTo>
                    <a:pt x="205" y="293"/>
                  </a:lnTo>
                  <a:lnTo>
                    <a:pt x="209" y="293"/>
                  </a:lnTo>
                  <a:lnTo>
                    <a:pt x="209" y="293"/>
                  </a:lnTo>
                  <a:lnTo>
                    <a:pt x="213" y="295"/>
                  </a:lnTo>
                  <a:lnTo>
                    <a:pt x="213" y="297"/>
                  </a:lnTo>
                  <a:lnTo>
                    <a:pt x="217" y="301"/>
                  </a:lnTo>
                  <a:lnTo>
                    <a:pt x="209" y="309"/>
                  </a:lnTo>
                  <a:lnTo>
                    <a:pt x="209" y="338"/>
                  </a:lnTo>
                  <a:lnTo>
                    <a:pt x="217" y="342"/>
                  </a:lnTo>
                  <a:lnTo>
                    <a:pt x="224" y="332"/>
                  </a:lnTo>
                  <a:lnTo>
                    <a:pt x="238" y="328"/>
                  </a:lnTo>
                  <a:lnTo>
                    <a:pt x="246" y="334"/>
                  </a:lnTo>
                  <a:lnTo>
                    <a:pt x="248" y="334"/>
                  </a:lnTo>
                  <a:lnTo>
                    <a:pt x="248" y="330"/>
                  </a:lnTo>
                  <a:lnTo>
                    <a:pt x="278" y="328"/>
                  </a:lnTo>
                  <a:lnTo>
                    <a:pt x="278" y="328"/>
                  </a:lnTo>
                  <a:lnTo>
                    <a:pt x="278" y="328"/>
                  </a:lnTo>
                  <a:lnTo>
                    <a:pt x="278" y="32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Freeform 70">
              <a:hlinkClick r:id="" action="ppaction://noaction"/>
            </p:cNvPr>
            <p:cNvSpPr>
              <a:spLocks/>
            </p:cNvSpPr>
            <p:nvPr/>
          </p:nvSpPr>
          <p:spPr bwMode="auto">
            <a:xfrm>
              <a:off x="2317" y="2888"/>
              <a:ext cx="308" cy="241"/>
            </a:xfrm>
            <a:custGeom>
              <a:avLst/>
              <a:gdLst>
                <a:gd name="T0" fmla="*/ 175 w 308"/>
                <a:gd name="T1" fmla="*/ 213 h 241"/>
                <a:gd name="T2" fmla="*/ 195 w 308"/>
                <a:gd name="T3" fmla="*/ 201 h 241"/>
                <a:gd name="T4" fmla="*/ 227 w 308"/>
                <a:gd name="T5" fmla="*/ 195 h 241"/>
                <a:gd name="T6" fmla="*/ 246 w 308"/>
                <a:gd name="T7" fmla="*/ 187 h 241"/>
                <a:gd name="T8" fmla="*/ 254 w 308"/>
                <a:gd name="T9" fmla="*/ 173 h 241"/>
                <a:gd name="T10" fmla="*/ 270 w 308"/>
                <a:gd name="T11" fmla="*/ 175 h 241"/>
                <a:gd name="T12" fmla="*/ 280 w 308"/>
                <a:gd name="T13" fmla="*/ 173 h 241"/>
                <a:gd name="T14" fmla="*/ 282 w 308"/>
                <a:gd name="T15" fmla="*/ 169 h 241"/>
                <a:gd name="T16" fmla="*/ 280 w 308"/>
                <a:gd name="T17" fmla="*/ 153 h 241"/>
                <a:gd name="T18" fmla="*/ 292 w 308"/>
                <a:gd name="T19" fmla="*/ 149 h 241"/>
                <a:gd name="T20" fmla="*/ 304 w 308"/>
                <a:gd name="T21" fmla="*/ 146 h 241"/>
                <a:gd name="T22" fmla="*/ 306 w 308"/>
                <a:gd name="T23" fmla="*/ 126 h 241"/>
                <a:gd name="T24" fmla="*/ 308 w 308"/>
                <a:gd name="T25" fmla="*/ 100 h 241"/>
                <a:gd name="T26" fmla="*/ 278 w 308"/>
                <a:gd name="T27" fmla="*/ 56 h 241"/>
                <a:gd name="T28" fmla="*/ 258 w 308"/>
                <a:gd name="T29" fmla="*/ 32 h 241"/>
                <a:gd name="T30" fmla="*/ 236 w 308"/>
                <a:gd name="T31" fmla="*/ 40 h 241"/>
                <a:gd name="T32" fmla="*/ 199 w 308"/>
                <a:gd name="T33" fmla="*/ 46 h 241"/>
                <a:gd name="T34" fmla="*/ 165 w 308"/>
                <a:gd name="T35" fmla="*/ 56 h 241"/>
                <a:gd name="T36" fmla="*/ 139 w 308"/>
                <a:gd name="T37" fmla="*/ 34 h 241"/>
                <a:gd name="T38" fmla="*/ 93 w 308"/>
                <a:gd name="T39" fmla="*/ 10 h 241"/>
                <a:gd name="T40" fmla="*/ 45 w 308"/>
                <a:gd name="T41" fmla="*/ 18 h 241"/>
                <a:gd name="T42" fmla="*/ 4 w 308"/>
                <a:gd name="T43" fmla="*/ 20 h 241"/>
                <a:gd name="T44" fmla="*/ 2 w 308"/>
                <a:gd name="T45" fmla="*/ 32 h 241"/>
                <a:gd name="T46" fmla="*/ 12 w 308"/>
                <a:gd name="T47" fmla="*/ 80 h 241"/>
                <a:gd name="T48" fmla="*/ 23 w 308"/>
                <a:gd name="T49" fmla="*/ 165 h 241"/>
                <a:gd name="T50" fmla="*/ 39 w 308"/>
                <a:gd name="T51" fmla="*/ 187 h 241"/>
                <a:gd name="T52" fmla="*/ 45 w 308"/>
                <a:gd name="T53" fmla="*/ 185 h 241"/>
                <a:gd name="T54" fmla="*/ 47 w 308"/>
                <a:gd name="T55" fmla="*/ 179 h 241"/>
                <a:gd name="T56" fmla="*/ 51 w 308"/>
                <a:gd name="T57" fmla="*/ 173 h 241"/>
                <a:gd name="T58" fmla="*/ 57 w 308"/>
                <a:gd name="T59" fmla="*/ 169 h 241"/>
                <a:gd name="T60" fmla="*/ 63 w 308"/>
                <a:gd name="T61" fmla="*/ 169 h 241"/>
                <a:gd name="T62" fmla="*/ 71 w 308"/>
                <a:gd name="T63" fmla="*/ 179 h 241"/>
                <a:gd name="T64" fmla="*/ 69 w 308"/>
                <a:gd name="T65" fmla="*/ 187 h 241"/>
                <a:gd name="T66" fmla="*/ 67 w 308"/>
                <a:gd name="T67" fmla="*/ 191 h 241"/>
                <a:gd name="T68" fmla="*/ 73 w 308"/>
                <a:gd name="T69" fmla="*/ 193 h 241"/>
                <a:gd name="T70" fmla="*/ 77 w 308"/>
                <a:gd name="T71" fmla="*/ 195 h 241"/>
                <a:gd name="T72" fmla="*/ 81 w 308"/>
                <a:gd name="T73" fmla="*/ 211 h 241"/>
                <a:gd name="T74" fmla="*/ 89 w 308"/>
                <a:gd name="T75" fmla="*/ 211 h 241"/>
                <a:gd name="T76" fmla="*/ 95 w 308"/>
                <a:gd name="T77" fmla="*/ 211 h 241"/>
                <a:gd name="T78" fmla="*/ 109 w 308"/>
                <a:gd name="T79" fmla="*/ 215 h 241"/>
                <a:gd name="T80" fmla="*/ 115 w 308"/>
                <a:gd name="T81" fmla="*/ 219 h 241"/>
                <a:gd name="T82" fmla="*/ 123 w 308"/>
                <a:gd name="T83" fmla="*/ 215 h 241"/>
                <a:gd name="T84" fmla="*/ 129 w 308"/>
                <a:gd name="T85" fmla="*/ 213 h 241"/>
                <a:gd name="T86" fmla="*/ 139 w 308"/>
                <a:gd name="T87" fmla="*/ 215 h 241"/>
                <a:gd name="T88" fmla="*/ 147 w 308"/>
                <a:gd name="T89" fmla="*/ 213 h 241"/>
                <a:gd name="T90" fmla="*/ 161 w 308"/>
                <a:gd name="T91" fmla="*/ 221 h 241"/>
                <a:gd name="T92" fmla="*/ 165 w 308"/>
                <a:gd name="T93" fmla="*/ 229 h 241"/>
                <a:gd name="T94" fmla="*/ 183 w 308"/>
                <a:gd name="T95" fmla="*/ 241 h 241"/>
                <a:gd name="T96" fmla="*/ 189 w 308"/>
                <a:gd name="T97" fmla="*/ 233 h 241"/>
                <a:gd name="T98" fmla="*/ 189 w 308"/>
                <a:gd name="T99" fmla="*/ 23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" h="241">
                  <a:moveTo>
                    <a:pt x="189" y="231"/>
                  </a:moveTo>
                  <a:lnTo>
                    <a:pt x="189" y="231"/>
                  </a:lnTo>
                  <a:lnTo>
                    <a:pt x="175" y="213"/>
                  </a:lnTo>
                  <a:lnTo>
                    <a:pt x="175" y="213"/>
                  </a:lnTo>
                  <a:lnTo>
                    <a:pt x="185" y="207"/>
                  </a:lnTo>
                  <a:lnTo>
                    <a:pt x="195" y="201"/>
                  </a:lnTo>
                  <a:lnTo>
                    <a:pt x="203" y="199"/>
                  </a:lnTo>
                  <a:lnTo>
                    <a:pt x="203" y="199"/>
                  </a:lnTo>
                  <a:lnTo>
                    <a:pt x="227" y="195"/>
                  </a:lnTo>
                  <a:lnTo>
                    <a:pt x="236" y="191"/>
                  </a:lnTo>
                  <a:lnTo>
                    <a:pt x="240" y="189"/>
                  </a:lnTo>
                  <a:lnTo>
                    <a:pt x="246" y="187"/>
                  </a:lnTo>
                  <a:lnTo>
                    <a:pt x="246" y="187"/>
                  </a:lnTo>
                  <a:lnTo>
                    <a:pt x="250" y="177"/>
                  </a:lnTo>
                  <a:lnTo>
                    <a:pt x="254" y="173"/>
                  </a:lnTo>
                  <a:lnTo>
                    <a:pt x="256" y="173"/>
                  </a:lnTo>
                  <a:lnTo>
                    <a:pt x="256" y="173"/>
                  </a:lnTo>
                  <a:lnTo>
                    <a:pt x="270" y="175"/>
                  </a:lnTo>
                  <a:lnTo>
                    <a:pt x="276" y="175"/>
                  </a:lnTo>
                  <a:lnTo>
                    <a:pt x="278" y="175"/>
                  </a:lnTo>
                  <a:lnTo>
                    <a:pt x="280" y="173"/>
                  </a:lnTo>
                  <a:lnTo>
                    <a:pt x="280" y="173"/>
                  </a:lnTo>
                  <a:lnTo>
                    <a:pt x="280" y="173"/>
                  </a:lnTo>
                  <a:lnTo>
                    <a:pt x="282" y="169"/>
                  </a:lnTo>
                  <a:lnTo>
                    <a:pt x="280" y="161"/>
                  </a:lnTo>
                  <a:lnTo>
                    <a:pt x="280" y="155"/>
                  </a:lnTo>
                  <a:lnTo>
                    <a:pt x="280" y="153"/>
                  </a:lnTo>
                  <a:lnTo>
                    <a:pt x="282" y="151"/>
                  </a:lnTo>
                  <a:lnTo>
                    <a:pt x="282" y="151"/>
                  </a:lnTo>
                  <a:lnTo>
                    <a:pt x="292" y="149"/>
                  </a:lnTo>
                  <a:lnTo>
                    <a:pt x="300" y="147"/>
                  </a:lnTo>
                  <a:lnTo>
                    <a:pt x="300" y="147"/>
                  </a:lnTo>
                  <a:lnTo>
                    <a:pt x="304" y="146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94" y="112"/>
                  </a:lnTo>
                  <a:lnTo>
                    <a:pt x="304" y="108"/>
                  </a:lnTo>
                  <a:lnTo>
                    <a:pt x="308" y="100"/>
                  </a:lnTo>
                  <a:lnTo>
                    <a:pt x="296" y="96"/>
                  </a:lnTo>
                  <a:lnTo>
                    <a:pt x="286" y="64"/>
                  </a:lnTo>
                  <a:lnTo>
                    <a:pt x="278" y="56"/>
                  </a:lnTo>
                  <a:lnTo>
                    <a:pt x="272" y="50"/>
                  </a:lnTo>
                  <a:lnTo>
                    <a:pt x="266" y="48"/>
                  </a:lnTo>
                  <a:lnTo>
                    <a:pt x="258" y="32"/>
                  </a:lnTo>
                  <a:lnTo>
                    <a:pt x="256" y="32"/>
                  </a:lnTo>
                  <a:lnTo>
                    <a:pt x="236" y="38"/>
                  </a:lnTo>
                  <a:lnTo>
                    <a:pt x="236" y="40"/>
                  </a:lnTo>
                  <a:lnTo>
                    <a:pt x="225" y="40"/>
                  </a:lnTo>
                  <a:lnTo>
                    <a:pt x="203" y="40"/>
                  </a:lnTo>
                  <a:lnTo>
                    <a:pt x="199" y="46"/>
                  </a:lnTo>
                  <a:lnTo>
                    <a:pt x="191" y="38"/>
                  </a:lnTo>
                  <a:lnTo>
                    <a:pt x="179" y="40"/>
                  </a:lnTo>
                  <a:lnTo>
                    <a:pt x="165" y="56"/>
                  </a:lnTo>
                  <a:lnTo>
                    <a:pt x="155" y="62"/>
                  </a:lnTo>
                  <a:lnTo>
                    <a:pt x="139" y="46"/>
                  </a:lnTo>
                  <a:lnTo>
                    <a:pt x="139" y="34"/>
                  </a:lnTo>
                  <a:lnTo>
                    <a:pt x="123" y="14"/>
                  </a:lnTo>
                  <a:lnTo>
                    <a:pt x="117" y="0"/>
                  </a:lnTo>
                  <a:lnTo>
                    <a:pt x="93" y="10"/>
                  </a:lnTo>
                  <a:lnTo>
                    <a:pt x="89" y="8"/>
                  </a:lnTo>
                  <a:lnTo>
                    <a:pt x="73" y="14"/>
                  </a:lnTo>
                  <a:lnTo>
                    <a:pt x="45" y="18"/>
                  </a:lnTo>
                  <a:lnTo>
                    <a:pt x="19" y="20"/>
                  </a:lnTo>
                  <a:lnTo>
                    <a:pt x="15" y="14"/>
                  </a:lnTo>
                  <a:lnTo>
                    <a:pt x="4" y="2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6" y="50"/>
                  </a:lnTo>
                  <a:lnTo>
                    <a:pt x="12" y="80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23" y="165"/>
                  </a:lnTo>
                  <a:lnTo>
                    <a:pt x="27" y="189"/>
                  </a:lnTo>
                  <a:lnTo>
                    <a:pt x="27" y="189"/>
                  </a:lnTo>
                  <a:lnTo>
                    <a:pt x="39" y="187"/>
                  </a:lnTo>
                  <a:lnTo>
                    <a:pt x="39" y="187"/>
                  </a:lnTo>
                  <a:lnTo>
                    <a:pt x="41" y="187"/>
                  </a:lnTo>
                  <a:lnTo>
                    <a:pt x="45" y="185"/>
                  </a:lnTo>
                  <a:lnTo>
                    <a:pt x="47" y="183"/>
                  </a:lnTo>
                  <a:lnTo>
                    <a:pt x="47" y="179"/>
                  </a:lnTo>
                  <a:lnTo>
                    <a:pt x="47" y="179"/>
                  </a:lnTo>
                  <a:lnTo>
                    <a:pt x="49" y="175"/>
                  </a:lnTo>
                  <a:lnTo>
                    <a:pt x="51" y="173"/>
                  </a:lnTo>
                  <a:lnTo>
                    <a:pt x="51" y="173"/>
                  </a:lnTo>
                  <a:lnTo>
                    <a:pt x="51" y="173"/>
                  </a:lnTo>
                  <a:lnTo>
                    <a:pt x="53" y="171"/>
                  </a:lnTo>
                  <a:lnTo>
                    <a:pt x="57" y="169"/>
                  </a:lnTo>
                  <a:lnTo>
                    <a:pt x="61" y="169"/>
                  </a:lnTo>
                  <a:lnTo>
                    <a:pt x="63" y="169"/>
                  </a:lnTo>
                  <a:lnTo>
                    <a:pt x="63" y="169"/>
                  </a:lnTo>
                  <a:lnTo>
                    <a:pt x="69" y="175"/>
                  </a:lnTo>
                  <a:lnTo>
                    <a:pt x="71" y="177"/>
                  </a:lnTo>
                  <a:lnTo>
                    <a:pt x="71" y="179"/>
                  </a:lnTo>
                  <a:lnTo>
                    <a:pt x="71" y="179"/>
                  </a:lnTo>
                  <a:lnTo>
                    <a:pt x="71" y="185"/>
                  </a:lnTo>
                  <a:lnTo>
                    <a:pt x="69" y="187"/>
                  </a:lnTo>
                  <a:lnTo>
                    <a:pt x="67" y="191"/>
                  </a:lnTo>
                  <a:lnTo>
                    <a:pt x="67" y="191"/>
                  </a:lnTo>
                  <a:lnTo>
                    <a:pt x="67" y="191"/>
                  </a:lnTo>
                  <a:lnTo>
                    <a:pt x="67" y="191"/>
                  </a:lnTo>
                  <a:lnTo>
                    <a:pt x="69" y="193"/>
                  </a:lnTo>
                  <a:lnTo>
                    <a:pt x="73" y="193"/>
                  </a:lnTo>
                  <a:lnTo>
                    <a:pt x="75" y="193"/>
                  </a:lnTo>
                  <a:lnTo>
                    <a:pt x="77" y="195"/>
                  </a:lnTo>
                  <a:lnTo>
                    <a:pt x="77" y="195"/>
                  </a:lnTo>
                  <a:lnTo>
                    <a:pt x="79" y="207"/>
                  </a:lnTo>
                  <a:lnTo>
                    <a:pt x="79" y="211"/>
                  </a:lnTo>
                  <a:lnTo>
                    <a:pt x="81" y="211"/>
                  </a:lnTo>
                  <a:lnTo>
                    <a:pt x="85" y="211"/>
                  </a:lnTo>
                  <a:lnTo>
                    <a:pt x="85" y="211"/>
                  </a:lnTo>
                  <a:lnTo>
                    <a:pt x="89" y="211"/>
                  </a:lnTo>
                  <a:lnTo>
                    <a:pt x="93" y="211"/>
                  </a:lnTo>
                  <a:lnTo>
                    <a:pt x="95" y="211"/>
                  </a:lnTo>
                  <a:lnTo>
                    <a:pt x="95" y="211"/>
                  </a:lnTo>
                  <a:lnTo>
                    <a:pt x="101" y="215"/>
                  </a:lnTo>
                  <a:lnTo>
                    <a:pt x="109" y="215"/>
                  </a:lnTo>
                  <a:lnTo>
                    <a:pt x="109" y="215"/>
                  </a:lnTo>
                  <a:lnTo>
                    <a:pt x="111" y="217"/>
                  </a:lnTo>
                  <a:lnTo>
                    <a:pt x="113" y="219"/>
                  </a:lnTo>
                  <a:lnTo>
                    <a:pt x="115" y="219"/>
                  </a:lnTo>
                  <a:lnTo>
                    <a:pt x="117" y="219"/>
                  </a:lnTo>
                  <a:lnTo>
                    <a:pt x="117" y="219"/>
                  </a:lnTo>
                  <a:lnTo>
                    <a:pt x="123" y="215"/>
                  </a:lnTo>
                  <a:lnTo>
                    <a:pt x="125" y="213"/>
                  </a:lnTo>
                  <a:lnTo>
                    <a:pt x="129" y="213"/>
                  </a:lnTo>
                  <a:lnTo>
                    <a:pt x="129" y="213"/>
                  </a:lnTo>
                  <a:lnTo>
                    <a:pt x="135" y="215"/>
                  </a:lnTo>
                  <a:lnTo>
                    <a:pt x="137" y="215"/>
                  </a:lnTo>
                  <a:lnTo>
                    <a:pt x="139" y="215"/>
                  </a:lnTo>
                  <a:lnTo>
                    <a:pt x="139" y="215"/>
                  </a:lnTo>
                  <a:lnTo>
                    <a:pt x="145" y="213"/>
                  </a:lnTo>
                  <a:lnTo>
                    <a:pt x="147" y="213"/>
                  </a:lnTo>
                  <a:lnTo>
                    <a:pt x="153" y="215"/>
                  </a:lnTo>
                  <a:lnTo>
                    <a:pt x="153" y="215"/>
                  </a:lnTo>
                  <a:lnTo>
                    <a:pt x="161" y="221"/>
                  </a:lnTo>
                  <a:lnTo>
                    <a:pt x="165" y="223"/>
                  </a:lnTo>
                  <a:lnTo>
                    <a:pt x="165" y="229"/>
                  </a:lnTo>
                  <a:lnTo>
                    <a:pt x="165" y="229"/>
                  </a:lnTo>
                  <a:lnTo>
                    <a:pt x="169" y="241"/>
                  </a:lnTo>
                  <a:lnTo>
                    <a:pt x="183" y="241"/>
                  </a:lnTo>
                  <a:lnTo>
                    <a:pt x="183" y="241"/>
                  </a:lnTo>
                  <a:lnTo>
                    <a:pt x="187" y="237"/>
                  </a:lnTo>
                  <a:lnTo>
                    <a:pt x="189" y="233"/>
                  </a:lnTo>
                  <a:lnTo>
                    <a:pt x="189" y="233"/>
                  </a:lnTo>
                  <a:lnTo>
                    <a:pt x="189" y="231"/>
                  </a:lnTo>
                  <a:lnTo>
                    <a:pt x="189" y="231"/>
                  </a:lnTo>
                  <a:lnTo>
                    <a:pt x="189" y="231"/>
                  </a:lnTo>
                  <a:lnTo>
                    <a:pt x="189" y="231"/>
                  </a:lnTo>
                  <a:lnTo>
                    <a:pt x="189" y="23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Freeform 71"/>
            <p:cNvSpPr>
              <a:spLocks/>
            </p:cNvSpPr>
            <p:nvPr/>
          </p:nvSpPr>
          <p:spPr bwMode="auto">
            <a:xfrm>
              <a:off x="1022" y="1922"/>
              <a:ext cx="132" cy="134"/>
            </a:xfrm>
            <a:custGeom>
              <a:avLst/>
              <a:gdLst>
                <a:gd name="T0" fmla="*/ 56 w 132"/>
                <a:gd name="T1" fmla="*/ 134 h 134"/>
                <a:gd name="T2" fmla="*/ 62 w 132"/>
                <a:gd name="T3" fmla="*/ 130 h 134"/>
                <a:gd name="T4" fmla="*/ 66 w 132"/>
                <a:gd name="T5" fmla="*/ 134 h 134"/>
                <a:gd name="T6" fmla="*/ 74 w 132"/>
                <a:gd name="T7" fmla="*/ 130 h 134"/>
                <a:gd name="T8" fmla="*/ 82 w 132"/>
                <a:gd name="T9" fmla="*/ 126 h 134"/>
                <a:gd name="T10" fmla="*/ 94 w 132"/>
                <a:gd name="T11" fmla="*/ 122 h 134"/>
                <a:gd name="T12" fmla="*/ 94 w 132"/>
                <a:gd name="T13" fmla="*/ 112 h 134"/>
                <a:gd name="T14" fmla="*/ 100 w 132"/>
                <a:gd name="T15" fmla="*/ 110 h 134"/>
                <a:gd name="T16" fmla="*/ 114 w 132"/>
                <a:gd name="T17" fmla="*/ 116 h 134"/>
                <a:gd name="T18" fmla="*/ 116 w 132"/>
                <a:gd name="T19" fmla="*/ 112 h 134"/>
                <a:gd name="T20" fmla="*/ 118 w 132"/>
                <a:gd name="T21" fmla="*/ 108 h 134"/>
                <a:gd name="T22" fmla="*/ 120 w 132"/>
                <a:gd name="T23" fmla="*/ 108 h 134"/>
                <a:gd name="T24" fmla="*/ 120 w 132"/>
                <a:gd name="T25" fmla="*/ 96 h 134"/>
                <a:gd name="T26" fmla="*/ 118 w 132"/>
                <a:gd name="T27" fmla="*/ 94 h 134"/>
                <a:gd name="T28" fmla="*/ 118 w 132"/>
                <a:gd name="T29" fmla="*/ 86 h 134"/>
                <a:gd name="T30" fmla="*/ 132 w 132"/>
                <a:gd name="T31" fmla="*/ 72 h 134"/>
                <a:gd name="T32" fmla="*/ 132 w 132"/>
                <a:gd name="T33" fmla="*/ 62 h 134"/>
                <a:gd name="T34" fmla="*/ 128 w 132"/>
                <a:gd name="T35" fmla="*/ 48 h 134"/>
                <a:gd name="T36" fmla="*/ 132 w 132"/>
                <a:gd name="T37" fmla="*/ 44 h 134"/>
                <a:gd name="T38" fmla="*/ 130 w 132"/>
                <a:gd name="T39" fmla="*/ 38 h 134"/>
                <a:gd name="T40" fmla="*/ 126 w 132"/>
                <a:gd name="T41" fmla="*/ 34 h 134"/>
                <a:gd name="T42" fmla="*/ 118 w 132"/>
                <a:gd name="T43" fmla="*/ 34 h 134"/>
                <a:gd name="T44" fmla="*/ 112 w 132"/>
                <a:gd name="T45" fmla="*/ 34 h 134"/>
                <a:gd name="T46" fmla="*/ 104 w 132"/>
                <a:gd name="T47" fmla="*/ 34 h 134"/>
                <a:gd name="T48" fmla="*/ 84 w 132"/>
                <a:gd name="T49" fmla="*/ 34 h 134"/>
                <a:gd name="T50" fmla="*/ 84 w 132"/>
                <a:gd name="T51" fmla="*/ 34 h 134"/>
                <a:gd name="T52" fmla="*/ 70 w 132"/>
                <a:gd name="T53" fmla="*/ 32 h 134"/>
                <a:gd name="T54" fmla="*/ 54 w 132"/>
                <a:gd name="T55" fmla="*/ 22 h 134"/>
                <a:gd name="T56" fmla="*/ 50 w 132"/>
                <a:gd name="T57" fmla="*/ 10 h 134"/>
                <a:gd name="T58" fmla="*/ 50 w 132"/>
                <a:gd name="T59" fmla="*/ 2 h 134"/>
                <a:gd name="T60" fmla="*/ 40 w 132"/>
                <a:gd name="T61" fmla="*/ 2 h 134"/>
                <a:gd name="T62" fmla="*/ 36 w 132"/>
                <a:gd name="T63" fmla="*/ 8 h 134"/>
                <a:gd name="T64" fmla="*/ 28 w 132"/>
                <a:gd name="T65" fmla="*/ 20 h 134"/>
                <a:gd name="T66" fmla="*/ 24 w 132"/>
                <a:gd name="T67" fmla="*/ 22 h 134"/>
                <a:gd name="T68" fmla="*/ 18 w 132"/>
                <a:gd name="T69" fmla="*/ 26 h 134"/>
                <a:gd name="T70" fmla="*/ 8 w 132"/>
                <a:gd name="T71" fmla="*/ 34 h 134"/>
                <a:gd name="T72" fmla="*/ 2 w 132"/>
                <a:gd name="T73" fmla="*/ 46 h 134"/>
                <a:gd name="T74" fmla="*/ 4 w 132"/>
                <a:gd name="T75" fmla="*/ 60 h 134"/>
                <a:gd name="T76" fmla="*/ 14 w 132"/>
                <a:gd name="T77" fmla="*/ 60 h 134"/>
                <a:gd name="T78" fmla="*/ 22 w 132"/>
                <a:gd name="T79" fmla="*/ 58 h 134"/>
                <a:gd name="T80" fmla="*/ 24 w 132"/>
                <a:gd name="T81" fmla="*/ 68 h 134"/>
                <a:gd name="T82" fmla="*/ 28 w 132"/>
                <a:gd name="T83" fmla="*/ 76 h 134"/>
                <a:gd name="T84" fmla="*/ 38 w 132"/>
                <a:gd name="T85" fmla="*/ 80 h 134"/>
                <a:gd name="T86" fmla="*/ 42 w 132"/>
                <a:gd name="T87" fmla="*/ 82 h 134"/>
                <a:gd name="T88" fmla="*/ 46 w 132"/>
                <a:gd name="T89" fmla="*/ 94 h 134"/>
                <a:gd name="T90" fmla="*/ 50 w 132"/>
                <a:gd name="T91" fmla="*/ 96 h 134"/>
                <a:gd name="T92" fmla="*/ 46 w 132"/>
                <a:gd name="T93" fmla="*/ 108 h 134"/>
                <a:gd name="T94" fmla="*/ 40 w 132"/>
                <a:gd name="T95" fmla="*/ 126 h 134"/>
                <a:gd name="T96" fmla="*/ 44 w 132"/>
                <a:gd name="T97" fmla="*/ 126 h 134"/>
                <a:gd name="T98" fmla="*/ 54 w 132"/>
                <a:gd name="T99" fmla="*/ 132 h 134"/>
                <a:gd name="T100" fmla="*/ 54 w 132"/>
                <a:gd name="T101" fmla="*/ 13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2" h="134">
                  <a:moveTo>
                    <a:pt x="54" y="132"/>
                  </a:moveTo>
                  <a:lnTo>
                    <a:pt x="54" y="132"/>
                  </a:lnTo>
                  <a:lnTo>
                    <a:pt x="56" y="134"/>
                  </a:lnTo>
                  <a:lnTo>
                    <a:pt x="58" y="134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66" y="134"/>
                  </a:lnTo>
                  <a:lnTo>
                    <a:pt x="66" y="134"/>
                  </a:lnTo>
                  <a:lnTo>
                    <a:pt x="74" y="130"/>
                  </a:lnTo>
                  <a:lnTo>
                    <a:pt x="74" y="130"/>
                  </a:lnTo>
                  <a:lnTo>
                    <a:pt x="78" y="130"/>
                  </a:lnTo>
                  <a:lnTo>
                    <a:pt x="82" y="126"/>
                  </a:lnTo>
                  <a:lnTo>
                    <a:pt x="82" y="126"/>
                  </a:lnTo>
                  <a:lnTo>
                    <a:pt x="90" y="126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94" y="114"/>
                  </a:lnTo>
                  <a:lnTo>
                    <a:pt x="94" y="112"/>
                  </a:lnTo>
                  <a:lnTo>
                    <a:pt x="94" y="110"/>
                  </a:lnTo>
                  <a:lnTo>
                    <a:pt x="94" y="110"/>
                  </a:lnTo>
                  <a:lnTo>
                    <a:pt x="100" y="110"/>
                  </a:lnTo>
                  <a:lnTo>
                    <a:pt x="106" y="114"/>
                  </a:lnTo>
                  <a:lnTo>
                    <a:pt x="110" y="114"/>
                  </a:lnTo>
                  <a:lnTo>
                    <a:pt x="114" y="116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6" y="112"/>
                  </a:lnTo>
                  <a:lnTo>
                    <a:pt x="118" y="110"/>
                  </a:lnTo>
                  <a:lnTo>
                    <a:pt x="118" y="108"/>
                  </a:lnTo>
                  <a:lnTo>
                    <a:pt x="118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4" y="104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18" y="96"/>
                  </a:lnTo>
                  <a:lnTo>
                    <a:pt x="118" y="94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24" y="82"/>
                  </a:lnTo>
                  <a:lnTo>
                    <a:pt x="128" y="78"/>
                  </a:lnTo>
                  <a:lnTo>
                    <a:pt x="132" y="7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2" y="62"/>
                  </a:lnTo>
                  <a:lnTo>
                    <a:pt x="128" y="58"/>
                  </a:lnTo>
                  <a:lnTo>
                    <a:pt x="128" y="54"/>
                  </a:lnTo>
                  <a:lnTo>
                    <a:pt x="128" y="48"/>
                  </a:lnTo>
                  <a:lnTo>
                    <a:pt x="128" y="48"/>
                  </a:lnTo>
                  <a:lnTo>
                    <a:pt x="128" y="48"/>
                  </a:lnTo>
                  <a:lnTo>
                    <a:pt x="132" y="44"/>
                  </a:lnTo>
                  <a:lnTo>
                    <a:pt x="132" y="40"/>
                  </a:lnTo>
                  <a:lnTo>
                    <a:pt x="130" y="38"/>
                  </a:lnTo>
                  <a:lnTo>
                    <a:pt x="130" y="38"/>
                  </a:lnTo>
                  <a:lnTo>
                    <a:pt x="128" y="36"/>
                  </a:lnTo>
                  <a:lnTo>
                    <a:pt x="126" y="34"/>
                  </a:lnTo>
                  <a:lnTo>
                    <a:pt x="126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6" y="34"/>
                  </a:lnTo>
                  <a:lnTo>
                    <a:pt x="112" y="34"/>
                  </a:lnTo>
                  <a:lnTo>
                    <a:pt x="112" y="34"/>
                  </a:lnTo>
                  <a:lnTo>
                    <a:pt x="108" y="34"/>
                  </a:lnTo>
                  <a:lnTo>
                    <a:pt x="104" y="34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60" y="26"/>
                  </a:lnTo>
                  <a:lnTo>
                    <a:pt x="56" y="24"/>
                  </a:lnTo>
                  <a:lnTo>
                    <a:pt x="54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6" y="8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6" y="20"/>
                  </a:lnTo>
                  <a:lnTo>
                    <a:pt x="24" y="22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12" y="32"/>
                  </a:lnTo>
                  <a:lnTo>
                    <a:pt x="8" y="3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2" y="46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10" y="60"/>
                  </a:lnTo>
                  <a:lnTo>
                    <a:pt x="14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62"/>
                  </a:lnTo>
                  <a:lnTo>
                    <a:pt x="24" y="68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8" y="76"/>
                  </a:lnTo>
                  <a:lnTo>
                    <a:pt x="34" y="78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40" y="80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44" y="90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50" y="102"/>
                  </a:lnTo>
                  <a:lnTo>
                    <a:pt x="50" y="104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2" y="114"/>
                  </a:lnTo>
                  <a:lnTo>
                    <a:pt x="40" y="126"/>
                  </a:lnTo>
                  <a:lnTo>
                    <a:pt x="40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50" y="128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4" y="13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72"/>
            <p:cNvSpPr>
              <a:spLocks/>
            </p:cNvSpPr>
            <p:nvPr/>
          </p:nvSpPr>
          <p:spPr bwMode="auto">
            <a:xfrm>
              <a:off x="2573" y="2804"/>
              <a:ext cx="164" cy="263"/>
            </a:xfrm>
            <a:custGeom>
              <a:avLst/>
              <a:gdLst>
                <a:gd name="T0" fmla="*/ 120 w 164"/>
                <a:gd name="T1" fmla="*/ 228 h 263"/>
                <a:gd name="T2" fmla="*/ 120 w 164"/>
                <a:gd name="T3" fmla="*/ 202 h 263"/>
                <a:gd name="T4" fmla="*/ 138 w 164"/>
                <a:gd name="T5" fmla="*/ 178 h 263"/>
                <a:gd name="T6" fmla="*/ 148 w 164"/>
                <a:gd name="T7" fmla="*/ 146 h 263"/>
                <a:gd name="T8" fmla="*/ 130 w 164"/>
                <a:gd name="T9" fmla="*/ 140 h 263"/>
                <a:gd name="T10" fmla="*/ 118 w 164"/>
                <a:gd name="T11" fmla="*/ 138 h 263"/>
                <a:gd name="T12" fmla="*/ 132 w 164"/>
                <a:gd name="T13" fmla="*/ 118 h 263"/>
                <a:gd name="T14" fmla="*/ 130 w 164"/>
                <a:gd name="T15" fmla="*/ 110 h 263"/>
                <a:gd name="T16" fmla="*/ 130 w 164"/>
                <a:gd name="T17" fmla="*/ 90 h 263"/>
                <a:gd name="T18" fmla="*/ 130 w 164"/>
                <a:gd name="T19" fmla="*/ 88 h 263"/>
                <a:gd name="T20" fmla="*/ 136 w 164"/>
                <a:gd name="T21" fmla="*/ 80 h 263"/>
                <a:gd name="T22" fmla="*/ 138 w 164"/>
                <a:gd name="T23" fmla="*/ 78 h 263"/>
                <a:gd name="T24" fmla="*/ 142 w 164"/>
                <a:gd name="T25" fmla="*/ 74 h 263"/>
                <a:gd name="T26" fmla="*/ 164 w 164"/>
                <a:gd name="T27" fmla="*/ 64 h 263"/>
                <a:gd name="T28" fmla="*/ 160 w 164"/>
                <a:gd name="T29" fmla="*/ 40 h 263"/>
                <a:gd name="T30" fmla="*/ 158 w 164"/>
                <a:gd name="T31" fmla="*/ 38 h 263"/>
                <a:gd name="T32" fmla="*/ 154 w 164"/>
                <a:gd name="T33" fmla="*/ 28 h 263"/>
                <a:gd name="T34" fmla="*/ 152 w 164"/>
                <a:gd name="T35" fmla="*/ 26 h 263"/>
                <a:gd name="T36" fmla="*/ 148 w 164"/>
                <a:gd name="T37" fmla="*/ 18 h 263"/>
                <a:gd name="T38" fmla="*/ 150 w 164"/>
                <a:gd name="T39" fmla="*/ 6 h 263"/>
                <a:gd name="T40" fmla="*/ 150 w 164"/>
                <a:gd name="T41" fmla="*/ 0 h 263"/>
                <a:gd name="T42" fmla="*/ 138 w 164"/>
                <a:gd name="T43" fmla="*/ 2 h 263"/>
                <a:gd name="T44" fmla="*/ 126 w 164"/>
                <a:gd name="T45" fmla="*/ 6 h 263"/>
                <a:gd name="T46" fmla="*/ 114 w 164"/>
                <a:gd name="T47" fmla="*/ 8 h 263"/>
                <a:gd name="T48" fmla="*/ 104 w 164"/>
                <a:gd name="T49" fmla="*/ 6 h 263"/>
                <a:gd name="T50" fmla="*/ 92 w 164"/>
                <a:gd name="T51" fmla="*/ 4 h 263"/>
                <a:gd name="T52" fmla="*/ 86 w 164"/>
                <a:gd name="T53" fmla="*/ 4 h 263"/>
                <a:gd name="T54" fmla="*/ 72 w 164"/>
                <a:gd name="T55" fmla="*/ 0 h 263"/>
                <a:gd name="T56" fmla="*/ 70 w 164"/>
                <a:gd name="T57" fmla="*/ 0 h 263"/>
                <a:gd name="T58" fmla="*/ 56 w 164"/>
                <a:gd name="T59" fmla="*/ 6 h 263"/>
                <a:gd name="T60" fmla="*/ 44 w 164"/>
                <a:gd name="T61" fmla="*/ 16 h 263"/>
                <a:gd name="T62" fmla="*/ 38 w 164"/>
                <a:gd name="T63" fmla="*/ 16 h 263"/>
                <a:gd name="T64" fmla="*/ 4 w 164"/>
                <a:gd name="T65" fmla="*/ 18 h 263"/>
                <a:gd name="T66" fmla="*/ 0 w 164"/>
                <a:gd name="T67" fmla="*/ 32 h 263"/>
                <a:gd name="T68" fmla="*/ 2 w 164"/>
                <a:gd name="T69" fmla="*/ 66 h 263"/>
                <a:gd name="T70" fmla="*/ 2 w 164"/>
                <a:gd name="T71" fmla="*/ 102 h 263"/>
                <a:gd name="T72" fmla="*/ 2 w 164"/>
                <a:gd name="T73" fmla="*/ 116 h 263"/>
                <a:gd name="T74" fmla="*/ 16 w 164"/>
                <a:gd name="T75" fmla="*/ 134 h 263"/>
                <a:gd name="T76" fmla="*/ 30 w 164"/>
                <a:gd name="T77" fmla="*/ 148 h 263"/>
                <a:gd name="T78" fmla="*/ 52 w 164"/>
                <a:gd name="T79" fmla="*/ 184 h 263"/>
                <a:gd name="T80" fmla="*/ 38 w 164"/>
                <a:gd name="T81" fmla="*/ 196 h 263"/>
                <a:gd name="T82" fmla="*/ 50 w 164"/>
                <a:gd name="T83" fmla="*/ 216 h 263"/>
                <a:gd name="T84" fmla="*/ 48 w 164"/>
                <a:gd name="T85" fmla="*/ 230 h 263"/>
                <a:gd name="T86" fmla="*/ 44 w 164"/>
                <a:gd name="T87" fmla="*/ 231 h 263"/>
                <a:gd name="T88" fmla="*/ 52 w 164"/>
                <a:gd name="T89" fmla="*/ 237 h 263"/>
                <a:gd name="T90" fmla="*/ 62 w 164"/>
                <a:gd name="T91" fmla="*/ 245 h 263"/>
                <a:gd name="T92" fmla="*/ 76 w 164"/>
                <a:gd name="T93" fmla="*/ 245 h 263"/>
                <a:gd name="T94" fmla="*/ 90 w 164"/>
                <a:gd name="T95" fmla="*/ 253 h 263"/>
                <a:gd name="T96" fmla="*/ 98 w 164"/>
                <a:gd name="T97" fmla="*/ 263 h 263"/>
                <a:gd name="T98" fmla="*/ 126 w 164"/>
                <a:gd name="T99" fmla="*/ 235 h 263"/>
                <a:gd name="T100" fmla="*/ 126 w 164"/>
                <a:gd name="T101" fmla="*/ 235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" h="263">
                  <a:moveTo>
                    <a:pt x="126" y="235"/>
                  </a:moveTo>
                  <a:lnTo>
                    <a:pt x="120" y="228"/>
                  </a:lnTo>
                  <a:lnTo>
                    <a:pt x="128" y="214"/>
                  </a:lnTo>
                  <a:lnTo>
                    <a:pt x="120" y="202"/>
                  </a:lnTo>
                  <a:lnTo>
                    <a:pt x="122" y="188"/>
                  </a:lnTo>
                  <a:lnTo>
                    <a:pt x="138" y="178"/>
                  </a:lnTo>
                  <a:lnTo>
                    <a:pt x="134" y="166"/>
                  </a:lnTo>
                  <a:lnTo>
                    <a:pt x="148" y="146"/>
                  </a:lnTo>
                  <a:lnTo>
                    <a:pt x="134" y="146"/>
                  </a:lnTo>
                  <a:lnTo>
                    <a:pt x="130" y="140"/>
                  </a:lnTo>
                  <a:lnTo>
                    <a:pt x="122" y="146"/>
                  </a:lnTo>
                  <a:lnTo>
                    <a:pt x="118" y="138"/>
                  </a:lnTo>
                  <a:lnTo>
                    <a:pt x="126" y="124"/>
                  </a:lnTo>
                  <a:lnTo>
                    <a:pt x="132" y="118"/>
                  </a:lnTo>
                  <a:lnTo>
                    <a:pt x="130" y="110"/>
                  </a:lnTo>
                  <a:lnTo>
                    <a:pt x="130" y="110"/>
                  </a:lnTo>
                  <a:lnTo>
                    <a:pt x="130" y="100"/>
                  </a:lnTo>
                  <a:lnTo>
                    <a:pt x="130" y="90"/>
                  </a:lnTo>
                  <a:lnTo>
                    <a:pt x="130" y="90"/>
                  </a:lnTo>
                  <a:lnTo>
                    <a:pt x="130" y="88"/>
                  </a:lnTo>
                  <a:lnTo>
                    <a:pt x="130" y="86"/>
                  </a:lnTo>
                  <a:lnTo>
                    <a:pt x="136" y="80"/>
                  </a:lnTo>
                  <a:lnTo>
                    <a:pt x="136" y="80"/>
                  </a:lnTo>
                  <a:lnTo>
                    <a:pt x="138" y="78"/>
                  </a:lnTo>
                  <a:lnTo>
                    <a:pt x="138" y="78"/>
                  </a:lnTo>
                  <a:lnTo>
                    <a:pt x="142" y="74"/>
                  </a:lnTo>
                  <a:lnTo>
                    <a:pt x="154" y="70"/>
                  </a:lnTo>
                  <a:lnTo>
                    <a:pt x="164" y="64"/>
                  </a:lnTo>
                  <a:lnTo>
                    <a:pt x="164" y="64"/>
                  </a:lnTo>
                  <a:lnTo>
                    <a:pt x="160" y="40"/>
                  </a:lnTo>
                  <a:lnTo>
                    <a:pt x="160" y="40"/>
                  </a:lnTo>
                  <a:lnTo>
                    <a:pt x="158" y="38"/>
                  </a:lnTo>
                  <a:lnTo>
                    <a:pt x="156" y="30"/>
                  </a:lnTo>
                  <a:lnTo>
                    <a:pt x="154" y="28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50" y="24"/>
                  </a:lnTo>
                  <a:lnTo>
                    <a:pt x="148" y="18"/>
                  </a:lnTo>
                  <a:lnTo>
                    <a:pt x="142" y="10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26" y="6"/>
                  </a:lnTo>
                  <a:lnTo>
                    <a:pt x="118" y="8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04" y="6"/>
                  </a:lnTo>
                  <a:lnTo>
                    <a:pt x="9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86" y="4"/>
                  </a:lnTo>
                  <a:lnTo>
                    <a:pt x="82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6" y="2"/>
                  </a:lnTo>
                  <a:lnTo>
                    <a:pt x="56" y="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2" y="16"/>
                  </a:lnTo>
                  <a:lnTo>
                    <a:pt x="38" y="16"/>
                  </a:lnTo>
                  <a:lnTo>
                    <a:pt x="34" y="16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0" y="32"/>
                  </a:lnTo>
                  <a:lnTo>
                    <a:pt x="6" y="54"/>
                  </a:lnTo>
                  <a:lnTo>
                    <a:pt x="2" y="66"/>
                  </a:lnTo>
                  <a:lnTo>
                    <a:pt x="2" y="90"/>
                  </a:lnTo>
                  <a:lnTo>
                    <a:pt x="2" y="102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10" y="132"/>
                  </a:lnTo>
                  <a:lnTo>
                    <a:pt x="16" y="134"/>
                  </a:lnTo>
                  <a:lnTo>
                    <a:pt x="22" y="140"/>
                  </a:lnTo>
                  <a:lnTo>
                    <a:pt x="30" y="148"/>
                  </a:lnTo>
                  <a:lnTo>
                    <a:pt x="40" y="180"/>
                  </a:lnTo>
                  <a:lnTo>
                    <a:pt x="52" y="184"/>
                  </a:lnTo>
                  <a:lnTo>
                    <a:pt x="48" y="192"/>
                  </a:lnTo>
                  <a:lnTo>
                    <a:pt x="38" y="196"/>
                  </a:lnTo>
                  <a:lnTo>
                    <a:pt x="50" y="210"/>
                  </a:lnTo>
                  <a:lnTo>
                    <a:pt x="50" y="216"/>
                  </a:lnTo>
                  <a:lnTo>
                    <a:pt x="44" y="222"/>
                  </a:lnTo>
                  <a:lnTo>
                    <a:pt x="48" y="230"/>
                  </a:lnTo>
                  <a:lnTo>
                    <a:pt x="48" y="230"/>
                  </a:lnTo>
                  <a:lnTo>
                    <a:pt x="44" y="231"/>
                  </a:lnTo>
                  <a:lnTo>
                    <a:pt x="48" y="235"/>
                  </a:lnTo>
                  <a:lnTo>
                    <a:pt x="52" y="237"/>
                  </a:lnTo>
                  <a:lnTo>
                    <a:pt x="62" y="245"/>
                  </a:lnTo>
                  <a:lnTo>
                    <a:pt x="62" y="245"/>
                  </a:lnTo>
                  <a:lnTo>
                    <a:pt x="76" y="245"/>
                  </a:lnTo>
                  <a:lnTo>
                    <a:pt x="76" y="245"/>
                  </a:lnTo>
                  <a:lnTo>
                    <a:pt x="84" y="249"/>
                  </a:lnTo>
                  <a:lnTo>
                    <a:pt x="90" y="253"/>
                  </a:lnTo>
                  <a:lnTo>
                    <a:pt x="92" y="259"/>
                  </a:lnTo>
                  <a:lnTo>
                    <a:pt x="98" y="263"/>
                  </a:lnTo>
                  <a:lnTo>
                    <a:pt x="104" y="261"/>
                  </a:lnTo>
                  <a:lnTo>
                    <a:pt x="126" y="235"/>
                  </a:lnTo>
                  <a:lnTo>
                    <a:pt x="126" y="235"/>
                  </a:lnTo>
                  <a:lnTo>
                    <a:pt x="126" y="235"/>
                  </a:lnTo>
                  <a:lnTo>
                    <a:pt x="126" y="23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73"/>
            <p:cNvSpPr>
              <a:spLocks/>
            </p:cNvSpPr>
            <p:nvPr/>
          </p:nvSpPr>
          <p:spPr bwMode="auto">
            <a:xfrm>
              <a:off x="1791" y="2213"/>
              <a:ext cx="301" cy="343"/>
            </a:xfrm>
            <a:custGeom>
              <a:avLst/>
              <a:gdLst>
                <a:gd name="T0" fmla="*/ 217 w 301"/>
                <a:gd name="T1" fmla="*/ 22 h 343"/>
                <a:gd name="T2" fmla="*/ 211 w 301"/>
                <a:gd name="T3" fmla="*/ 44 h 343"/>
                <a:gd name="T4" fmla="*/ 205 w 301"/>
                <a:gd name="T5" fmla="*/ 52 h 343"/>
                <a:gd name="T6" fmla="*/ 165 w 301"/>
                <a:gd name="T7" fmla="*/ 84 h 343"/>
                <a:gd name="T8" fmla="*/ 159 w 301"/>
                <a:gd name="T9" fmla="*/ 88 h 343"/>
                <a:gd name="T10" fmla="*/ 139 w 301"/>
                <a:gd name="T11" fmla="*/ 96 h 343"/>
                <a:gd name="T12" fmla="*/ 135 w 301"/>
                <a:gd name="T13" fmla="*/ 102 h 343"/>
                <a:gd name="T14" fmla="*/ 135 w 301"/>
                <a:gd name="T15" fmla="*/ 112 h 343"/>
                <a:gd name="T16" fmla="*/ 143 w 301"/>
                <a:gd name="T17" fmla="*/ 122 h 343"/>
                <a:gd name="T18" fmla="*/ 133 w 301"/>
                <a:gd name="T19" fmla="*/ 135 h 343"/>
                <a:gd name="T20" fmla="*/ 131 w 301"/>
                <a:gd name="T21" fmla="*/ 141 h 343"/>
                <a:gd name="T22" fmla="*/ 127 w 301"/>
                <a:gd name="T23" fmla="*/ 159 h 343"/>
                <a:gd name="T24" fmla="*/ 125 w 301"/>
                <a:gd name="T25" fmla="*/ 163 h 343"/>
                <a:gd name="T26" fmla="*/ 107 w 301"/>
                <a:gd name="T27" fmla="*/ 161 h 343"/>
                <a:gd name="T28" fmla="*/ 97 w 301"/>
                <a:gd name="T29" fmla="*/ 167 h 343"/>
                <a:gd name="T30" fmla="*/ 92 w 301"/>
                <a:gd name="T31" fmla="*/ 175 h 343"/>
                <a:gd name="T32" fmla="*/ 90 w 301"/>
                <a:gd name="T33" fmla="*/ 183 h 343"/>
                <a:gd name="T34" fmla="*/ 80 w 301"/>
                <a:gd name="T35" fmla="*/ 187 h 343"/>
                <a:gd name="T36" fmla="*/ 70 w 301"/>
                <a:gd name="T37" fmla="*/ 179 h 343"/>
                <a:gd name="T38" fmla="*/ 66 w 301"/>
                <a:gd name="T39" fmla="*/ 177 h 343"/>
                <a:gd name="T40" fmla="*/ 52 w 301"/>
                <a:gd name="T41" fmla="*/ 187 h 343"/>
                <a:gd name="T42" fmla="*/ 44 w 301"/>
                <a:gd name="T43" fmla="*/ 201 h 343"/>
                <a:gd name="T44" fmla="*/ 32 w 301"/>
                <a:gd name="T45" fmla="*/ 209 h 343"/>
                <a:gd name="T46" fmla="*/ 24 w 301"/>
                <a:gd name="T47" fmla="*/ 205 h 343"/>
                <a:gd name="T48" fmla="*/ 16 w 301"/>
                <a:gd name="T49" fmla="*/ 201 h 343"/>
                <a:gd name="T50" fmla="*/ 12 w 301"/>
                <a:gd name="T51" fmla="*/ 205 h 343"/>
                <a:gd name="T52" fmla="*/ 10 w 301"/>
                <a:gd name="T53" fmla="*/ 219 h 343"/>
                <a:gd name="T54" fmla="*/ 0 w 301"/>
                <a:gd name="T55" fmla="*/ 229 h 343"/>
                <a:gd name="T56" fmla="*/ 0 w 301"/>
                <a:gd name="T57" fmla="*/ 233 h 343"/>
                <a:gd name="T58" fmla="*/ 0 w 301"/>
                <a:gd name="T59" fmla="*/ 245 h 343"/>
                <a:gd name="T60" fmla="*/ 12 w 301"/>
                <a:gd name="T61" fmla="*/ 253 h 343"/>
                <a:gd name="T62" fmla="*/ 30 w 301"/>
                <a:gd name="T63" fmla="*/ 269 h 343"/>
                <a:gd name="T64" fmla="*/ 42 w 301"/>
                <a:gd name="T65" fmla="*/ 269 h 343"/>
                <a:gd name="T66" fmla="*/ 50 w 301"/>
                <a:gd name="T67" fmla="*/ 267 h 343"/>
                <a:gd name="T68" fmla="*/ 68 w 301"/>
                <a:gd name="T69" fmla="*/ 281 h 343"/>
                <a:gd name="T70" fmla="*/ 82 w 301"/>
                <a:gd name="T71" fmla="*/ 295 h 343"/>
                <a:gd name="T72" fmla="*/ 90 w 301"/>
                <a:gd name="T73" fmla="*/ 301 h 343"/>
                <a:gd name="T74" fmla="*/ 94 w 301"/>
                <a:gd name="T75" fmla="*/ 303 h 343"/>
                <a:gd name="T76" fmla="*/ 115 w 301"/>
                <a:gd name="T77" fmla="*/ 317 h 343"/>
                <a:gd name="T78" fmla="*/ 165 w 301"/>
                <a:gd name="T79" fmla="*/ 323 h 343"/>
                <a:gd name="T80" fmla="*/ 195 w 301"/>
                <a:gd name="T81" fmla="*/ 335 h 343"/>
                <a:gd name="T82" fmla="*/ 229 w 301"/>
                <a:gd name="T83" fmla="*/ 339 h 343"/>
                <a:gd name="T84" fmla="*/ 235 w 301"/>
                <a:gd name="T85" fmla="*/ 305 h 343"/>
                <a:gd name="T86" fmla="*/ 261 w 301"/>
                <a:gd name="T87" fmla="*/ 297 h 343"/>
                <a:gd name="T88" fmla="*/ 287 w 301"/>
                <a:gd name="T89" fmla="*/ 295 h 343"/>
                <a:gd name="T90" fmla="*/ 287 w 301"/>
                <a:gd name="T91" fmla="*/ 287 h 343"/>
                <a:gd name="T92" fmla="*/ 301 w 301"/>
                <a:gd name="T93" fmla="*/ 261 h 343"/>
                <a:gd name="T94" fmla="*/ 297 w 301"/>
                <a:gd name="T95" fmla="*/ 225 h 343"/>
                <a:gd name="T96" fmla="*/ 271 w 301"/>
                <a:gd name="T97" fmla="*/ 189 h 343"/>
                <a:gd name="T98" fmla="*/ 277 w 301"/>
                <a:gd name="T99" fmla="*/ 137 h 343"/>
                <a:gd name="T100" fmla="*/ 279 w 301"/>
                <a:gd name="T101" fmla="*/ 133 h 343"/>
                <a:gd name="T102" fmla="*/ 283 w 301"/>
                <a:gd name="T103" fmla="*/ 108 h 343"/>
                <a:gd name="T104" fmla="*/ 287 w 301"/>
                <a:gd name="T105" fmla="*/ 98 h 343"/>
                <a:gd name="T106" fmla="*/ 293 w 301"/>
                <a:gd name="T107" fmla="*/ 84 h 343"/>
                <a:gd name="T108" fmla="*/ 285 w 301"/>
                <a:gd name="T109" fmla="*/ 66 h 343"/>
                <a:gd name="T110" fmla="*/ 271 w 301"/>
                <a:gd name="T111" fmla="*/ 36 h 343"/>
                <a:gd name="T112" fmla="*/ 265 w 301"/>
                <a:gd name="T113" fmla="*/ 26 h 343"/>
                <a:gd name="T114" fmla="*/ 251 w 301"/>
                <a:gd name="T115" fmla="*/ 14 h 343"/>
                <a:gd name="T116" fmla="*/ 247 w 301"/>
                <a:gd name="T117" fmla="*/ 0 h 343"/>
                <a:gd name="T118" fmla="*/ 229 w 301"/>
                <a:gd name="T119" fmla="*/ 10 h 343"/>
                <a:gd name="T120" fmla="*/ 223 w 301"/>
                <a:gd name="T121" fmla="*/ 1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1" h="343">
                  <a:moveTo>
                    <a:pt x="223" y="16"/>
                  </a:moveTo>
                  <a:lnTo>
                    <a:pt x="223" y="16"/>
                  </a:lnTo>
                  <a:lnTo>
                    <a:pt x="217" y="22"/>
                  </a:lnTo>
                  <a:lnTo>
                    <a:pt x="215" y="30"/>
                  </a:lnTo>
                  <a:lnTo>
                    <a:pt x="213" y="38"/>
                  </a:lnTo>
                  <a:lnTo>
                    <a:pt x="211" y="44"/>
                  </a:lnTo>
                  <a:lnTo>
                    <a:pt x="211" y="44"/>
                  </a:lnTo>
                  <a:lnTo>
                    <a:pt x="209" y="48"/>
                  </a:lnTo>
                  <a:lnTo>
                    <a:pt x="205" y="52"/>
                  </a:lnTo>
                  <a:lnTo>
                    <a:pt x="189" y="64"/>
                  </a:lnTo>
                  <a:lnTo>
                    <a:pt x="177" y="74"/>
                  </a:lnTo>
                  <a:lnTo>
                    <a:pt x="165" y="84"/>
                  </a:lnTo>
                  <a:lnTo>
                    <a:pt x="165" y="84"/>
                  </a:lnTo>
                  <a:lnTo>
                    <a:pt x="163" y="86"/>
                  </a:lnTo>
                  <a:lnTo>
                    <a:pt x="159" y="88"/>
                  </a:lnTo>
                  <a:lnTo>
                    <a:pt x="153" y="92"/>
                  </a:lnTo>
                  <a:lnTo>
                    <a:pt x="143" y="94"/>
                  </a:lnTo>
                  <a:lnTo>
                    <a:pt x="139" y="96"/>
                  </a:lnTo>
                  <a:lnTo>
                    <a:pt x="135" y="98"/>
                  </a:lnTo>
                  <a:lnTo>
                    <a:pt x="135" y="98"/>
                  </a:lnTo>
                  <a:lnTo>
                    <a:pt x="135" y="102"/>
                  </a:lnTo>
                  <a:lnTo>
                    <a:pt x="133" y="108"/>
                  </a:lnTo>
                  <a:lnTo>
                    <a:pt x="135" y="108"/>
                  </a:lnTo>
                  <a:lnTo>
                    <a:pt x="135" y="112"/>
                  </a:lnTo>
                  <a:lnTo>
                    <a:pt x="139" y="116"/>
                  </a:lnTo>
                  <a:lnTo>
                    <a:pt x="143" y="122"/>
                  </a:lnTo>
                  <a:lnTo>
                    <a:pt x="143" y="122"/>
                  </a:lnTo>
                  <a:lnTo>
                    <a:pt x="145" y="127"/>
                  </a:lnTo>
                  <a:lnTo>
                    <a:pt x="143" y="129"/>
                  </a:lnTo>
                  <a:lnTo>
                    <a:pt x="133" y="135"/>
                  </a:lnTo>
                  <a:lnTo>
                    <a:pt x="133" y="135"/>
                  </a:lnTo>
                  <a:lnTo>
                    <a:pt x="131" y="137"/>
                  </a:lnTo>
                  <a:lnTo>
                    <a:pt x="131" y="141"/>
                  </a:lnTo>
                  <a:lnTo>
                    <a:pt x="131" y="147"/>
                  </a:lnTo>
                  <a:lnTo>
                    <a:pt x="131" y="157"/>
                  </a:lnTo>
                  <a:lnTo>
                    <a:pt x="127" y="159"/>
                  </a:lnTo>
                  <a:lnTo>
                    <a:pt x="125" y="161"/>
                  </a:lnTo>
                  <a:lnTo>
                    <a:pt x="125" y="161"/>
                  </a:lnTo>
                  <a:lnTo>
                    <a:pt x="125" y="163"/>
                  </a:lnTo>
                  <a:lnTo>
                    <a:pt x="121" y="163"/>
                  </a:lnTo>
                  <a:lnTo>
                    <a:pt x="117" y="163"/>
                  </a:lnTo>
                  <a:lnTo>
                    <a:pt x="107" y="161"/>
                  </a:lnTo>
                  <a:lnTo>
                    <a:pt x="107" y="161"/>
                  </a:lnTo>
                  <a:lnTo>
                    <a:pt x="103" y="163"/>
                  </a:lnTo>
                  <a:lnTo>
                    <a:pt x="97" y="167"/>
                  </a:lnTo>
                  <a:lnTo>
                    <a:pt x="94" y="173"/>
                  </a:lnTo>
                  <a:lnTo>
                    <a:pt x="92" y="175"/>
                  </a:lnTo>
                  <a:lnTo>
                    <a:pt x="92" y="175"/>
                  </a:lnTo>
                  <a:lnTo>
                    <a:pt x="92" y="175"/>
                  </a:lnTo>
                  <a:lnTo>
                    <a:pt x="92" y="179"/>
                  </a:lnTo>
                  <a:lnTo>
                    <a:pt x="90" y="183"/>
                  </a:lnTo>
                  <a:lnTo>
                    <a:pt x="86" y="185"/>
                  </a:lnTo>
                  <a:lnTo>
                    <a:pt x="80" y="187"/>
                  </a:lnTo>
                  <a:lnTo>
                    <a:pt x="80" y="187"/>
                  </a:lnTo>
                  <a:lnTo>
                    <a:pt x="78" y="187"/>
                  </a:lnTo>
                  <a:lnTo>
                    <a:pt x="76" y="185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68" y="177"/>
                  </a:lnTo>
                  <a:lnTo>
                    <a:pt x="66" y="177"/>
                  </a:lnTo>
                  <a:lnTo>
                    <a:pt x="58" y="181"/>
                  </a:lnTo>
                  <a:lnTo>
                    <a:pt x="58" y="181"/>
                  </a:lnTo>
                  <a:lnTo>
                    <a:pt x="52" y="187"/>
                  </a:lnTo>
                  <a:lnTo>
                    <a:pt x="50" y="193"/>
                  </a:lnTo>
                  <a:lnTo>
                    <a:pt x="50" y="193"/>
                  </a:lnTo>
                  <a:lnTo>
                    <a:pt x="44" y="201"/>
                  </a:lnTo>
                  <a:lnTo>
                    <a:pt x="40" y="205"/>
                  </a:lnTo>
                  <a:lnTo>
                    <a:pt x="32" y="209"/>
                  </a:lnTo>
                  <a:lnTo>
                    <a:pt x="32" y="209"/>
                  </a:lnTo>
                  <a:lnTo>
                    <a:pt x="30" y="209"/>
                  </a:lnTo>
                  <a:lnTo>
                    <a:pt x="28" y="209"/>
                  </a:lnTo>
                  <a:lnTo>
                    <a:pt x="24" y="205"/>
                  </a:lnTo>
                  <a:lnTo>
                    <a:pt x="22" y="203"/>
                  </a:lnTo>
                  <a:lnTo>
                    <a:pt x="18" y="201"/>
                  </a:lnTo>
                  <a:lnTo>
                    <a:pt x="16" y="201"/>
                  </a:lnTo>
                  <a:lnTo>
                    <a:pt x="16" y="201"/>
                  </a:lnTo>
                  <a:lnTo>
                    <a:pt x="12" y="203"/>
                  </a:lnTo>
                  <a:lnTo>
                    <a:pt x="12" y="205"/>
                  </a:lnTo>
                  <a:lnTo>
                    <a:pt x="12" y="209"/>
                  </a:lnTo>
                  <a:lnTo>
                    <a:pt x="10" y="213"/>
                  </a:lnTo>
                  <a:lnTo>
                    <a:pt x="10" y="219"/>
                  </a:lnTo>
                  <a:lnTo>
                    <a:pt x="8" y="221"/>
                  </a:lnTo>
                  <a:lnTo>
                    <a:pt x="8" y="221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2" y="231"/>
                  </a:lnTo>
                  <a:lnTo>
                    <a:pt x="0" y="233"/>
                  </a:lnTo>
                  <a:lnTo>
                    <a:pt x="0" y="241"/>
                  </a:lnTo>
                  <a:lnTo>
                    <a:pt x="0" y="241"/>
                  </a:lnTo>
                  <a:lnTo>
                    <a:pt x="0" y="245"/>
                  </a:lnTo>
                  <a:lnTo>
                    <a:pt x="4" y="249"/>
                  </a:lnTo>
                  <a:lnTo>
                    <a:pt x="12" y="253"/>
                  </a:lnTo>
                  <a:lnTo>
                    <a:pt x="12" y="253"/>
                  </a:lnTo>
                  <a:lnTo>
                    <a:pt x="24" y="261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4" y="271"/>
                  </a:lnTo>
                  <a:lnTo>
                    <a:pt x="34" y="271"/>
                  </a:lnTo>
                  <a:lnTo>
                    <a:pt x="42" y="269"/>
                  </a:lnTo>
                  <a:lnTo>
                    <a:pt x="48" y="267"/>
                  </a:lnTo>
                  <a:lnTo>
                    <a:pt x="48" y="267"/>
                  </a:lnTo>
                  <a:lnTo>
                    <a:pt x="50" y="267"/>
                  </a:lnTo>
                  <a:lnTo>
                    <a:pt x="54" y="269"/>
                  </a:lnTo>
                  <a:lnTo>
                    <a:pt x="58" y="273"/>
                  </a:lnTo>
                  <a:lnTo>
                    <a:pt x="68" y="281"/>
                  </a:lnTo>
                  <a:lnTo>
                    <a:pt x="68" y="281"/>
                  </a:lnTo>
                  <a:lnTo>
                    <a:pt x="76" y="289"/>
                  </a:lnTo>
                  <a:lnTo>
                    <a:pt x="82" y="295"/>
                  </a:lnTo>
                  <a:lnTo>
                    <a:pt x="90" y="299"/>
                  </a:lnTo>
                  <a:lnTo>
                    <a:pt x="90" y="299"/>
                  </a:lnTo>
                  <a:lnTo>
                    <a:pt x="90" y="301"/>
                  </a:lnTo>
                  <a:lnTo>
                    <a:pt x="90" y="301"/>
                  </a:lnTo>
                  <a:lnTo>
                    <a:pt x="92" y="303"/>
                  </a:lnTo>
                  <a:lnTo>
                    <a:pt x="94" y="303"/>
                  </a:lnTo>
                  <a:lnTo>
                    <a:pt x="97" y="301"/>
                  </a:lnTo>
                  <a:lnTo>
                    <a:pt x="99" y="299"/>
                  </a:lnTo>
                  <a:lnTo>
                    <a:pt x="115" y="317"/>
                  </a:lnTo>
                  <a:lnTo>
                    <a:pt x="121" y="317"/>
                  </a:lnTo>
                  <a:lnTo>
                    <a:pt x="143" y="313"/>
                  </a:lnTo>
                  <a:lnTo>
                    <a:pt x="165" y="323"/>
                  </a:lnTo>
                  <a:lnTo>
                    <a:pt x="177" y="329"/>
                  </a:lnTo>
                  <a:lnTo>
                    <a:pt x="187" y="341"/>
                  </a:lnTo>
                  <a:lnTo>
                    <a:pt x="195" y="335"/>
                  </a:lnTo>
                  <a:lnTo>
                    <a:pt x="219" y="339"/>
                  </a:lnTo>
                  <a:lnTo>
                    <a:pt x="225" y="343"/>
                  </a:lnTo>
                  <a:lnTo>
                    <a:pt x="229" y="339"/>
                  </a:lnTo>
                  <a:lnTo>
                    <a:pt x="227" y="329"/>
                  </a:lnTo>
                  <a:lnTo>
                    <a:pt x="233" y="315"/>
                  </a:lnTo>
                  <a:lnTo>
                    <a:pt x="235" y="305"/>
                  </a:lnTo>
                  <a:lnTo>
                    <a:pt x="241" y="295"/>
                  </a:lnTo>
                  <a:lnTo>
                    <a:pt x="259" y="293"/>
                  </a:lnTo>
                  <a:lnTo>
                    <a:pt x="261" y="297"/>
                  </a:lnTo>
                  <a:lnTo>
                    <a:pt x="275" y="295"/>
                  </a:lnTo>
                  <a:lnTo>
                    <a:pt x="287" y="295"/>
                  </a:lnTo>
                  <a:lnTo>
                    <a:pt x="287" y="295"/>
                  </a:lnTo>
                  <a:lnTo>
                    <a:pt x="287" y="293"/>
                  </a:lnTo>
                  <a:lnTo>
                    <a:pt x="287" y="287"/>
                  </a:lnTo>
                  <a:lnTo>
                    <a:pt x="287" y="287"/>
                  </a:lnTo>
                  <a:lnTo>
                    <a:pt x="291" y="279"/>
                  </a:lnTo>
                  <a:lnTo>
                    <a:pt x="295" y="273"/>
                  </a:lnTo>
                  <a:lnTo>
                    <a:pt x="301" y="261"/>
                  </a:lnTo>
                  <a:lnTo>
                    <a:pt x="293" y="257"/>
                  </a:lnTo>
                  <a:lnTo>
                    <a:pt x="291" y="241"/>
                  </a:lnTo>
                  <a:lnTo>
                    <a:pt x="297" y="225"/>
                  </a:lnTo>
                  <a:lnTo>
                    <a:pt x="297" y="219"/>
                  </a:lnTo>
                  <a:lnTo>
                    <a:pt x="297" y="209"/>
                  </a:lnTo>
                  <a:lnTo>
                    <a:pt x="271" y="189"/>
                  </a:lnTo>
                  <a:lnTo>
                    <a:pt x="271" y="183"/>
                  </a:lnTo>
                  <a:lnTo>
                    <a:pt x="283" y="151"/>
                  </a:lnTo>
                  <a:lnTo>
                    <a:pt x="277" y="137"/>
                  </a:lnTo>
                  <a:lnTo>
                    <a:pt x="277" y="137"/>
                  </a:lnTo>
                  <a:lnTo>
                    <a:pt x="279" y="137"/>
                  </a:lnTo>
                  <a:lnTo>
                    <a:pt x="279" y="133"/>
                  </a:lnTo>
                  <a:lnTo>
                    <a:pt x="279" y="133"/>
                  </a:lnTo>
                  <a:lnTo>
                    <a:pt x="281" y="116"/>
                  </a:lnTo>
                  <a:lnTo>
                    <a:pt x="283" y="108"/>
                  </a:lnTo>
                  <a:lnTo>
                    <a:pt x="285" y="102"/>
                  </a:lnTo>
                  <a:lnTo>
                    <a:pt x="285" y="102"/>
                  </a:lnTo>
                  <a:lnTo>
                    <a:pt x="287" y="98"/>
                  </a:lnTo>
                  <a:lnTo>
                    <a:pt x="287" y="94"/>
                  </a:lnTo>
                  <a:lnTo>
                    <a:pt x="293" y="84"/>
                  </a:lnTo>
                  <a:lnTo>
                    <a:pt x="293" y="84"/>
                  </a:lnTo>
                  <a:lnTo>
                    <a:pt x="293" y="82"/>
                  </a:lnTo>
                  <a:lnTo>
                    <a:pt x="291" y="76"/>
                  </a:lnTo>
                  <a:lnTo>
                    <a:pt x="285" y="66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1" y="36"/>
                  </a:lnTo>
                  <a:lnTo>
                    <a:pt x="269" y="28"/>
                  </a:lnTo>
                  <a:lnTo>
                    <a:pt x="265" y="26"/>
                  </a:lnTo>
                  <a:lnTo>
                    <a:pt x="265" y="26"/>
                  </a:lnTo>
                  <a:lnTo>
                    <a:pt x="257" y="20"/>
                  </a:lnTo>
                  <a:lnTo>
                    <a:pt x="251" y="16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4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35" y="6"/>
                  </a:lnTo>
                  <a:lnTo>
                    <a:pt x="229" y="10"/>
                  </a:lnTo>
                  <a:lnTo>
                    <a:pt x="223" y="16"/>
                  </a:lnTo>
                  <a:lnTo>
                    <a:pt x="223" y="16"/>
                  </a:lnTo>
                  <a:lnTo>
                    <a:pt x="223" y="16"/>
                  </a:lnTo>
                  <a:lnTo>
                    <a:pt x="223" y="16"/>
                  </a:lnTo>
                  <a:lnTo>
                    <a:pt x="223" y="1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Freeform 74"/>
            <p:cNvSpPr>
              <a:spLocks/>
            </p:cNvSpPr>
            <p:nvPr/>
          </p:nvSpPr>
          <p:spPr bwMode="auto">
            <a:xfrm>
              <a:off x="1106" y="1831"/>
              <a:ext cx="171" cy="139"/>
            </a:xfrm>
            <a:custGeom>
              <a:avLst/>
              <a:gdLst>
                <a:gd name="T0" fmla="*/ 32 w 171"/>
                <a:gd name="T1" fmla="*/ 125 h 139"/>
                <a:gd name="T2" fmla="*/ 34 w 171"/>
                <a:gd name="T3" fmla="*/ 125 h 139"/>
                <a:gd name="T4" fmla="*/ 42 w 171"/>
                <a:gd name="T5" fmla="*/ 125 h 139"/>
                <a:gd name="T6" fmla="*/ 48 w 171"/>
                <a:gd name="T7" fmla="*/ 125 h 139"/>
                <a:gd name="T8" fmla="*/ 62 w 171"/>
                <a:gd name="T9" fmla="*/ 123 h 139"/>
                <a:gd name="T10" fmla="*/ 62 w 171"/>
                <a:gd name="T11" fmla="*/ 123 h 139"/>
                <a:gd name="T12" fmla="*/ 70 w 171"/>
                <a:gd name="T13" fmla="*/ 113 h 139"/>
                <a:gd name="T14" fmla="*/ 78 w 171"/>
                <a:gd name="T15" fmla="*/ 121 h 139"/>
                <a:gd name="T16" fmla="*/ 86 w 171"/>
                <a:gd name="T17" fmla="*/ 137 h 139"/>
                <a:gd name="T18" fmla="*/ 88 w 171"/>
                <a:gd name="T19" fmla="*/ 135 h 139"/>
                <a:gd name="T20" fmla="*/ 96 w 171"/>
                <a:gd name="T21" fmla="*/ 133 h 139"/>
                <a:gd name="T22" fmla="*/ 102 w 171"/>
                <a:gd name="T23" fmla="*/ 139 h 139"/>
                <a:gd name="T24" fmla="*/ 110 w 171"/>
                <a:gd name="T25" fmla="*/ 139 h 139"/>
                <a:gd name="T26" fmla="*/ 114 w 171"/>
                <a:gd name="T27" fmla="*/ 137 h 139"/>
                <a:gd name="T28" fmla="*/ 137 w 171"/>
                <a:gd name="T29" fmla="*/ 139 h 139"/>
                <a:gd name="T30" fmla="*/ 139 w 171"/>
                <a:gd name="T31" fmla="*/ 135 h 139"/>
                <a:gd name="T32" fmla="*/ 149 w 171"/>
                <a:gd name="T33" fmla="*/ 125 h 139"/>
                <a:gd name="T34" fmla="*/ 157 w 171"/>
                <a:gd name="T35" fmla="*/ 123 h 139"/>
                <a:gd name="T36" fmla="*/ 167 w 171"/>
                <a:gd name="T37" fmla="*/ 117 h 139"/>
                <a:gd name="T38" fmla="*/ 171 w 171"/>
                <a:gd name="T39" fmla="*/ 107 h 139"/>
                <a:gd name="T40" fmla="*/ 167 w 171"/>
                <a:gd name="T41" fmla="*/ 107 h 139"/>
                <a:gd name="T42" fmla="*/ 161 w 171"/>
                <a:gd name="T43" fmla="*/ 99 h 139"/>
                <a:gd name="T44" fmla="*/ 157 w 171"/>
                <a:gd name="T45" fmla="*/ 83 h 139"/>
                <a:gd name="T46" fmla="*/ 149 w 171"/>
                <a:gd name="T47" fmla="*/ 71 h 139"/>
                <a:gd name="T48" fmla="*/ 143 w 171"/>
                <a:gd name="T49" fmla="*/ 71 h 139"/>
                <a:gd name="T50" fmla="*/ 131 w 171"/>
                <a:gd name="T51" fmla="*/ 69 h 139"/>
                <a:gd name="T52" fmla="*/ 118 w 171"/>
                <a:gd name="T53" fmla="*/ 61 h 139"/>
                <a:gd name="T54" fmla="*/ 110 w 171"/>
                <a:gd name="T55" fmla="*/ 45 h 139"/>
                <a:gd name="T56" fmla="*/ 102 w 171"/>
                <a:gd name="T57" fmla="*/ 38 h 139"/>
                <a:gd name="T58" fmla="*/ 100 w 171"/>
                <a:gd name="T59" fmla="*/ 34 h 139"/>
                <a:gd name="T60" fmla="*/ 102 w 171"/>
                <a:gd name="T61" fmla="*/ 26 h 139"/>
                <a:gd name="T62" fmla="*/ 98 w 171"/>
                <a:gd name="T63" fmla="*/ 22 h 139"/>
                <a:gd name="T64" fmla="*/ 92 w 171"/>
                <a:gd name="T65" fmla="*/ 18 h 139"/>
                <a:gd name="T66" fmla="*/ 88 w 171"/>
                <a:gd name="T67" fmla="*/ 8 h 139"/>
                <a:gd name="T68" fmla="*/ 86 w 171"/>
                <a:gd name="T69" fmla="*/ 2 h 139"/>
                <a:gd name="T70" fmla="*/ 74 w 171"/>
                <a:gd name="T71" fmla="*/ 2 h 139"/>
                <a:gd name="T72" fmla="*/ 70 w 171"/>
                <a:gd name="T73" fmla="*/ 8 h 139"/>
                <a:gd name="T74" fmla="*/ 62 w 171"/>
                <a:gd name="T75" fmla="*/ 10 h 139"/>
                <a:gd name="T76" fmla="*/ 52 w 171"/>
                <a:gd name="T77" fmla="*/ 22 h 139"/>
                <a:gd name="T78" fmla="*/ 34 w 171"/>
                <a:gd name="T79" fmla="*/ 22 h 139"/>
                <a:gd name="T80" fmla="*/ 34 w 171"/>
                <a:gd name="T81" fmla="*/ 36 h 139"/>
                <a:gd name="T82" fmla="*/ 26 w 171"/>
                <a:gd name="T83" fmla="*/ 41 h 139"/>
                <a:gd name="T84" fmla="*/ 24 w 171"/>
                <a:gd name="T85" fmla="*/ 45 h 139"/>
                <a:gd name="T86" fmla="*/ 18 w 171"/>
                <a:gd name="T87" fmla="*/ 53 h 139"/>
                <a:gd name="T88" fmla="*/ 16 w 171"/>
                <a:gd name="T89" fmla="*/ 63 h 139"/>
                <a:gd name="T90" fmla="*/ 16 w 171"/>
                <a:gd name="T91" fmla="*/ 77 h 139"/>
                <a:gd name="T92" fmla="*/ 12 w 171"/>
                <a:gd name="T93" fmla="*/ 81 h 139"/>
                <a:gd name="T94" fmla="*/ 2 w 171"/>
                <a:gd name="T95" fmla="*/ 85 h 139"/>
                <a:gd name="T96" fmla="*/ 6 w 171"/>
                <a:gd name="T97" fmla="*/ 99 h 139"/>
                <a:gd name="T98" fmla="*/ 6 w 171"/>
                <a:gd name="T99" fmla="*/ 107 h 139"/>
                <a:gd name="T100" fmla="*/ 2 w 171"/>
                <a:gd name="T101" fmla="*/ 111 h 139"/>
                <a:gd name="T102" fmla="*/ 0 w 171"/>
                <a:gd name="T103" fmla="*/ 125 h 139"/>
                <a:gd name="T104" fmla="*/ 8 w 171"/>
                <a:gd name="T105" fmla="*/ 125 h 139"/>
                <a:gd name="T106" fmla="*/ 28 w 171"/>
                <a:gd name="T107" fmla="*/ 125 h 139"/>
                <a:gd name="T108" fmla="*/ 28 w 171"/>
                <a:gd name="T109" fmla="*/ 12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1" h="139">
                  <a:moveTo>
                    <a:pt x="28" y="125"/>
                  </a:moveTo>
                  <a:lnTo>
                    <a:pt x="28" y="125"/>
                  </a:lnTo>
                  <a:lnTo>
                    <a:pt x="32" y="125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42" y="125"/>
                  </a:lnTo>
                  <a:lnTo>
                    <a:pt x="42" y="125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48" y="125"/>
                  </a:lnTo>
                  <a:lnTo>
                    <a:pt x="56" y="125"/>
                  </a:lnTo>
                  <a:lnTo>
                    <a:pt x="62" y="125"/>
                  </a:lnTo>
                  <a:lnTo>
                    <a:pt x="62" y="123"/>
                  </a:lnTo>
                  <a:lnTo>
                    <a:pt x="62" y="123"/>
                  </a:lnTo>
                  <a:lnTo>
                    <a:pt x="62" y="123"/>
                  </a:lnTo>
                  <a:lnTo>
                    <a:pt x="62" y="123"/>
                  </a:lnTo>
                  <a:lnTo>
                    <a:pt x="66" y="117"/>
                  </a:lnTo>
                  <a:lnTo>
                    <a:pt x="66" y="115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4" y="117"/>
                  </a:lnTo>
                  <a:lnTo>
                    <a:pt x="78" y="121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6" y="137"/>
                  </a:lnTo>
                  <a:lnTo>
                    <a:pt x="86" y="137"/>
                  </a:lnTo>
                  <a:lnTo>
                    <a:pt x="88" y="135"/>
                  </a:lnTo>
                  <a:lnTo>
                    <a:pt x="88" y="135"/>
                  </a:lnTo>
                  <a:lnTo>
                    <a:pt x="94" y="131"/>
                  </a:lnTo>
                  <a:lnTo>
                    <a:pt x="96" y="131"/>
                  </a:lnTo>
                  <a:lnTo>
                    <a:pt x="96" y="133"/>
                  </a:lnTo>
                  <a:lnTo>
                    <a:pt x="96" y="133"/>
                  </a:lnTo>
                  <a:lnTo>
                    <a:pt x="100" y="139"/>
                  </a:lnTo>
                  <a:lnTo>
                    <a:pt x="102" y="139"/>
                  </a:lnTo>
                  <a:lnTo>
                    <a:pt x="104" y="139"/>
                  </a:lnTo>
                  <a:lnTo>
                    <a:pt x="104" y="139"/>
                  </a:lnTo>
                  <a:lnTo>
                    <a:pt x="110" y="139"/>
                  </a:lnTo>
                  <a:lnTo>
                    <a:pt x="112" y="137"/>
                  </a:lnTo>
                  <a:lnTo>
                    <a:pt x="114" y="137"/>
                  </a:lnTo>
                  <a:lnTo>
                    <a:pt x="114" y="137"/>
                  </a:lnTo>
                  <a:lnTo>
                    <a:pt x="123" y="139"/>
                  </a:lnTo>
                  <a:lnTo>
                    <a:pt x="133" y="139"/>
                  </a:lnTo>
                  <a:lnTo>
                    <a:pt x="137" y="139"/>
                  </a:lnTo>
                  <a:lnTo>
                    <a:pt x="137" y="137"/>
                  </a:lnTo>
                  <a:lnTo>
                    <a:pt x="137" y="137"/>
                  </a:lnTo>
                  <a:lnTo>
                    <a:pt x="139" y="135"/>
                  </a:lnTo>
                  <a:lnTo>
                    <a:pt x="139" y="135"/>
                  </a:lnTo>
                  <a:lnTo>
                    <a:pt x="145" y="129"/>
                  </a:lnTo>
                  <a:lnTo>
                    <a:pt x="149" y="125"/>
                  </a:lnTo>
                  <a:lnTo>
                    <a:pt x="155" y="125"/>
                  </a:lnTo>
                  <a:lnTo>
                    <a:pt x="155" y="125"/>
                  </a:lnTo>
                  <a:lnTo>
                    <a:pt x="157" y="123"/>
                  </a:lnTo>
                  <a:lnTo>
                    <a:pt x="161" y="123"/>
                  </a:lnTo>
                  <a:lnTo>
                    <a:pt x="165" y="123"/>
                  </a:lnTo>
                  <a:lnTo>
                    <a:pt x="167" y="117"/>
                  </a:lnTo>
                  <a:lnTo>
                    <a:pt x="167" y="117"/>
                  </a:lnTo>
                  <a:lnTo>
                    <a:pt x="171" y="107"/>
                  </a:lnTo>
                  <a:lnTo>
                    <a:pt x="171" y="107"/>
                  </a:lnTo>
                  <a:lnTo>
                    <a:pt x="169" y="107"/>
                  </a:lnTo>
                  <a:lnTo>
                    <a:pt x="169" y="107"/>
                  </a:lnTo>
                  <a:lnTo>
                    <a:pt x="167" y="107"/>
                  </a:lnTo>
                  <a:lnTo>
                    <a:pt x="165" y="103"/>
                  </a:lnTo>
                  <a:lnTo>
                    <a:pt x="161" y="99"/>
                  </a:lnTo>
                  <a:lnTo>
                    <a:pt x="161" y="99"/>
                  </a:lnTo>
                  <a:lnTo>
                    <a:pt x="157" y="87"/>
                  </a:lnTo>
                  <a:lnTo>
                    <a:pt x="157" y="87"/>
                  </a:lnTo>
                  <a:lnTo>
                    <a:pt x="157" y="83"/>
                  </a:lnTo>
                  <a:lnTo>
                    <a:pt x="155" y="81"/>
                  </a:lnTo>
                  <a:lnTo>
                    <a:pt x="155" y="77"/>
                  </a:lnTo>
                  <a:lnTo>
                    <a:pt x="149" y="71"/>
                  </a:lnTo>
                  <a:lnTo>
                    <a:pt x="149" y="71"/>
                  </a:lnTo>
                  <a:lnTo>
                    <a:pt x="147" y="71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39" y="71"/>
                  </a:lnTo>
                  <a:lnTo>
                    <a:pt x="131" y="69"/>
                  </a:lnTo>
                  <a:lnTo>
                    <a:pt x="131" y="69"/>
                  </a:lnTo>
                  <a:lnTo>
                    <a:pt x="123" y="65"/>
                  </a:lnTo>
                  <a:lnTo>
                    <a:pt x="118" y="61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10" y="45"/>
                  </a:lnTo>
                  <a:lnTo>
                    <a:pt x="108" y="41"/>
                  </a:lnTo>
                  <a:lnTo>
                    <a:pt x="108" y="41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2" y="32"/>
                  </a:lnTo>
                  <a:lnTo>
                    <a:pt x="102" y="26"/>
                  </a:lnTo>
                  <a:lnTo>
                    <a:pt x="100" y="24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96" y="22"/>
                  </a:lnTo>
                  <a:lnTo>
                    <a:pt x="94" y="20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0" y="0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0" y="8"/>
                  </a:lnTo>
                  <a:lnTo>
                    <a:pt x="66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2" y="38"/>
                  </a:lnTo>
                  <a:lnTo>
                    <a:pt x="30" y="40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5"/>
                  </a:lnTo>
                  <a:lnTo>
                    <a:pt x="24" y="45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18" y="53"/>
                  </a:lnTo>
                  <a:lnTo>
                    <a:pt x="16" y="55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7"/>
                  </a:lnTo>
                  <a:lnTo>
                    <a:pt x="16" y="79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6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4" y="91"/>
                  </a:lnTo>
                  <a:lnTo>
                    <a:pt x="6" y="99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6" y="107"/>
                  </a:lnTo>
                  <a:lnTo>
                    <a:pt x="4" y="107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20" y="125"/>
                  </a:lnTo>
                  <a:lnTo>
                    <a:pt x="24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Freeform 75"/>
            <p:cNvSpPr>
              <a:spLocks/>
            </p:cNvSpPr>
            <p:nvPr/>
          </p:nvSpPr>
          <p:spPr bwMode="auto">
            <a:xfrm>
              <a:off x="1723" y="1385"/>
              <a:ext cx="207" cy="308"/>
            </a:xfrm>
            <a:custGeom>
              <a:avLst/>
              <a:gdLst>
                <a:gd name="T0" fmla="*/ 24 w 207"/>
                <a:gd name="T1" fmla="*/ 133 h 308"/>
                <a:gd name="T2" fmla="*/ 24 w 207"/>
                <a:gd name="T3" fmla="*/ 139 h 308"/>
                <a:gd name="T4" fmla="*/ 32 w 207"/>
                <a:gd name="T5" fmla="*/ 147 h 308"/>
                <a:gd name="T6" fmla="*/ 38 w 207"/>
                <a:gd name="T7" fmla="*/ 151 h 308"/>
                <a:gd name="T8" fmla="*/ 42 w 207"/>
                <a:gd name="T9" fmla="*/ 159 h 308"/>
                <a:gd name="T10" fmla="*/ 42 w 207"/>
                <a:gd name="T11" fmla="*/ 169 h 308"/>
                <a:gd name="T12" fmla="*/ 46 w 207"/>
                <a:gd name="T13" fmla="*/ 151 h 308"/>
                <a:gd name="T14" fmla="*/ 50 w 207"/>
                <a:gd name="T15" fmla="*/ 147 h 308"/>
                <a:gd name="T16" fmla="*/ 62 w 207"/>
                <a:gd name="T17" fmla="*/ 127 h 308"/>
                <a:gd name="T18" fmla="*/ 64 w 207"/>
                <a:gd name="T19" fmla="*/ 133 h 308"/>
                <a:gd name="T20" fmla="*/ 64 w 207"/>
                <a:gd name="T21" fmla="*/ 139 h 308"/>
                <a:gd name="T22" fmla="*/ 58 w 207"/>
                <a:gd name="T23" fmla="*/ 147 h 308"/>
                <a:gd name="T24" fmla="*/ 56 w 207"/>
                <a:gd name="T25" fmla="*/ 159 h 308"/>
                <a:gd name="T26" fmla="*/ 56 w 207"/>
                <a:gd name="T27" fmla="*/ 165 h 308"/>
                <a:gd name="T28" fmla="*/ 62 w 207"/>
                <a:gd name="T29" fmla="*/ 179 h 308"/>
                <a:gd name="T30" fmla="*/ 64 w 207"/>
                <a:gd name="T31" fmla="*/ 189 h 308"/>
                <a:gd name="T32" fmla="*/ 66 w 207"/>
                <a:gd name="T33" fmla="*/ 213 h 308"/>
                <a:gd name="T34" fmla="*/ 68 w 207"/>
                <a:gd name="T35" fmla="*/ 225 h 308"/>
                <a:gd name="T36" fmla="*/ 76 w 207"/>
                <a:gd name="T37" fmla="*/ 241 h 308"/>
                <a:gd name="T38" fmla="*/ 80 w 207"/>
                <a:gd name="T39" fmla="*/ 254 h 308"/>
                <a:gd name="T40" fmla="*/ 90 w 207"/>
                <a:gd name="T41" fmla="*/ 278 h 308"/>
                <a:gd name="T42" fmla="*/ 98 w 207"/>
                <a:gd name="T43" fmla="*/ 288 h 308"/>
                <a:gd name="T44" fmla="*/ 112 w 207"/>
                <a:gd name="T45" fmla="*/ 300 h 308"/>
                <a:gd name="T46" fmla="*/ 126 w 207"/>
                <a:gd name="T47" fmla="*/ 304 h 308"/>
                <a:gd name="T48" fmla="*/ 154 w 207"/>
                <a:gd name="T49" fmla="*/ 308 h 308"/>
                <a:gd name="T50" fmla="*/ 164 w 207"/>
                <a:gd name="T51" fmla="*/ 306 h 308"/>
                <a:gd name="T52" fmla="*/ 175 w 207"/>
                <a:gd name="T53" fmla="*/ 302 h 308"/>
                <a:gd name="T54" fmla="*/ 189 w 207"/>
                <a:gd name="T55" fmla="*/ 284 h 308"/>
                <a:gd name="T56" fmla="*/ 193 w 207"/>
                <a:gd name="T57" fmla="*/ 276 h 308"/>
                <a:gd name="T58" fmla="*/ 201 w 207"/>
                <a:gd name="T59" fmla="*/ 262 h 308"/>
                <a:gd name="T60" fmla="*/ 203 w 207"/>
                <a:gd name="T61" fmla="*/ 245 h 308"/>
                <a:gd name="T62" fmla="*/ 199 w 207"/>
                <a:gd name="T63" fmla="*/ 219 h 308"/>
                <a:gd name="T64" fmla="*/ 201 w 207"/>
                <a:gd name="T65" fmla="*/ 187 h 308"/>
                <a:gd name="T66" fmla="*/ 207 w 207"/>
                <a:gd name="T67" fmla="*/ 153 h 308"/>
                <a:gd name="T68" fmla="*/ 207 w 207"/>
                <a:gd name="T69" fmla="*/ 133 h 308"/>
                <a:gd name="T70" fmla="*/ 205 w 207"/>
                <a:gd name="T71" fmla="*/ 123 h 308"/>
                <a:gd name="T72" fmla="*/ 199 w 207"/>
                <a:gd name="T73" fmla="*/ 111 h 308"/>
                <a:gd name="T74" fmla="*/ 187 w 207"/>
                <a:gd name="T75" fmla="*/ 93 h 308"/>
                <a:gd name="T76" fmla="*/ 185 w 207"/>
                <a:gd name="T77" fmla="*/ 83 h 308"/>
                <a:gd name="T78" fmla="*/ 183 w 207"/>
                <a:gd name="T79" fmla="*/ 69 h 308"/>
                <a:gd name="T80" fmla="*/ 177 w 207"/>
                <a:gd name="T81" fmla="*/ 21 h 308"/>
                <a:gd name="T82" fmla="*/ 162 w 207"/>
                <a:gd name="T83" fmla="*/ 21 h 308"/>
                <a:gd name="T84" fmla="*/ 162 w 207"/>
                <a:gd name="T85" fmla="*/ 12 h 308"/>
                <a:gd name="T86" fmla="*/ 156 w 207"/>
                <a:gd name="T87" fmla="*/ 16 h 308"/>
                <a:gd name="T88" fmla="*/ 154 w 207"/>
                <a:gd name="T89" fmla="*/ 16 h 308"/>
                <a:gd name="T90" fmla="*/ 142 w 207"/>
                <a:gd name="T91" fmla="*/ 10 h 308"/>
                <a:gd name="T92" fmla="*/ 122 w 207"/>
                <a:gd name="T93" fmla="*/ 12 h 308"/>
                <a:gd name="T94" fmla="*/ 110 w 207"/>
                <a:gd name="T95" fmla="*/ 0 h 308"/>
                <a:gd name="T96" fmla="*/ 110 w 207"/>
                <a:gd name="T97" fmla="*/ 10 h 308"/>
                <a:gd name="T98" fmla="*/ 72 w 207"/>
                <a:gd name="T99" fmla="*/ 25 h 308"/>
                <a:gd name="T100" fmla="*/ 64 w 207"/>
                <a:gd name="T101" fmla="*/ 55 h 308"/>
                <a:gd name="T102" fmla="*/ 38 w 207"/>
                <a:gd name="T103" fmla="*/ 71 h 308"/>
                <a:gd name="T104" fmla="*/ 26 w 207"/>
                <a:gd name="T105" fmla="*/ 69 h 308"/>
                <a:gd name="T106" fmla="*/ 12 w 207"/>
                <a:gd name="T107" fmla="*/ 71 h 308"/>
                <a:gd name="T108" fmla="*/ 8 w 207"/>
                <a:gd name="T109" fmla="*/ 73 h 308"/>
                <a:gd name="T110" fmla="*/ 0 w 207"/>
                <a:gd name="T111" fmla="*/ 87 h 308"/>
                <a:gd name="T112" fmla="*/ 0 w 207"/>
                <a:gd name="T113" fmla="*/ 87 h 308"/>
                <a:gd name="T114" fmla="*/ 6 w 207"/>
                <a:gd name="T115" fmla="*/ 99 h 308"/>
                <a:gd name="T116" fmla="*/ 10 w 207"/>
                <a:gd name="T117" fmla="*/ 111 h 308"/>
                <a:gd name="T118" fmla="*/ 16 w 207"/>
                <a:gd name="T119" fmla="*/ 113 h 308"/>
                <a:gd name="T120" fmla="*/ 22 w 207"/>
                <a:gd name="T121" fmla="*/ 125 h 308"/>
                <a:gd name="T122" fmla="*/ 24 w 207"/>
                <a:gd name="T123" fmla="*/ 133 h 308"/>
                <a:gd name="T124" fmla="*/ 24 w 207"/>
                <a:gd name="T125" fmla="*/ 13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7" h="308">
                  <a:moveTo>
                    <a:pt x="24" y="133"/>
                  </a:moveTo>
                  <a:lnTo>
                    <a:pt x="24" y="133"/>
                  </a:lnTo>
                  <a:lnTo>
                    <a:pt x="24" y="137"/>
                  </a:lnTo>
                  <a:lnTo>
                    <a:pt x="24" y="139"/>
                  </a:lnTo>
                  <a:lnTo>
                    <a:pt x="28" y="143"/>
                  </a:lnTo>
                  <a:lnTo>
                    <a:pt x="32" y="147"/>
                  </a:lnTo>
                  <a:lnTo>
                    <a:pt x="38" y="151"/>
                  </a:lnTo>
                  <a:lnTo>
                    <a:pt x="38" y="151"/>
                  </a:lnTo>
                  <a:lnTo>
                    <a:pt x="38" y="153"/>
                  </a:lnTo>
                  <a:lnTo>
                    <a:pt x="42" y="159"/>
                  </a:lnTo>
                  <a:lnTo>
                    <a:pt x="42" y="169"/>
                  </a:lnTo>
                  <a:lnTo>
                    <a:pt x="42" y="169"/>
                  </a:lnTo>
                  <a:lnTo>
                    <a:pt x="46" y="157"/>
                  </a:lnTo>
                  <a:lnTo>
                    <a:pt x="46" y="151"/>
                  </a:lnTo>
                  <a:lnTo>
                    <a:pt x="50" y="147"/>
                  </a:lnTo>
                  <a:lnTo>
                    <a:pt x="50" y="147"/>
                  </a:lnTo>
                  <a:lnTo>
                    <a:pt x="58" y="137"/>
                  </a:lnTo>
                  <a:lnTo>
                    <a:pt x="62" y="127"/>
                  </a:lnTo>
                  <a:lnTo>
                    <a:pt x="62" y="127"/>
                  </a:lnTo>
                  <a:lnTo>
                    <a:pt x="64" y="133"/>
                  </a:lnTo>
                  <a:lnTo>
                    <a:pt x="66" y="137"/>
                  </a:lnTo>
                  <a:lnTo>
                    <a:pt x="64" y="139"/>
                  </a:lnTo>
                  <a:lnTo>
                    <a:pt x="64" y="139"/>
                  </a:lnTo>
                  <a:lnTo>
                    <a:pt x="58" y="147"/>
                  </a:lnTo>
                  <a:lnTo>
                    <a:pt x="56" y="151"/>
                  </a:lnTo>
                  <a:lnTo>
                    <a:pt x="56" y="159"/>
                  </a:lnTo>
                  <a:lnTo>
                    <a:pt x="56" y="159"/>
                  </a:lnTo>
                  <a:lnTo>
                    <a:pt x="56" y="165"/>
                  </a:lnTo>
                  <a:lnTo>
                    <a:pt x="58" y="171"/>
                  </a:lnTo>
                  <a:lnTo>
                    <a:pt x="62" y="17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207"/>
                  </a:lnTo>
                  <a:lnTo>
                    <a:pt x="66" y="213"/>
                  </a:lnTo>
                  <a:lnTo>
                    <a:pt x="68" y="225"/>
                  </a:lnTo>
                  <a:lnTo>
                    <a:pt x="68" y="225"/>
                  </a:lnTo>
                  <a:lnTo>
                    <a:pt x="74" y="237"/>
                  </a:lnTo>
                  <a:lnTo>
                    <a:pt x="76" y="241"/>
                  </a:lnTo>
                  <a:lnTo>
                    <a:pt x="80" y="254"/>
                  </a:lnTo>
                  <a:lnTo>
                    <a:pt x="80" y="254"/>
                  </a:lnTo>
                  <a:lnTo>
                    <a:pt x="86" y="266"/>
                  </a:lnTo>
                  <a:lnTo>
                    <a:pt x="90" y="278"/>
                  </a:lnTo>
                  <a:lnTo>
                    <a:pt x="94" y="284"/>
                  </a:lnTo>
                  <a:lnTo>
                    <a:pt x="98" y="288"/>
                  </a:lnTo>
                  <a:lnTo>
                    <a:pt x="104" y="296"/>
                  </a:lnTo>
                  <a:lnTo>
                    <a:pt x="112" y="300"/>
                  </a:lnTo>
                  <a:lnTo>
                    <a:pt x="112" y="300"/>
                  </a:lnTo>
                  <a:lnTo>
                    <a:pt x="126" y="304"/>
                  </a:lnTo>
                  <a:lnTo>
                    <a:pt x="140" y="308"/>
                  </a:lnTo>
                  <a:lnTo>
                    <a:pt x="154" y="308"/>
                  </a:lnTo>
                  <a:lnTo>
                    <a:pt x="164" y="306"/>
                  </a:lnTo>
                  <a:lnTo>
                    <a:pt x="164" y="306"/>
                  </a:lnTo>
                  <a:lnTo>
                    <a:pt x="167" y="304"/>
                  </a:lnTo>
                  <a:lnTo>
                    <a:pt x="175" y="302"/>
                  </a:lnTo>
                  <a:lnTo>
                    <a:pt x="181" y="294"/>
                  </a:lnTo>
                  <a:lnTo>
                    <a:pt x="189" y="284"/>
                  </a:lnTo>
                  <a:lnTo>
                    <a:pt x="193" y="276"/>
                  </a:lnTo>
                  <a:lnTo>
                    <a:pt x="193" y="276"/>
                  </a:lnTo>
                  <a:lnTo>
                    <a:pt x="199" y="270"/>
                  </a:lnTo>
                  <a:lnTo>
                    <a:pt x="201" y="262"/>
                  </a:lnTo>
                  <a:lnTo>
                    <a:pt x="203" y="254"/>
                  </a:lnTo>
                  <a:lnTo>
                    <a:pt x="203" y="245"/>
                  </a:lnTo>
                  <a:lnTo>
                    <a:pt x="203" y="245"/>
                  </a:lnTo>
                  <a:lnTo>
                    <a:pt x="199" y="219"/>
                  </a:lnTo>
                  <a:lnTo>
                    <a:pt x="199" y="205"/>
                  </a:lnTo>
                  <a:lnTo>
                    <a:pt x="201" y="187"/>
                  </a:lnTo>
                  <a:lnTo>
                    <a:pt x="201" y="187"/>
                  </a:lnTo>
                  <a:lnTo>
                    <a:pt x="207" y="153"/>
                  </a:lnTo>
                  <a:lnTo>
                    <a:pt x="207" y="139"/>
                  </a:lnTo>
                  <a:lnTo>
                    <a:pt x="207" y="133"/>
                  </a:lnTo>
                  <a:lnTo>
                    <a:pt x="205" y="123"/>
                  </a:lnTo>
                  <a:lnTo>
                    <a:pt x="205" y="123"/>
                  </a:lnTo>
                  <a:lnTo>
                    <a:pt x="203" y="117"/>
                  </a:lnTo>
                  <a:lnTo>
                    <a:pt x="199" y="111"/>
                  </a:lnTo>
                  <a:lnTo>
                    <a:pt x="193" y="101"/>
                  </a:lnTo>
                  <a:lnTo>
                    <a:pt x="187" y="93"/>
                  </a:lnTo>
                  <a:lnTo>
                    <a:pt x="185" y="89"/>
                  </a:lnTo>
                  <a:lnTo>
                    <a:pt x="185" y="83"/>
                  </a:lnTo>
                  <a:lnTo>
                    <a:pt x="185" y="83"/>
                  </a:lnTo>
                  <a:lnTo>
                    <a:pt x="183" y="69"/>
                  </a:lnTo>
                  <a:lnTo>
                    <a:pt x="181" y="49"/>
                  </a:lnTo>
                  <a:lnTo>
                    <a:pt x="177" y="21"/>
                  </a:lnTo>
                  <a:lnTo>
                    <a:pt x="169" y="25"/>
                  </a:lnTo>
                  <a:lnTo>
                    <a:pt x="162" y="21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58" y="14"/>
                  </a:lnTo>
                  <a:lnTo>
                    <a:pt x="156" y="16"/>
                  </a:lnTo>
                  <a:lnTo>
                    <a:pt x="154" y="16"/>
                  </a:lnTo>
                  <a:lnTo>
                    <a:pt x="154" y="16"/>
                  </a:lnTo>
                  <a:lnTo>
                    <a:pt x="146" y="12"/>
                  </a:lnTo>
                  <a:lnTo>
                    <a:pt x="142" y="10"/>
                  </a:lnTo>
                  <a:lnTo>
                    <a:pt x="138" y="6"/>
                  </a:lnTo>
                  <a:lnTo>
                    <a:pt x="122" y="12"/>
                  </a:lnTo>
                  <a:lnTo>
                    <a:pt x="120" y="8"/>
                  </a:lnTo>
                  <a:lnTo>
                    <a:pt x="110" y="0"/>
                  </a:lnTo>
                  <a:lnTo>
                    <a:pt x="104" y="2"/>
                  </a:lnTo>
                  <a:lnTo>
                    <a:pt x="110" y="10"/>
                  </a:lnTo>
                  <a:lnTo>
                    <a:pt x="90" y="12"/>
                  </a:lnTo>
                  <a:lnTo>
                    <a:pt x="72" y="25"/>
                  </a:lnTo>
                  <a:lnTo>
                    <a:pt x="72" y="45"/>
                  </a:lnTo>
                  <a:lnTo>
                    <a:pt x="64" y="55"/>
                  </a:lnTo>
                  <a:lnTo>
                    <a:pt x="58" y="67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26" y="69"/>
                  </a:lnTo>
                  <a:lnTo>
                    <a:pt x="18" y="69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8" y="73"/>
                  </a:lnTo>
                  <a:lnTo>
                    <a:pt x="6" y="75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6" y="99"/>
                  </a:lnTo>
                  <a:lnTo>
                    <a:pt x="8" y="105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6" y="113"/>
                  </a:lnTo>
                  <a:lnTo>
                    <a:pt x="20" y="117"/>
                  </a:lnTo>
                  <a:lnTo>
                    <a:pt x="22" y="125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Freeform 76"/>
            <p:cNvSpPr>
              <a:spLocks/>
            </p:cNvSpPr>
            <p:nvPr/>
          </p:nvSpPr>
          <p:spPr bwMode="auto">
            <a:xfrm>
              <a:off x="1162" y="1647"/>
              <a:ext cx="153" cy="202"/>
            </a:xfrm>
            <a:custGeom>
              <a:avLst/>
              <a:gdLst>
                <a:gd name="T0" fmla="*/ 32 w 153"/>
                <a:gd name="T1" fmla="*/ 192 h 202"/>
                <a:gd name="T2" fmla="*/ 36 w 153"/>
                <a:gd name="T3" fmla="*/ 202 h 202"/>
                <a:gd name="T4" fmla="*/ 46 w 153"/>
                <a:gd name="T5" fmla="*/ 188 h 202"/>
                <a:gd name="T6" fmla="*/ 62 w 153"/>
                <a:gd name="T7" fmla="*/ 184 h 202"/>
                <a:gd name="T8" fmla="*/ 64 w 153"/>
                <a:gd name="T9" fmla="*/ 182 h 202"/>
                <a:gd name="T10" fmla="*/ 65 w 153"/>
                <a:gd name="T11" fmla="*/ 172 h 202"/>
                <a:gd name="T12" fmla="*/ 71 w 153"/>
                <a:gd name="T13" fmla="*/ 158 h 202"/>
                <a:gd name="T14" fmla="*/ 81 w 153"/>
                <a:gd name="T15" fmla="*/ 150 h 202"/>
                <a:gd name="T16" fmla="*/ 89 w 153"/>
                <a:gd name="T17" fmla="*/ 148 h 202"/>
                <a:gd name="T18" fmla="*/ 87 w 153"/>
                <a:gd name="T19" fmla="*/ 142 h 202"/>
                <a:gd name="T20" fmla="*/ 89 w 153"/>
                <a:gd name="T21" fmla="*/ 134 h 202"/>
                <a:gd name="T22" fmla="*/ 99 w 153"/>
                <a:gd name="T23" fmla="*/ 132 h 202"/>
                <a:gd name="T24" fmla="*/ 101 w 153"/>
                <a:gd name="T25" fmla="*/ 130 h 202"/>
                <a:gd name="T26" fmla="*/ 105 w 153"/>
                <a:gd name="T27" fmla="*/ 122 h 202"/>
                <a:gd name="T28" fmla="*/ 109 w 153"/>
                <a:gd name="T29" fmla="*/ 118 h 202"/>
                <a:gd name="T30" fmla="*/ 115 w 153"/>
                <a:gd name="T31" fmla="*/ 122 h 202"/>
                <a:gd name="T32" fmla="*/ 125 w 153"/>
                <a:gd name="T33" fmla="*/ 112 h 202"/>
                <a:gd name="T34" fmla="*/ 129 w 153"/>
                <a:gd name="T35" fmla="*/ 104 h 202"/>
                <a:gd name="T36" fmla="*/ 127 w 153"/>
                <a:gd name="T37" fmla="*/ 96 h 202"/>
                <a:gd name="T38" fmla="*/ 127 w 153"/>
                <a:gd name="T39" fmla="*/ 86 h 202"/>
                <a:gd name="T40" fmla="*/ 127 w 153"/>
                <a:gd name="T41" fmla="*/ 78 h 202"/>
                <a:gd name="T42" fmla="*/ 133 w 153"/>
                <a:gd name="T43" fmla="*/ 76 h 202"/>
                <a:gd name="T44" fmla="*/ 145 w 153"/>
                <a:gd name="T45" fmla="*/ 76 h 202"/>
                <a:gd name="T46" fmla="*/ 143 w 153"/>
                <a:gd name="T47" fmla="*/ 68 h 202"/>
                <a:gd name="T48" fmla="*/ 145 w 153"/>
                <a:gd name="T49" fmla="*/ 56 h 202"/>
                <a:gd name="T50" fmla="*/ 149 w 153"/>
                <a:gd name="T51" fmla="*/ 48 h 202"/>
                <a:gd name="T52" fmla="*/ 153 w 153"/>
                <a:gd name="T53" fmla="*/ 36 h 202"/>
                <a:gd name="T54" fmla="*/ 147 w 153"/>
                <a:gd name="T55" fmla="*/ 20 h 202"/>
                <a:gd name="T56" fmla="*/ 147 w 153"/>
                <a:gd name="T57" fmla="*/ 16 h 202"/>
                <a:gd name="T58" fmla="*/ 149 w 153"/>
                <a:gd name="T59" fmla="*/ 8 h 202"/>
                <a:gd name="T60" fmla="*/ 145 w 153"/>
                <a:gd name="T61" fmla="*/ 0 h 202"/>
                <a:gd name="T62" fmla="*/ 125 w 153"/>
                <a:gd name="T63" fmla="*/ 0 h 202"/>
                <a:gd name="T64" fmla="*/ 109 w 153"/>
                <a:gd name="T65" fmla="*/ 14 h 202"/>
                <a:gd name="T66" fmla="*/ 99 w 153"/>
                <a:gd name="T67" fmla="*/ 22 h 202"/>
                <a:gd name="T68" fmla="*/ 89 w 153"/>
                <a:gd name="T69" fmla="*/ 32 h 202"/>
                <a:gd name="T70" fmla="*/ 62 w 153"/>
                <a:gd name="T71" fmla="*/ 34 h 202"/>
                <a:gd name="T72" fmla="*/ 58 w 153"/>
                <a:gd name="T73" fmla="*/ 50 h 202"/>
                <a:gd name="T74" fmla="*/ 32 w 153"/>
                <a:gd name="T75" fmla="*/ 60 h 202"/>
                <a:gd name="T76" fmla="*/ 30 w 153"/>
                <a:gd name="T77" fmla="*/ 72 h 202"/>
                <a:gd name="T78" fmla="*/ 0 w 153"/>
                <a:gd name="T79" fmla="*/ 96 h 202"/>
                <a:gd name="T80" fmla="*/ 10 w 153"/>
                <a:gd name="T81" fmla="*/ 124 h 202"/>
                <a:gd name="T82" fmla="*/ 0 w 153"/>
                <a:gd name="T83" fmla="*/ 140 h 202"/>
                <a:gd name="T84" fmla="*/ 16 w 153"/>
                <a:gd name="T85" fmla="*/ 152 h 202"/>
                <a:gd name="T86" fmla="*/ 22 w 153"/>
                <a:gd name="T87" fmla="*/ 168 h 202"/>
                <a:gd name="T88" fmla="*/ 18 w 153"/>
                <a:gd name="T89" fmla="*/ 186 h 202"/>
                <a:gd name="T90" fmla="*/ 30 w 153"/>
                <a:gd name="T91" fmla="*/ 186 h 202"/>
                <a:gd name="T92" fmla="*/ 30 w 153"/>
                <a:gd name="T93" fmla="*/ 18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3" h="202">
                  <a:moveTo>
                    <a:pt x="30" y="186"/>
                  </a:moveTo>
                  <a:lnTo>
                    <a:pt x="30" y="186"/>
                  </a:lnTo>
                  <a:lnTo>
                    <a:pt x="32" y="192"/>
                  </a:lnTo>
                  <a:lnTo>
                    <a:pt x="32" y="196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40" y="196"/>
                  </a:lnTo>
                  <a:lnTo>
                    <a:pt x="44" y="194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58" y="186"/>
                  </a:lnTo>
                  <a:lnTo>
                    <a:pt x="62" y="184"/>
                  </a:lnTo>
                  <a:lnTo>
                    <a:pt x="64" y="184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76"/>
                  </a:lnTo>
                  <a:lnTo>
                    <a:pt x="65" y="172"/>
                  </a:lnTo>
                  <a:lnTo>
                    <a:pt x="65" y="172"/>
                  </a:lnTo>
                  <a:lnTo>
                    <a:pt x="67" y="168"/>
                  </a:lnTo>
                  <a:lnTo>
                    <a:pt x="71" y="158"/>
                  </a:lnTo>
                  <a:lnTo>
                    <a:pt x="71" y="158"/>
                  </a:lnTo>
                  <a:lnTo>
                    <a:pt x="75" y="152"/>
                  </a:lnTo>
                  <a:lnTo>
                    <a:pt x="77" y="152"/>
                  </a:lnTo>
                  <a:lnTo>
                    <a:pt x="81" y="150"/>
                  </a:lnTo>
                  <a:lnTo>
                    <a:pt x="81" y="150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7" y="142"/>
                  </a:lnTo>
                  <a:lnTo>
                    <a:pt x="87" y="138"/>
                  </a:lnTo>
                  <a:lnTo>
                    <a:pt x="89" y="136"/>
                  </a:lnTo>
                  <a:lnTo>
                    <a:pt x="89" y="134"/>
                  </a:lnTo>
                  <a:lnTo>
                    <a:pt x="89" y="134"/>
                  </a:lnTo>
                  <a:lnTo>
                    <a:pt x="93" y="132"/>
                  </a:lnTo>
                  <a:lnTo>
                    <a:pt x="99" y="132"/>
                  </a:lnTo>
                  <a:lnTo>
                    <a:pt x="101" y="132"/>
                  </a:lnTo>
                  <a:lnTo>
                    <a:pt x="101" y="130"/>
                  </a:lnTo>
                  <a:lnTo>
                    <a:pt x="101" y="130"/>
                  </a:lnTo>
                  <a:lnTo>
                    <a:pt x="101" y="126"/>
                  </a:lnTo>
                  <a:lnTo>
                    <a:pt x="101" y="124"/>
                  </a:lnTo>
                  <a:lnTo>
                    <a:pt x="105" y="122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9" y="118"/>
                  </a:lnTo>
                  <a:lnTo>
                    <a:pt x="111" y="122"/>
                  </a:lnTo>
                  <a:lnTo>
                    <a:pt x="111" y="122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21" y="116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9" y="108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27" y="100"/>
                  </a:lnTo>
                  <a:lnTo>
                    <a:pt x="127" y="96"/>
                  </a:lnTo>
                  <a:lnTo>
                    <a:pt x="127" y="94"/>
                  </a:lnTo>
                  <a:lnTo>
                    <a:pt x="127" y="94"/>
                  </a:lnTo>
                  <a:lnTo>
                    <a:pt x="127" y="86"/>
                  </a:lnTo>
                  <a:lnTo>
                    <a:pt x="127" y="82"/>
                  </a:lnTo>
                  <a:lnTo>
                    <a:pt x="127" y="82"/>
                  </a:lnTo>
                  <a:lnTo>
                    <a:pt x="127" y="78"/>
                  </a:lnTo>
                  <a:lnTo>
                    <a:pt x="129" y="76"/>
                  </a:lnTo>
                  <a:lnTo>
                    <a:pt x="133" y="76"/>
                  </a:lnTo>
                  <a:lnTo>
                    <a:pt x="133" y="76"/>
                  </a:lnTo>
                  <a:lnTo>
                    <a:pt x="139" y="76"/>
                  </a:lnTo>
                  <a:lnTo>
                    <a:pt x="145" y="76"/>
                  </a:lnTo>
                  <a:lnTo>
                    <a:pt x="145" y="76"/>
                  </a:lnTo>
                  <a:lnTo>
                    <a:pt x="145" y="72"/>
                  </a:lnTo>
                  <a:lnTo>
                    <a:pt x="145" y="72"/>
                  </a:lnTo>
                  <a:lnTo>
                    <a:pt x="143" y="68"/>
                  </a:lnTo>
                  <a:lnTo>
                    <a:pt x="145" y="64"/>
                  </a:lnTo>
                  <a:lnTo>
                    <a:pt x="145" y="60"/>
                  </a:lnTo>
                  <a:lnTo>
                    <a:pt x="145" y="56"/>
                  </a:lnTo>
                  <a:lnTo>
                    <a:pt x="145" y="56"/>
                  </a:lnTo>
                  <a:lnTo>
                    <a:pt x="147" y="50"/>
                  </a:lnTo>
                  <a:lnTo>
                    <a:pt x="149" y="48"/>
                  </a:lnTo>
                  <a:lnTo>
                    <a:pt x="153" y="40"/>
                  </a:lnTo>
                  <a:lnTo>
                    <a:pt x="153" y="40"/>
                  </a:lnTo>
                  <a:lnTo>
                    <a:pt x="153" y="36"/>
                  </a:lnTo>
                  <a:lnTo>
                    <a:pt x="153" y="28"/>
                  </a:lnTo>
                  <a:lnTo>
                    <a:pt x="149" y="24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5" y="18"/>
                  </a:lnTo>
                  <a:lnTo>
                    <a:pt x="147" y="16"/>
                  </a:lnTo>
                  <a:lnTo>
                    <a:pt x="149" y="12"/>
                  </a:lnTo>
                  <a:lnTo>
                    <a:pt x="149" y="8"/>
                  </a:lnTo>
                  <a:lnTo>
                    <a:pt x="149" y="8"/>
                  </a:lnTo>
                  <a:lnTo>
                    <a:pt x="147" y="4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15" y="8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5" y="18"/>
                  </a:lnTo>
                  <a:lnTo>
                    <a:pt x="99" y="22"/>
                  </a:lnTo>
                  <a:lnTo>
                    <a:pt x="93" y="26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1" y="28"/>
                  </a:lnTo>
                  <a:lnTo>
                    <a:pt x="69" y="28"/>
                  </a:lnTo>
                  <a:lnTo>
                    <a:pt x="62" y="34"/>
                  </a:lnTo>
                  <a:lnTo>
                    <a:pt x="64" y="38"/>
                  </a:lnTo>
                  <a:lnTo>
                    <a:pt x="60" y="42"/>
                  </a:lnTo>
                  <a:lnTo>
                    <a:pt x="58" y="50"/>
                  </a:lnTo>
                  <a:lnTo>
                    <a:pt x="46" y="54"/>
                  </a:lnTo>
                  <a:lnTo>
                    <a:pt x="40" y="58"/>
                  </a:lnTo>
                  <a:lnTo>
                    <a:pt x="32" y="60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0" y="72"/>
                  </a:lnTo>
                  <a:lnTo>
                    <a:pt x="16" y="86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8" y="106"/>
                  </a:lnTo>
                  <a:lnTo>
                    <a:pt x="2" y="114"/>
                  </a:lnTo>
                  <a:lnTo>
                    <a:pt x="10" y="124"/>
                  </a:lnTo>
                  <a:lnTo>
                    <a:pt x="14" y="134"/>
                  </a:lnTo>
                  <a:lnTo>
                    <a:pt x="6" y="136"/>
                  </a:lnTo>
                  <a:lnTo>
                    <a:pt x="0" y="140"/>
                  </a:lnTo>
                  <a:lnTo>
                    <a:pt x="8" y="148"/>
                  </a:lnTo>
                  <a:lnTo>
                    <a:pt x="16" y="152"/>
                  </a:lnTo>
                  <a:lnTo>
                    <a:pt x="16" y="152"/>
                  </a:lnTo>
                  <a:lnTo>
                    <a:pt x="18" y="158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0" y="176"/>
                  </a:lnTo>
                  <a:lnTo>
                    <a:pt x="20" y="182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4" y="184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0" y="18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Freeform 77"/>
            <p:cNvSpPr>
              <a:spLocks/>
            </p:cNvSpPr>
            <p:nvPr/>
          </p:nvSpPr>
          <p:spPr bwMode="auto">
            <a:xfrm>
              <a:off x="2635" y="1610"/>
              <a:ext cx="713" cy="1501"/>
            </a:xfrm>
            <a:custGeom>
              <a:avLst/>
              <a:gdLst>
                <a:gd name="T0" fmla="*/ 86 w 713"/>
                <a:gd name="T1" fmla="*/ 298 h 1501"/>
                <a:gd name="T2" fmla="*/ 80 w 713"/>
                <a:gd name="T3" fmla="*/ 356 h 1501"/>
                <a:gd name="T4" fmla="*/ 36 w 713"/>
                <a:gd name="T5" fmla="*/ 422 h 1501"/>
                <a:gd name="T6" fmla="*/ 86 w 713"/>
                <a:gd name="T7" fmla="*/ 450 h 1501"/>
                <a:gd name="T8" fmla="*/ 78 w 713"/>
                <a:gd name="T9" fmla="*/ 503 h 1501"/>
                <a:gd name="T10" fmla="*/ 58 w 713"/>
                <a:gd name="T11" fmla="*/ 609 h 1501"/>
                <a:gd name="T12" fmla="*/ 76 w 713"/>
                <a:gd name="T13" fmla="*/ 659 h 1501"/>
                <a:gd name="T14" fmla="*/ 98 w 713"/>
                <a:gd name="T15" fmla="*/ 719 h 1501"/>
                <a:gd name="T16" fmla="*/ 78 w 713"/>
                <a:gd name="T17" fmla="*/ 772 h 1501"/>
                <a:gd name="T18" fmla="*/ 50 w 713"/>
                <a:gd name="T19" fmla="*/ 840 h 1501"/>
                <a:gd name="T20" fmla="*/ 54 w 713"/>
                <a:gd name="T21" fmla="*/ 904 h 1501"/>
                <a:gd name="T22" fmla="*/ 0 w 713"/>
                <a:gd name="T23" fmla="*/ 995 h 1501"/>
                <a:gd name="T24" fmla="*/ 114 w 713"/>
                <a:gd name="T25" fmla="*/ 1065 h 1501"/>
                <a:gd name="T26" fmla="*/ 104 w 713"/>
                <a:gd name="T27" fmla="*/ 1157 h 1501"/>
                <a:gd name="T28" fmla="*/ 92 w 713"/>
                <a:gd name="T29" fmla="*/ 1222 h 1501"/>
                <a:gd name="T30" fmla="*/ 88 w 713"/>
                <a:gd name="T31" fmla="*/ 1298 h 1501"/>
                <a:gd name="T32" fmla="*/ 149 w 713"/>
                <a:gd name="T33" fmla="*/ 1352 h 1501"/>
                <a:gd name="T34" fmla="*/ 161 w 713"/>
                <a:gd name="T35" fmla="*/ 1404 h 1501"/>
                <a:gd name="T36" fmla="*/ 143 w 713"/>
                <a:gd name="T37" fmla="*/ 1439 h 1501"/>
                <a:gd name="T38" fmla="*/ 118 w 713"/>
                <a:gd name="T39" fmla="*/ 1491 h 1501"/>
                <a:gd name="T40" fmla="*/ 195 w 713"/>
                <a:gd name="T41" fmla="*/ 1497 h 1501"/>
                <a:gd name="T42" fmla="*/ 239 w 713"/>
                <a:gd name="T43" fmla="*/ 1447 h 1501"/>
                <a:gd name="T44" fmla="*/ 287 w 713"/>
                <a:gd name="T45" fmla="*/ 1418 h 1501"/>
                <a:gd name="T46" fmla="*/ 331 w 713"/>
                <a:gd name="T47" fmla="*/ 1412 h 1501"/>
                <a:gd name="T48" fmla="*/ 309 w 713"/>
                <a:gd name="T49" fmla="*/ 1364 h 1501"/>
                <a:gd name="T50" fmla="*/ 343 w 713"/>
                <a:gd name="T51" fmla="*/ 1312 h 1501"/>
                <a:gd name="T52" fmla="*/ 374 w 713"/>
                <a:gd name="T53" fmla="*/ 1242 h 1501"/>
                <a:gd name="T54" fmla="*/ 422 w 713"/>
                <a:gd name="T55" fmla="*/ 1175 h 1501"/>
                <a:gd name="T56" fmla="*/ 458 w 713"/>
                <a:gd name="T57" fmla="*/ 1167 h 1501"/>
                <a:gd name="T58" fmla="*/ 484 w 713"/>
                <a:gd name="T59" fmla="*/ 1161 h 1501"/>
                <a:gd name="T60" fmla="*/ 516 w 713"/>
                <a:gd name="T61" fmla="*/ 1127 h 1501"/>
                <a:gd name="T62" fmla="*/ 548 w 713"/>
                <a:gd name="T63" fmla="*/ 1079 h 1501"/>
                <a:gd name="T64" fmla="*/ 611 w 713"/>
                <a:gd name="T65" fmla="*/ 1065 h 1501"/>
                <a:gd name="T66" fmla="*/ 627 w 713"/>
                <a:gd name="T67" fmla="*/ 936 h 1501"/>
                <a:gd name="T68" fmla="*/ 651 w 713"/>
                <a:gd name="T69" fmla="*/ 808 h 1501"/>
                <a:gd name="T70" fmla="*/ 683 w 713"/>
                <a:gd name="T71" fmla="*/ 776 h 1501"/>
                <a:gd name="T72" fmla="*/ 613 w 713"/>
                <a:gd name="T73" fmla="*/ 760 h 1501"/>
                <a:gd name="T74" fmla="*/ 627 w 713"/>
                <a:gd name="T75" fmla="*/ 701 h 1501"/>
                <a:gd name="T76" fmla="*/ 605 w 713"/>
                <a:gd name="T77" fmla="*/ 633 h 1501"/>
                <a:gd name="T78" fmla="*/ 597 w 713"/>
                <a:gd name="T79" fmla="*/ 488 h 1501"/>
                <a:gd name="T80" fmla="*/ 647 w 713"/>
                <a:gd name="T81" fmla="*/ 450 h 1501"/>
                <a:gd name="T82" fmla="*/ 669 w 713"/>
                <a:gd name="T83" fmla="*/ 418 h 1501"/>
                <a:gd name="T84" fmla="*/ 697 w 713"/>
                <a:gd name="T85" fmla="*/ 338 h 1501"/>
                <a:gd name="T86" fmla="*/ 665 w 713"/>
                <a:gd name="T87" fmla="*/ 280 h 1501"/>
                <a:gd name="T88" fmla="*/ 661 w 713"/>
                <a:gd name="T89" fmla="*/ 207 h 1501"/>
                <a:gd name="T90" fmla="*/ 657 w 713"/>
                <a:gd name="T91" fmla="*/ 217 h 1501"/>
                <a:gd name="T92" fmla="*/ 589 w 713"/>
                <a:gd name="T93" fmla="*/ 259 h 1501"/>
                <a:gd name="T94" fmla="*/ 595 w 713"/>
                <a:gd name="T95" fmla="*/ 241 h 1501"/>
                <a:gd name="T96" fmla="*/ 657 w 713"/>
                <a:gd name="T97" fmla="*/ 163 h 1501"/>
                <a:gd name="T98" fmla="*/ 673 w 713"/>
                <a:gd name="T99" fmla="*/ 69 h 1501"/>
                <a:gd name="T100" fmla="*/ 583 w 713"/>
                <a:gd name="T101" fmla="*/ 57 h 1501"/>
                <a:gd name="T102" fmla="*/ 568 w 713"/>
                <a:gd name="T103" fmla="*/ 31 h 1501"/>
                <a:gd name="T104" fmla="*/ 526 w 713"/>
                <a:gd name="T105" fmla="*/ 0 h 1501"/>
                <a:gd name="T106" fmla="*/ 488 w 713"/>
                <a:gd name="T107" fmla="*/ 57 h 1501"/>
                <a:gd name="T108" fmla="*/ 458 w 713"/>
                <a:gd name="T109" fmla="*/ 79 h 1501"/>
                <a:gd name="T110" fmla="*/ 366 w 713"/>
                <a:gd name="T111" fmla="*/ 93 h 1501"/>
                <a:gd name="T112" fmla="*/ 279 w 713"/>
                <a:gd name="T113" fmla="*/ 119 h 1501"/>
                <a:gd name="T114" fmla="*/ 235 w 713"/>
                <a:gd name="T115" fmla="*/ 195 h 1501"/>
                <a:gd name="T116" fmla="*/ 126 w 713"/>
                <a:gd name="T117" fmla="*/ 197 h 1501"/>
                <a:gd name="T118" fmla="*/ 126 w 713"/>
                <a:gd name="T119" fmla="*/ 280 h 1501"/>
                <a:gd name="T120" fmla="*/ 118 w 713"/>
                <a:gd name="T121" fmla="*/ 304 h 1501"/>
                <a:gd name="T122" fmla="*/ 68 w 713"/>
                <a:gd name="T123" fmla="*/ 253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3" h="1501">
                  <a:moveTo>
                    <a:pt x="70" y="266"/>
                  </a:moveTo>
                  <a:lnTo>
                    <a:pt x="70" y="266"/>
                  </a:lnTo>
                  <a:lnTo>
                    <a:pt x="82" y="278"/>
                  </a:lnTo>
                  <a:lnTo>
                    <a:pt x="88" y="284"/>
                  </a:lnTo>
                  <a:lnTo>
                    <a:pt x="90" y="288"/>
                  </a:lnTo>
                  <a:lnTo>
                    <a:pt x="90" y="290"/>
                  </a:lnTo>
                  <a:lnTo>
                    <a:pt x="90" y="290"/>
                  </a:lnTo>
                  <a:lnTo>
                    <a:pt x="90" y="292"/>
                  </a:lnTo>
                  <a:lnTo>
                    <a:pt x="88" y="292"/>
                  </a:lnTo>
                  <a:lnTo>
                    <a:pt x="86" y="292"/>
                  </a:lnTo>
                  <a:lnTo>
                    <a:pt x="86" y="298"/>
                  </a:lnTo>
                  <a:lnTo>
                    <a:pt x="86" y="298"/>
                  </a:lnTo>
                  <a:lnTo>
                    <a:pt x="86" y="298"/>
                  </a:lnTo>
                  <a:lnTo>
                    <a:pt x="86" y="300"/>
                  </a:lnTo>
                  <a:lnTo>
                    <a:pt x="80" y="302"/>
                  </a:lnTo>
                  <a:lnTo>
                    <a:pt x="70" y="302"/>
                  </a:lnTo>
                  <a:lnTo>
                    <a:pt x="70" y="302"/>
                  </a:lnTo>
                  <a:lnTo>
                    <a:pt x="68" y="304"/>
                  </a:lnTo>
                  <a:lnTo>
                    <a:pt x="64" y="306"/>
                  </a:lnTo>
                  <a:lnTo>
                    <a:pt x="60" y="310"/>
                  </a:lnTo>
                  <a:lnTo>
                    <a:pt x="60" y="310"/>
                  </a:lnTo>
                  <a:lnTo>
                    <a:pt x="74" y="332"/>
                  </a:lnTo>
                  <a:lnTo>
                    <a:pt x="74" y="332"/>
                  </a:lnTo>
                  <a:lnTo>
                    <a:pt x="76" y="338"/>
                  </a:lnTo>
                  <a:lnTo>
                    <a:pt x="78" y="346"/>
                  </a:lnTo>
                  <a:lnTo>
                    <a:pt x="80" y="356"/>
                  </a:lnTo>
                  <a:lnTo>
                    <a:pt x="80" y="356"/>
                  </a:lnTo>
                  <a:lnTo>
                    <a:pt x="76" y="368"/>
                  </a:lnTo>
                  <a:lnTo>
                    <a:pt x="76" y="372"/>
                  </a:lnTo>
                  <a:lnTo>
                    <a:pt x="74" y="372"/>
                  </a:lnTo>
                  <a:lnTo>
                    <a:pt x="72" y="372"/>
                  </a:lnTo>
                  <a:lnTo>
                    <a:pt x="72" y="372"/>
                  </a:lnTo>
                  <a:lnTo>
                    <a:pt x="72" y="370"/>
                  </a:lnTo>
                  <a:lnTo>
                    <a:pt x="68" y="370"/>
                  </a:lnTo>
                  <a:lnTo>
                    <a:pt x="66" y="372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28" y="396"/>
                  </a:lnTo>
                  <a:lnTo>
                    <a:pt x="36" y="422"/>
                  </a:lnTo>
                  <a:lnTo>
                    <a:pt x="36" y="422"/>
                  </a:lnTo>
                  <a:lnTo>
                    <a:pt x="36" y="424"/>
                  </a:lnTo>
                  <a:lnTo>
                    <a:pt x="42" y="428"/>
                  </a:lnTo>
                  <a:lnTo>
                    <a:pt x="46" y="430"/>
                  </a:lnTo>
                  <a:lnTo>
                    <a:pt x="46" y="430"/>
                  </a:lnTo>
                  <a:lnTo>
                    <a:pt x="58" y="438"/>
                  </a:lnTo>
                  <a:lnTo>
                    <a:pt x="64" y="442"/>
                  </a:lnTo>
                  <a:lnTo>
                    <a:pt x="72" y="442"/>
                  </a:lnTo>
                  <a:lnTo>
                    <a:pt x="72" y="442"/>
                  </a:lnTo>
                  <a:lnTo>
                    <a:pt x="76" y="442"/>
                  </a:lnTo>
                  <a:lnTo>
                    <a:pt x="80" y="446"/>
                  </a:lnTo>
                  <a:lnTo>
                    <a:pt x="80" y="448"/>
                  </a:lnTo>
                  <a:lnTo>
                    <a:pt x="86" y="450"/>
                  </a:lnTo>
                  <a:lnTo>
                    <a:pt x="86" y="450"/>
                  </a:lnTo>
                  <a:lnTo>
                    <a:pt x="86" y="452"/>
                  </a:lnTo>
                  <a:lnTo>
                    <a:pt x="88" y="458"/>
                  </a:lnTo>
                  <a:lnTo>
                    <a:pt x="88" y="466"/>
                  </a:lnTo>
                  <a:lnTo>
                    <a:pt x="88" y="480"/>
                  </a:lnTo>
                  <a:lnTo>
                    <a:pt x="88" y="480"/>
                  </a:lnTo>
                  <a:lnTo>
                    <a:pt x="88" y="484"/>
                  </a:lnTo>
                  <a:lnTo>
                    <a:pt x="86" y="486"/>
                  </a:lnTo>
                  <a:lnTo>
                    <a:pt x="82" y="490"/>
                  </a:lnTo>
                  <a:lnTo>
                    <a:pt x="80" y="495"/>
                  </a:lnTo>
                  <a:lnTo>
                    <a:pt x="80" y="495"/>
                  </a:lnTo>
                  <a:lnTo>
                    <a:pt x="80" y="501"/>
                  </a:lnTo>
                  <a:lnTo>
                    <a:pt x="78" y="503"/>
                  </a:lnTo>
                  <a:lnTo>
                    <a:pt x="74" y="509"/>
                  </a:lnTo>
                  <a:lnTo>
                    <a:pt x="68" y="519"/>
                  </a:lnTo>
                  <a:lnTo>
                    <a:pt x="54" y="517"/>
                  </a:lnTo>
                  <a:lnTo>
                    <a:pt x="58" y="549"/>
                  </a:lnTo>
                  <a:lnTo>
                    <a:pt x="50" y="559"/>
                  </a:lnTo>
                  <a:lnTo>
                    <a:pt x="50" y="559"/>
                  </a:lnTo>
                  <a:lnTo>
                    <a:pt x="54" y="563"/>
                  </a:lnTo>
                  <a:lnTo>
                    <a:pt x="56" y="571"/>
                  </a:lnTo>
                  <a:lnTo>
                    <a:pt x="60" y="577"/>
                  </a:lnTo>
                  <a:lnTo>
                    <a:pt x="60" y="577"/>
                  </a:lnTo>
                  <a:lnTo>
                    <a:pt x="66" y="593"/>
                  </a:lnTo>
                  <a:lnTo>
                    <a:pt x="68" y="599"/>
                  </a:lnTo>
                  <a:lnTo>
                    <a:pt x="58" y="609"/>
                  </a:lnTo>
                  <a:lnTo>
                    <a:pt x="68" y="625"/>
                  </a:lnTo>
                  <a:lnTo>
                    <a:pt x="68" y="625"/>
                  </a:lnTo>
                  <a:lnTo>
                    <a:pt x="66" y="627"/>
                  </a:lnTo>
                  <a:lnTo>
                    <a:pt x="66" y="629"/>
                  </a:lnTo>
                  <a:lnTo>
                    <a:pt x="64" y="631"/>
                  </a:lnTo>
                  <a:lnTo>
                    <a:pt x="64" y="631"/>
                  </a:lnTo>
                  <a:lnTo>
                    <a:pt x="60" y="635"/>
                  </a:lnTo>
                  <a:lnTo>
                    <a:pt x="58" y="643"/>
                  </a:lnTo>
                  <a:lnTo>
                    <a:pt x="58" y="651"/>
                  </a:lnTo>
                  <a:lnTo>
                    <a:pt x="58" y="651"/>
                  </a:lnTo>
                  <a:lnTo>
                    <a:pt x="68" y="653"/>
                  </a:lnTo>
                  <a:lnTo>
                    <a:pt x="72" y="655"/>
                  </a:lnTo>
                  <a:lnTo>
                    <a:pt x="76" y="659"/>
                  </a:lnTo>
                  <a:lnTo>
                    <a:pt x="76" y="659"/>
                  </a:lnTo>
                  <a:lnTo>
                    <a:pt x="76" y="667"/>
                  </a:lnTo>
                  <a:lnTo>
                    <a:pt x="78" y="675"/>
                  </a:lnTo>
                  <a:lnTo>
                    <a:pt x="76" y="681"/>
                  </a:lnTo>
                  <a:lnTo>
                    <a:pt x="76" y="689"/>
                  </a:lnTo>
                  <a:lnTo>
                    <a:pt x="76" y="689"/>
                  </a:lnTo>
                  <a:lnTo>
                    <a:pt x="68" y="705"/>
                  </a:lnTo>
                  <a:lnTo>
                    <a:pt x="68" y="705"/>
                  </a:lnTo>
                  <a:lnTo>
                    <a:pt x="80" y="711"/>
                  </a:lnTo>
                  <a:lnTo>
                    <a:pt x="90" y="715"/>
                  </a:lnTo>
                  <a:lnTo>
                    <a:pt x="96" y="717"/>
                  </a:lnTo>
                  <a:lnTo>
                    <a:pt x="96" y="717"/>
                  </a:lnTo>
                  <a:lnTo>
                    <a:pt x="98" y="719"/>
                  </a:lnTo>
                  <a:lnTo>
                    <a:pt x="100" y="721"/>
                  </a:lnTo>
                  <a:lnTo>
                    <a:pt x="102" y="732"/>
                  </a:lnTo>
                  <a:lnTo>
                    <a:pt x="102" y="732"/>
                  </a:lnTo>
                  <a:lnTo>
                    <a:pt x="100" y="736"/>
                  </a:lnTo>
                  <a:lnTo>
                    <a:pt x="98" y="742"/>
                  </a:lnTo>
                  <a:lnTo>
                    <a:pt x="94" y="756"/>
                  </a:lnTo>
                  <a:lnTo>
                    <a:pt x="94" y="756"/>
                  </a:lnTo>
                  <a:lnTo>
                    <a:pt x="92" y="760"/>
                  </a:lnTo>
                  <a:lnTo>
                    <a:pt x="92" y="762"/>
                  </a:lnTo>
                  <a:lnTo>
                    <a:pt x="88" y="762"/>
                  </a:lnTo>
                  <a:lnTo>
                    <a:pt x="86" y="766"/>
                  </a:lnTo>
                  <a:lnTo>
                    <a:pt x="86" y="766"/>
                  </a:lnTo>
                  <a:lnTo>
                    <a:pt x="78" y="772"/>
                  </a:lnTo>
                  <a:lnTo>
                    <a:pt x="72" y="780"/>
                  </a:lnTo>
                  <a:lnTo>
                    <a:pt x="68" y="788"/>
                  </a:lnTo>
                  <a:lnTo>
                    <a:pt x="68" y="788"/>
                  </a:lnTo>
                  <a:lnTo>
                    <a:pt x="72" y="796"/>
                  </a:lnTo>
                  <a:lnTo>
                    <a:pt x="72" y="796"/>
                  </a:lnTo>
                  <a:lnTo>
                    <a:pt x="74" y="802"/>
                  </a:lnTo>
                  <a:lnTo>
                    <a:pt x="74" y="808"/>
                  </a:lnTo>
                  <a:lnTo>
                    <a:pt x="74" y="812"/>
                  </a:lnTo>
                  <a:lnTo>
                    <a:pt x="72" y="816"/>
                  </a:lnTo>
                  <a:lnTo>
                    <a:pt x="72" y="816"/>
                  </a:lnTo>
                  <a:lnTo>
                    <a:pt x="64" y="830"/>
                  </a:lnTo>
                  <a:lnTo>
                    <a:pt x="50" y="840"/>
                  </a:lnTo>
                  <a:lnTo>
                    <a:pt x="50" y="840"/>
                  </a:lnTo>
                  <a:lnTo>
                    <a:pt x="42" y="848"/>
                  </a:lnTo>
                  <a:lnTo>
                    <a:pt x="40" y="852"/>
                  </a:lnTo>
                  <a:lnTo>
                    <a:pt x="34" y="858"/>
                  </a:lnTo>
                  <a:lnTo>
                    <a:pt x="34" y="858"/>
                  </a:lnTo>
                  <a:lnTo>
                    <a:pt x="32" y="862"/>
                  </a:lnTo>
                  <a:lnTo>
                    <a:pt x="32" y="862"/>
                  </a:lnTo>
                  <a:lnTo>
                    <a:pt x="30" y="870"/>
                  </a:lnTo>
                  <a:lnTo>
                    <a:pt x="28" y="876"/>
                  </a:lnTo>
                  <a:lnTo>
                    <a:pt x="30" y="884"/>
                  </a:lnTo>
                  <a:lnTo>
                    <a:pt x="30" y="884"/>
                  </a:lnTo>
                  <a:lnTo>
                    <a:pt x="32" y="890"/>
                  </a:lnTo>
                  <a:lnTo>
                    <a:pt x="42" y="894"/>
                  </a:lnTo>
                  <a:lnTo>
                    <a:pt x="54" y="904"/>
                  </a:lnTo>
                  <a:lnTo>
                    <a:pt x="54" y="904"/>
                  </a:lnTo>
                  <a:lnTo>
                    <a:pt x="60" y="908"/>
                  </a:lnTo>
                  <a:lnTo>
                    <a:pt x="64" y="910"/>
                  </a:lnTo>
                  <a:lnTo>
                    <a:pt x="64" y="910"/>
                  </a:lnTo>
                  <a:lnTo>
                    <a:pt x="64" y="914"/>
                  </a:lnTo>
                  <a:lnTo>
                    <a:pt x="58" y="916"/>
                  </a:lnTo>
                  <a:lnTo>
                    <a:pt x="52" y="918"/>
                  </a:lnTo>
                  <a:lnTo>
                    <a:pt x="52" y="924"/>
                  </a:lnTo>
                  <a:lnTo>
                    <a:pt x="0" y="938"/>
                  </a:lnTo>
                  <a:lnTo>
                    <a:pt x="8" y="938"/>
                  </a:lnTo>
                  <a:lnTo>
                    <a:pt x="12" y="973"/>
                  </a:lnTo>
                  <a:lnTo>
                    <a:pt x="0" y="995"/>
                  </a:lnTo>
                  <a:lnTo>
                    <a:pt x="0" y="995"/>
                  </a:lnTo>
                  <a:lnTo>
                    <a:pt x="10" y="995"/>
                  </a:lnTo>
                  <a:lnTo>
                    <a:pt x="20" y="999"/>
                  </a:lnTo>
                  <a:lnTo>
                    <a:pt x="28" y="999"/>
                  </a:lnTo>
                  <a:lnTo>
                    <a:pt x="28" y="999"/>
                  </a:lnTo>
                  <a:lnTo>
                    <a:pt x="40" y="999"/>
                  </a:lnTo>
                  <a:lnTo>
                    <a:pt x="54" y="1005"/>
                  </a:lnTo>
                  <a:lnTo>
                    <a:pt x="72" y="1009"/>
                  </a:lnTo>
                  <a:lnTo>
                    <a:pt x="76" y="1019"/>
                  </a:lnTo>
                  <a:lnTo>
                    <a:pt x="86" y="1029"/>
                  </a:lnTo>
                  <a:lnTo>
                    <a:pt x="88" y="1047"/>
                  </a:lnTo>
                  <a:lnTo>
                    <a:pt x="112" y="1051"/>
                  </a:lnTo>
                  <a:lnTo>
                    <a:pt x="114" y="1065"/>
                  </a:lnTo>
                  <a:lnTo>
                    <a:pt x="114" y="1065"/>
                  </a:lnTo>
                  <a:lnTo>
                    <a:pt x="96" y="1077"/>
                  </a:lnTo>
                  <a:lnTo>
                    <a:pt x="86" y="1087"/>
                  </a:lnTo>
                  <a:lnTo>
                    <a:pt x="82" y="1091"/>
                  </a:lnTo>
                  <a:lnTo>
                    <a:pt x="82" y="1093"/>
                  </a:lnTo>
                  <a:lnTo>
                    <a:pt x="82" y="1093"/>
                  </a:lnTo>
                  <a:lnTo>
                    <a:pt x="86" y="1101"/>
                  </a:lnTo>
                  <a:lnTo>
                    <a:pt x="86" y="1107"/>
                  </a:lnTo>
                  <a:lnTo>
                    <a:pt x="82" y="1115"/>
                  </a:lnTo>
                  <a:lnTo>
                    <a:pt x="104" y="1127"/>
                  </a:lnTo>
                  <a:lnTo>
                    <a:pt x="120" y="1131"/>
                  </a:lnTo>
                  <a:lnTo>
                    <a:pt x="118" y="1153"/>
                  </a:lnTo>
                  <a:lnTo>
                    <a:pt x="112" y="1153"/>
                  </a:lnTo>
                  <a:lnTo>
                    <a:pt x="104" y="1157"/>
                  </a:lnTo>
                  <a:lnTo>
                    <a:pt x="98" y="1165"/>
                  </a:lnTo>
                  <a:lnTo>
                    <a:pt x="90" y="1177"/>
                  </a:lnTo>
                  <a:lnTo>
                    <a:pt x="92" y="1187"/>
                  </a:lnTo>
                  <a:lnTo>
                    <a:pt x="88" y="1192"/>
                  </a:lnTo>
                  <a:lnTo>
                    <a:pt x="88" y="1194"/>
                  </a:lnTo>
                  <a:lnTo>
                    <a:pt x="88" y="1200"/>
                  </a:lnTo>
                  <a:lnTo>
                    <a:pt x="80" y="1204"/>
                  </a:lnTo>
                  <a:lnTo>
                    <a:pt x="80" y="1204"/>
                  </a:lnTo>
                  <a:lnTo>
                    <a:pt x="86" y="1212"/>
                  </a:lnTo>
                  <a:lnTo>
                    <a:pt x="88" y="1218"/>
                  </a:lnTo>
                  <a:lnTo>
                    <a:pt x="90" y="1220"/>
                  </a:lnTo>
                  <a:lnTo>
                    <a:pt x="90" y="1220"/>
                  </a:lnTo>
                  <a:lnTo>
                    <a:pt x="92" y="1222"/>
                  </a:lnTo>
                  <a:lnTo>
                    <a:pt x="94" y="1224"/>
                  </a:lnTo>
                  <a:lnTo>
                    <a:pt x="96" y="1232"/>
                  </a:lnTo>
                  <a:lnTo>
                    <a:pt x="98" y="1234"/>
                  </a:lnTo>
                  <a:lnTo>
                    <a:pt x="98" y="1234"/>
                  </a:lnTo>
                  <a:lnTo>
                    <a:pt x="102" y="1258"/>
                  </a:lnTo>
                  <a:lnTo>
                    <a:pt x="102" y="1258"/>
                  </a:lnTo>
                  <a:lnTo>
                    <a:pt x="92" y="1264"/>
                  </a:lnTo>
                  <a:lnTo>
                    <a:pt x="80" y="1268"/>
                  </a:lnTo>
                  <a:lnTo>
                    <a:pt x="76" y="1272"/>
                  </a:lnTo>
                  <a:lnTo>
                    <a:pt x="76" y="1272"/>
                  </a:lnTo>
                  <a:lnTo>
                    <a:pt x="74" y="1274"/>
                  </a:lnTo>
                  <a:lnTo>
                    <a:pt x="86" y="1288"/>
                  </a:lnTo>
                  <a:lnTo>
                    <a:pt x="88" y="1298"/>
                  </a:lnTo>
                  <a:lnTo>
                    <a:pt x="100" y="1302"/>
                  </a:lnTo>
                  <a:lnTo>
                    <a:pt x="116" y="1302"/>
                  </a:lnTo>
                  <a:lnTo>
                    <a:pt x="132" y="1308"/>
                  </a:lnTo>
                  <a:lnTo>
                    <a:pt x="141" y="1318"/>
                  </a:lnTo>
                  <a:lnTo>
                    <a:pt x="141" y="1318"/>
                  </a:lnTo>
                  <a:lnTo>
                    <a:pt x="139" y="1326"/>
                  </a:lnTo>
                  <a:lnTo>
                    <a:pt x="139" y="1332"/>
                  </a:lnTo>
                  <a:lnTo>
                    <a:pt x="139" y="1334"/>
                  </a:lnTo>
                  <a:lnTo>
                    <a:pt x="139" y="1334"/>
                  </a:lnTo>
                  <a:lnTo>
                    <a:pt x="139" y="1334"/>
                  </a:lnTo>
                  <a:lnTo>
                    <a:pt x="145" y="1340"/>
                  </a:lnTo>
                  <a:lnTo>
                    <a:pt x="147" y="1344"/>
                  </a:lnTo>
                  <a:lnTo>
                    <a:pt x="149" y="1352"/>
                  </a:lnTo>
                  <a:lnTo>
                    <a:pt x="149" y="1352"/>
                  </a:lnTo>
                  <a:lnTo>
                    <a:pt x="149" y="1358"/>
                  </a:lnTo>
                  <a:lnTo>
                    <a:pt x="153" y="1364"/>
                  </a:lnTo>
                  <a:lnTo>
                    <a:pt x="153" y="1364"/>
                  </a:lnTo>
                  <a:lnTo>
                    <a:pt x="155" y="1366"/>
                  </a:lnTo>
                  <a:lnTo>
                    <a:pt x="153" y="1372"/>
                  </a:lnTo>
                  <a:lnTo>
                    <a:pt x="153" y="1376"/>
                  </a:lnTo>
                  <a:lnTo>
                    <a:pt x="153" y="1380"/>
                  </a:lnTo>
                  <a:lnTo>
                    <a:pt x="153" y="1380"/>
                  </a:lnTo>
                  <a:lnTo>
                    <a:pt x="157" y="1394"/>
                  </a:lnTo>
                  <a:lnTo>
                    <a:pt x="159" y="1400"/>
                  </a:lnTo>
                  <a:lnTo>
                    <a:pt x="161" y="1404"/>
                  </a:lnTo>
                  <a:lnTo>
                    <a:pt x="161" y="1404"/>
                  </a:lnTo>
                  <a:lnTo>
                    <a:pt x="163" y="1408"/>
                  </a:lnTo>
                  <a:lnTo>
                    <a:pt x="165" y="1410"/>
                  </a:lnTo>
                  <a:lnTo>
                    <a:pt x="165" y="1412"/>
                  </a:lnTo>
                  <a:lnTo>
                    <a:pt x="163" y="1418"/>
                  </a:lnTo>
                  <a:lnTo>
                    <a:pt x="163" y="1418"/>
                  </a:lnTo>
                  <a:lnTo>
                    <a:pt x="159" y="1420"/>
                  </a:lnTo>
                  <a:lnTo>
                    <a:pt x="155" y="1422"/>
                  </a:lnTo>
                  <a:lnTo>
                    <a:pt x="153" y="1422"/>
                  </a:lnTo>
                  <a:lnTo>
                    <a:pt x="147" y="1425"/>
                  </a:lnTo>
                  <a:lnTo>
                    <a:pt x="147" y="1425"/>
                  </a:lnTo>
                  <a:lnTo>
                    <a:pt x="145" y="1433"/>
                  </a:lnTo>
                  <a:lnTo>
                    <a:pt x="143" y="1439"/>
                  </a:lnTo>
                  <a:lnTo>
                    <a:pt x="143" y="1439"/>
                  </a:lnTo>
                  <a:lnTo>
                    <a:pt x="134" y="1445"/>
                  </a:lnTo>
                  <a:lnTo>
                    <a:pt x="126" y="1451"/>
                  </a:lnTo>
                  <a:lnTo>
                    <a:pt x="120" y="1455"/>
                  </a:lnTo>
                  <a:lnTo>
                    <a:pt x="120" y="1455"/>
                  </a:lnTo>
                  <a:lnTo>
                    <a:pt x="114" y="1463"/>
                  </a:lnTo>
                  <a:lnTo>
                    <a:pt x="110" y="1467"/>
                  </a:lnTo>
                  <a:lnTo>
                    <a:pt x="112" y="1471"/>
                  </a:lnTo>
                  <a:lnTo>
                    <a:pt x="112" y="1471"/>
                  </a:lnTo>
                  <a:lnTo>
                    <a:pt x="114" y="1479"/>
                  </a:lnTo>
                  <a:lnTo>
                    <a:pt x="114" y="1489"/>
                  </a:lnTo>
                  <a:lnTo>
                    <a:pt x="116" y="1489"/>
                  </a:lnTo>
                  <a:lnTo>
                    <a:pt x="118" y="1491"/>
                  </a:lnTo>
                  <a:lnTo>
                    <a:pt x="118" y="1491"/>
                  </a:lnTo>
                  <a:lnTo>
                    <a:pt x="134" y="1491"/>
                  </a:lnTo>
                  <a:lnTo>
                    <a:pt x="134" y="1491"/>
                  </a:lnTo>
                  <a:lnTo>
                    <a:pt x="143" y="1493"/>
                  </a:lnTo>
                  <a:lnTo>
                    <a:pt x="145" y="1493"/>
                  </a:lnTo>
                  <a:lnTo>
                    <a:pt x="149" y="1493"/>
                  </a:lnTo>
                  <a:lnTo>
                    <a:pt x="149" y="1493"/>
                  </a:lnTo>
                  <a:lnTo>
                    <a:pt x="161" y="1499"/>
                  </a:lnTo>
                  <a:lnTo>
                    <a:pt x="165" y="1501"/>
                  </a:lnTo>
                  <a:lnTo>
                    <a:pt x="171" y="1501"/>
                  </a:lnTo>
                  <a:lnTo>
                    <a:pt x="171" y="1501"/>
                  </a:lnTo>
                  <a:lnTo>
                    <a:pt x="187" y="1499"/>
                  </a:lnTo>
                  <a:lnTo>
                    <a:pt x="193" y="1497"/>
                  </a:lnTo>
                  <a:lnTo>
                    <a:pt x="195" y="1497"/>
                  </a:lnTo>
                  <a:lnTo>
                    <a:pt x="199" y="1495"/>
                  </a:lnTo>
                  <a:lnTo>
                    <a:pt x="199" y="1495"/>
                  </a:lnTo>
                  <a:lnTo>
                    <a:pt x="203" y="1491"/>
                  </a:lnTo>
                  <a:lnTo>
                    <a:pt x="211" y="1487"/>
                  </a:lnTo>
                  <a:lnTo>
                    <a:pt x="217" y="1481"/>
                  </a:lnTo>
                  <a:lnTo>
                    <a:pt x="223" y="1475"/>
                  </a:lnTo>
                  <a:lnTo>
                    <a:pt x="223" y="1475"/>
                  </a:lnTo>
                  <a:lnTo>
                    <a:pt x="227" y="1469"/>
                  </a:lnTo>
                  <a:lnTo>
                    <a:pt x="231" y="1457"/>
                  </a:lnTo>
                  <a:lnTo>
                    <a:pt x="235" y="1451"/>
                  </a:lnTo>
                  <a:lnTo>
                    <a:pt x="237" y="1447"/>
                  </a:lnTo>
                  <a:lnTo>
                    <a:pt x="239" y="1447"/>
                  </a:lnTo>
                  <a:lnTo>
                    <a:pt x="239" y="1447"/>
                  </a:lnTo>
                  <a:lnTo>
                    <a:pt x="249" y="1445"/>
                  </a:lnTo>
                  <a:lnTo>
                    <a:pt x="251" y="1443"/>
                  </a:lnTo>
                  <a:lnTo>
                    <a:pt x="255" y="1443"/>
                  </a:lnTo>
                  <a:lnTo>
                    <a:pt x="255" y="1439"/>
                  </a:lnTo>
                  <a:lnTo>
                    <a:pt x="255" y="1439"/>
                  </a:lnTo>
                  <a:lnTo>
                    <a:pt x="259" y="1425"/>
                  </a:lnTo>
                  <a:lnTo>
                    <a:pt x="259" y="1422"/>
                  </a:lnTo>
                  <a:lnTo>
                    <a:pt x="261" y="1422"/>
                  </a:lnTo>
                  <a:lnTo>
                    <a:pt x="263" y="1420"/>
                  </a:lnTo>
                  <a:lnTo>
                    <a:pt x="263" y="1420"/>
                  </a:lnTo>
                  <a:lnTo>
                    <a:pt x="275" y="1418"/>
                  </a:lnTo>
                  <a:lnTo>
                    <a:pt x="287" y="1418"/>
                  </a:lnTo>
                  <a:lnTo>
                    <a:pt x="287" y="1418"/>
                  </a:lnTo>
                  <a:lnTo>
                    <a:pt x="293" y="1418"/>
                  </a:lnTo>
                  <a:lnTo>
                    <a:pt x="297" y="1418"/>
                  </a:lnTo>
                  <a:lnTo>
                    <a:pt x="301" y="1416"/>
                  </a:lnTo>
                  <a:lnTo>
                    <a:pt x="305" y="1416"/>
                  </a:lnTo>
                  <a:lnTo>
                    <a:pt x="305" y="1416"/>
                  </a:lnTo>
                  <a:lnTo>
                    <a:pt x="309" y="1412"/>
                  </a:lnTo>
                  <a:lnTo>
                    <a:pt x="315" y="1412"/>
                  </a:lnTo>
                  <a:lnTo>
                    <a:pt x="319" y="1412"/>
                  </a:lnTo>
                  <a:lnTo>
                    <a:pt x="323" y="1412"/>
                  </a:lnTo>
                  <a:lnTo>
                    <a:pt x="323" y="1412"/>
                  </a:lnTo>
                  <a:lnTo>
                    <a:pt x="327" y="1412"/>
                  </a:lnTo>
                  <a:lnTo>
                    <a:pt x="327" y="1412"/>
                  </a:lnTo>
                  <a:lnTo>
                    <a:pt x="331" y="1412"/>
                  </a:lnTo>
                  <a:lnTo>
                    <a:pt x="331" y="1408"/>
                  </a:lnTo>
                  <a:lnTo>
                    <a:pt x="333" y="1406"/>
                  </a:lnTo>
                  <a:lnTo>
                    <a:pt x="333" y="1406"/>
                  </a:lnTo>
                  <a:lnTo>
                    <a:pt x="329" y="1402"/>
                  </a:lnTo>
                  <a:lnTo>
                    <a:pt x="325" y="1400"/>
                  </a:lnTo>
                  <a:lnTo>
                    <a:pt x="325" y="1400"/>
                  </a:lnTo>
                  <a:lnTo>
                    <a:pt x="321" y="1396"/>
                  </a:lnTo>
                  <a:lnTo>
                    <a:pt x="317" y="1394"/>
                  </a:lnTo>
                  <a:lnTo>
                    <a:pt x="315" y="1386"/>
                  </a:lnTo>
                  <a:lnTo>
                    <a:pt x="311" y="1382"/>
                  </a:lnTo>
                  <a:lnTo>
                    <a:pt x="309" y="1372"/>
                  </a:lnTo>
                  <a:lnTo>
                    <a:pt x="309" y="1364"/>
                  </a:lnTo>
                  <a:lnTo>
                    <a:pt x="309" y="1364"/>
                  </a:lnTo>
                  <a:lnTo>
                    <a:pt x="309" y="1362"/>
                  </a:lnTo>
                  <a:lnTo>
                    <a:pt x="311" y="1360"/>
                  </a:lnTo>
                  <a:lnTo>
                    <a:pt x="317" y="1358"/>
                  </a:lnTo>
                  <a:lnTo>
                    <a:pt x="323" y="1354"/>
                  </a:lnTo>
                  <a:lnTo>
                    <a:pt x="327" y="1352"/>
                  </a:lnTo>
                  <a:lnTo>
                    <a:pt x="327" y="1352"/>
                  </a:lnTo>
                  <a:lnTo>
                    <a:pt x="331" y="1344"/>
                  </a:lnTo>
                  <a:lnTo>
                    <a:pt x="337" y="1340"/>
                  </a:lnTo>
                  <a:lnTo>
                    <a:pt x="339" y="1332"/>
                  </a:lnTo>
                  <a:lnTo>
                    <a:pt x="339" y="1324"/>
                  </a:lnTo>
                  <a:lnTo>
                    <a:pt x="339" y="1324"/>
                  </a:lnTo>
                  <a:lnTo>
                    <a:pt x="341" y="1316"/>
                  </a:lnTo>
                  <a:lnTo>
                    <a:pt x="343" y="1312"/>
                  </a:lnTo>
                  <a:lnTo>
                    <a:pt x="347" y="1304"/>
                  </a:lnTo>
                  <a:lnTo>
                    <a:pt x="347" y="1292"/>
                  </a:lnTo>
                  <a:lnTo>
                    <a:pt x="347" y="1292"/>
                  </a:lnTo>
                  <a:lnTo>
                    <a:pt x="349" y="1286"/>
                  </a:lnTo>
                  <a:lnTo>
                    <a:pt x="349" y="1284"/>
                  </a:lnTo>
                  <a:lnTo>
                    <a:pt x="353" y="1282"/>
                  </a:lnTo>
                  <a:lnTo>
                    <a:pt x="355" y="1278"/>
                  </a:lnTo>
                  <a:lnTo>
                    <a:pt x="356" y="1274"/>
                  </a:lnTo>
                  <a:lnTo>
                    <a:pt x="360" y="1270"/>
                  </a:lnTo>
                  <a:lnTo>
                    <a:pt x="360" y="1270"/>
                  </a:lnTo>
                  <a:lnTo>
                    <a:pt x="364" y="1260"/>
                  </a:lnTo>
                  <a:lnTo>
                    <a:pt x="368" y="1250"/>
                  </a:lnTo>
                  <a:lnTo>
                    <a:pt x="374" y="1242"/>
                  </a:lnTo>
                  <a:lnTo>
                    <a:pt x="378" y="1232"/>
                  </a:lnTo>
                  <a:lnTo>
                    <a:pt x="378" y="1232"/>
                  </a:lnTo>
                  <a:lnTo>
                    <a:pt x="382" y="1226"/>
                  </a:lnTo>
                  <a:lnTo>
                    <a:pt x="378" y="1222"/>
                  </a:lnTo>
                  <a:lnTo>
                    <a:pt x="376" y="1218"/>
                  </a:lnTo>
                  <a:lnTo>
                    <a:pt x="374" y="1216"/>
                  </a:lnTo>
                  <a:lnTo>
                    <a:pt x="368" y="1212"/>
                  </a:lnTo>
                  <a:lnTo>
                    <a:pt x="364" y="1210"/>
                  </a:lnTo>
                  <a:lnTo>
                    <a:pt x="390" y="1167"/>
                  </a:lnTo>
                  <a:lnTo>
                    <a:pt x="390" y="1167"/>
                  </a:lnTo>
                  <a:lnTo>
                    <a:pt x="402" y="1171"/>
                  </a:lnTo>
                  <a:lnTo>
                    <a:pt x="414" y="1173"/>
                  </a:lnTo>
                  <a:lnTo>
                    <a:pt x="422" y="1175"/>
                  </a:lnTo>
                  <a:lnTo>
                    <a:pt x="422" y="1175"/>
                  </a:lnTo>
                  <a:lnTo>
                    <a:pt x="424" y="1173"/>
                  </a:lnTo>
                  <a:lnTo>
                    <a:pt x="430" y="1171"/>
                  </a:lnTo>
                  <a:lnTo>
                    <a:pt x="436" y="1161"/>
                  </a:lnTo>
                  <a:lnTo>
                    <a:pt x="444" y="1153"/>
                  </a:lnTo>
                  <a:lnTo>
                    <a:pt x="448" y="1153"/>
                  </a:lnTo>
                  <a:lnTo>
                    <a:pt x="454" y="1153"/>
                  </a:lnTo>
                  <a:lnTo>
                    <a:pt x="454" y="1153"/>
                  </a:lnTo>
                  <a:lnTo>
                    <a:pt x="456" y="1153"/>
                  </a:lnTo>
                  <a:lnTo>
                    <a:pt x="458" y="1153"/>
                  </a:lnTo>
                  <a:lnTo>
                    <a:pt x="458" y="1157"/>
                  </a:lnTo>
                  <a:lnTo>
                    <a:pt x="458" y="1161"/>
                  </a:lnTo>
                  <a:lnTo>
                    <a:pt x="458" y="1167"/>
                  </a:lnTo>
                  <a:lnTo>
                    <a:pt x="458" y="1169"/>
                  </a:lnTo>
                  <a:lnTo>
                    <a:pt x="458" y="1169"/>
                  </a:lnTo>
                  <a:lnTo>
                    <a:pt x="468" y="1179"/>
                  </a:lnTo>
                  <a:lnTo>
                    <a:pt x="476" y="1183"/>
                  </a:lnTo>
                  <a:lnTo>
                    <a:pt x="482" y="1189"/>
                  </a:lnTo>
                  <a:lnTo>
                    <a:pt x="482" y="1189"/>
                  </a:lnTo>
                  <a:lnTo>
                    <a:pt x="484" y="1189"/>
                  </a:lnTo>
                  <a:lnTo>
                    <a:pt x="484" y="1189"/>
                  </a:lnTo>
                  <a:lnTo>
                    <a:pt x="484" y="1183"/>
                  </a:lnTo>
                  <a:lnTo>
                    <a:pt x="482" y="1171"/>
                  </a:lnTo>
                  <a:lnTo>
                    <a:pt x="482" y="1171"/>
                  </a:lnTo>
                  <a:lnTo>
                    <a:pt x="482" y="1165"/>
                  </a:lnTo>
                  <a:lnTo>
                    <a:pt x="484" y="1161"/>
                  </a:lnTo>
                  <a:lnTo>
                    <a:pt x="488" y="1157"/>
                  </a:lnTo>
                  <a:lnTo>
                    <a:pt x="490" y="1153"/>
                  </a:lnTo>
                  <a:lnTo>
                    <a:pt x="490" y="1153"/>
                  </a:lnTo>
                  <a:lnTo>
                    <a:pt x="492" y="1153"/>
                  </a:lnTo>
                  <a:lnTo>
                    <a:pt x="496" y="1149"/>
                  </a:lnTo>
                  <a:lnTo>
                    <a:pt x="500" y="1145"/>
                  </a:lnTo>
                  <a:lnTo>
                    <a:pt x="500" y="1145"/>
                  </a:lnTo>
                  <a:lnTo>
                    <a:pt x="504" y="1139"/>
                  </a:lnTo>
                  <a:lnTo>
                    <a:pt x="508" y="1135"/>
                  </a:lnTo>
                  <a:lnTo>
                    <a:pt x="510" y="1131"/>
                  </a:lnTo>
                  <a:lnTo>
                    <a:pt x="512" y="1127"/>
                  </a:lnTo>
                  <a:lnTo>
                    <a:pt x="512" y="1127"/>
                  </a:lnTo>
                  <a:lnTo>
                    <a:pt x="516" y="1127"/>
                  </a:lnTo>
                  <a:lnTo>
                    <a:pt x="522" y="1123"/>
                  </a:lnTo>
                  <a:lnTo>
                    <a:pt x="524" y="1119"/>
                  </a:lnTo>
                  <a:lnTo>
                    <a:pt x="530" y="1113"/>
                  </a:lnTo>
                  <a:lnTo>
                    <a:pt x="530" y="1113"/>
                  </a:lnTo>
                  <a:lnTo>
                    <a:pt x="532" y="1111"/>
                  </a:lnTo>
                  <a:lnTo>
                    <a:pt x="534" y="1109"/>
                  </a:lnTo>
                  <a:lnTo>
                    <a:pt x="534" y="1103"/>
                  </a:lnTo>
                  <a:lnTo>
                    <a:pt x="532" y="1099"/>
                  </a:lnTo>
                  <a:lnTo>
                    <a:pt x="532" y="1093"/>
                  </a:lnTo>
                  <a:lnTo>
                    <a:pt x="532" y="1093"/>
                  </a:lnTo>
                  <a:lnTo>
                    <a:pt x="534" y="1089"/>
                  </a:lnTo>
                  <a:lnTo>
                    <a:pt x="538" y="1085"/>
                  </a:lnTo>
                  <a:lnTo>
                    <a:pt x="548" y="1079"/>
                  </a:lnTo>
                  <a:lnTo>
                    <a:pt x="568" y="1101"/>
                  </a:lnTo>
                  <a:lnTo>
                    <a:pt x="568" y="1101"/>
                  </a:lnTo>
                  <a:lnTo>
                    <a:pt x="577" y="1107"/>
                  </a:lnTo>
                  <a:lnTo>
                    <a:pt x="587" y="1111"/>
                  </a:lnTo>
                  <a:lnTo>
                    <a:pt x="591" y="1115"/>
                  </a:lnTo>
                  <a:lnTo>
                    <a:pt x="591" y="1115"/>
                  </a:lnTo>
                  <a:lnTo>
                    <a:pt x="593" y="1119"/>
                  </a:lnTo>
                  <a:lnTo>
                    <a:pt x="595" y="1119"/>
                  </a:lnTo>
                  <a:lnTo>
                    <a:pt x="601" y="1115"/>
                  </a:lnTo>
                  <a:lnTo>
                    <a:pt x="607" y="1109"/>
                  </a:lnTo>
                  <a:lnTo>
                    <a:pt x="617" y="1091"/>
                  </a:lnTo>
                  <a:lnTo>
                    <a:pt x="623" y="1077"/>
                  </a:lnTo>
                  <a:lnTo>
                    <a:pt x="611" y="1065"/>
                  </a:lnTo>
                  <a:lnTo>
                    <a:pt x="607" y="1047"/>
                  </a:lnTo>
                  <a:lnTo>
                    <a:pt x="623" y="1041"/>
                  </a:lnTo>
                  <a:lnTo>
                    <a:pt x="623" y="1019"/>
                  </a:lnTo>
                  <a:lnTo>
                    <a:pt x="623" y="1019"/>
                  </a:lnTo>
                  <a:lnTo>
                    <a:pt x="613" y="1019"/>
                  </a:lnTo>
                  <a:lnTo>
                    <a:pt x="605" y="1017"/>
                  </a:lnTo>
                  <a:lnTo>
                    <a:pt x="601" y="1015"/>
                  </a:lnTo>
                  <a:lnTo>
                    <a:pt x="601" y="1015"/>
                  </a:lnTo>
                  <a:lnTo>
                    <a:pt x="597" y="1009"/>
                  </a:lnTo>
                  <a:lnTo>
                    <a:pt x="593" y="997"/>
                  </a:lnTo>
                  <a:lnTo>
                    <a:pt x="589" y="983"/>
                  </a:lnTo>
                  <a:lnTo>
                    <a:pt x="601" y="956"/>
                  </a:lnTo>
                  <a:lnTo>
                    <a:pt x="627" y="936"/>
                  </a:lnTo>
                  <a:lnTo>
                    <a:pt x="627" y="928"/>
                  </a:lnTo>
                  <a:lnTo>
                    <a:pt x="639" y="916"/>
                  </a:lnTo>
                  <a:lnTo>
                    <a:pt x="639" y="898"/>
                  </a:lnTo>
                  <a:lnTo>
                    <a:pt x="639" y="898"/>
                  </a:lnTo>
                  <a:lnTo>
                    <a:pt x="647" y="880"/>
                  </a:lnTo>
                  <a:lnTo>
                    <a:pt x="647" y="880"/>
                  </a:lnTo>
                  <a:lnTo>
                    <a:pt x="643" y="876"/>
                  </a:lnTo>
                  <a:lnTo>
                    <a:pt x="639" y="870"/>
                  </a:lnTo>
                  <a:lnTo>
                    <a:pt x="629" y="856"/>
                  </a:lnTo>
                  <a:lnTo>
                    <a:pt x="637" y="848"/>
                  </a:lnTo>
                  <a:lnTo>
                    <a:pt x="637" y="826"/>
                  </a:lnTo>
                  <a:lnTo>
                    <a:pt x="639" y="804"/>
                  </a:lnTo>
                  <a:lnTo>
                    <a:pt x="651" y="808"/>
                  </a:lnTo>
                  <a:lnTo>
                    <a:pt x="651" y="808"/>
                  </a:lnTo>
                  <a:lnTo>
                    <a:pt x="661" y="800"/>
                  </a:lnTo>
                  <a:lnTo>
                    <a:pt x="667" y="794"/>
                  </a:lnTo>
                  <a:lnTo>
                    <a:pt x="673" y="790"/>
                  </a:lnTo>
                  <a:lnTo>
                    <a:pt x="679" y="790"/>
                  </a:lnTo>
                  <a:lnTo>
                    <a:pt x="679" y="790"/>
                  </a:lnTo>
                  <a:lnTo>
                    <a:pt x="681" y="788"/>
                  </a:lnTo>
                  <a:lnTo>
                    <a:pt x="683" y="786"/>
                  </a:lnTo>
                  <a:lnTo>
                    <a:pt x="683" y="782"/>
                  </a:lnTo>
                  <a:lnTo>
                    <a:pt x="683" y="778"/>
                  </a:lnTo>
                  <a:lnTo>
                    <a:pt x="683" y="778"/>
                  </a:lnTo>
                  <a:lnTo>
                    <a:pt x="683" y="776"/>
                  </a:lnTo>
                  <a:lnTo>
                    <a:pt x="683" y="776"/>
                  </a:lnTo>
                  <a:lnTo>
                    <a:pt x="669" y="776"/>
                  </a:lnTo>
                  <a:lnTo>
                    <a:pt x="659" y="776"/>
                  </a:lnTo>
                  <a:lnTo>
                    <a:pt x="647" y="776"/>
                  </a:lnTo>
                  <a:lnTo>
                    <a:pt x="647" y="776"/>
                  </a:lnTo>
                  <a:lnTo>
                    <a:pt x="641" y="772"/>
                  </a:lnTo>
                  <a:lnTo>
                    <a:pt x="635" y="772"/>
                  </a:lnTo>
                  <a:lnTo>
                    <a:pt x="627" y="772"/>
                  </a:lnTo>
                  <a:lnTo>
                    <a:pt x="623" y="770"/>
                  </a:lnTo>
                  <a:lnTo>
                    <a:pt x="623" y="770"/>
                  </a:lnTo>
                  <a:lnTo>
                    <a:pt x="617" y="770"/>
                  </a:lnTo>
                  <a:lnTo>
                    <a:pt x="613" y="766"/>
                  </a:lnTo>
                  <a:lnTo>
                    <a:pt x="613" y="764"/>
                  </a:lnTo>
                  <a:lnTo>
                    <a:pt x="613" y="760"/>
                  </a:lnTo>
                  <a:lnTo>
                    <a:pt x="613" y="760"/>
                  </a:lnTo>
                  <a:lnTo>
                    <a:pt x="615" y="744"/>
                  </a:lnTo>
                  <a:lnTo>
                    <a:pt x="615" y="738"/>
                  </a:lnTo>
                  <a:lnTo>
                    <a:pt x="619" y="732"/>
                  </a:lnTo>
                  <a:lnTo>
                    <a:pt x="619" y="732"/>
                  </a:lnTo>
                  <a:lnTo>
                    <a:pt x="623" y="723"/>
                  </a:lnTo>
                  <a:lnTo>
                    <a:pt x="629" y="719"/>
                  </a:lnTo>
                  <a:lnTo>
                    <a:pt x="635" y="713"/>
                  </a:lnTo>
                  <a:lnTo>
                    <a:pt x="635" y="711"/>
                  </a:lnTo>
                  <a:lnTo>
                    <a:pt x="635" y="711"/>
                  </a:lnTo>
                  <a:lnTo>
                    <a:pt x="635" y="711"/>
                  </a:lnTo>
                  <a:lnTo>
                    <a:pt x="629" y="705"/>
                  </a:lnTo>
                  <a:lnTo>
                    <a:pt x="627" y="701"/>
                  </a:lnTo>
                  <a:lnTo>
                    <a:pt x="623" y="697"/>
                  </a:lnTo>
                  <a:lnTo>
                    <a:pt x="623" y="691"/>
                  </a:lnTo>
                  <a:lnTo>
                    <a:pt x="623" y="691"/>
                  </a:lnTo>
                  <a:lnTo>
                    <a:pt x="621" y="679"/>
                  </a:lnTo>
                  <a:lnTo>
                    <a:pt x="621" y="675"/>
                  </a:lnTo>
                  <a:lnTo>
                    <a:pt x="619" y="673"/>
                  </a:lnTo>
                  <a:lnTo>
                    <a:pt x="619" y="673"/>
                  </a:lnTo>
                  <a:lnTo>
                    <a:pt x="617" y="671"/>
                  </a:lnTo>
                  <a:lnTo>
                    <a:pt x="615" y="669"/>
                  </a:lnTo>
                  <a:lnTo>
                    <a:pt x="613" y="663"/>
                  </a:lnTo>
                  <a:lnTo>
                    <a:pt x="613" y="643"/>
                  </a:lnTo>
                  <a:lnTo>
                    <a:pt x="613" y="643"/>
                  </a:lnTo>
                  <a:lnTo>
                    <a:pt x="605" y="633"/>
                  </a:lnTo>
                  <a:lnTo>
                    <a:pt x="599" y="629"/>
                  </a:lnTo>
                  <a:lnTo>
                    <a:pt x="597" y="625"/>
                  </a:lnTo>
                  <a:lnTo>
                    <a:pt x="599" y="623"/>
                  </a:lnTo>
                  <a:lnTo>
                    <a:pt x="599" y="623"/>
                  </a:lnTo>
                  <a:lnTo>
                    <a:pt x="621" y="597"/>
                  </a:lnTo>
                  <a:lnTo>
                    <a:pt x="621" y="597"/>
                  </a:lnTo>
                  <a:lnTo>
                    <a:pt x="619" y="555"/>
                  </a:lnTo>
                  <a:lnTo>
                    <a:pt x="615" y="507"/>
                  </a:lnTo>
                  <a:lnTo>
                    <a:pt x="615" y="507"/>
                  </a:lnTo>
                  <a:lnTo>
                    <a:pt x="613" y="503"/>
                  </a:lnTo>
                  <a:lnTo>
                    <a:pt x="611" y="501"/>
                  </a:lnTo>
                  <a:lnTo>
                    <a:pt x="601" y="492"/>
                  </a:lnTo>
                  <a:lnTo>
                    <a:pt x="597" y="488"/>
                  </a:lnTo>
                  <a:lnTo>
                    <a:pt x="593" y="486"/>
                  </a:lnTo>
                  <a:lnTo>
                    <a:pt x="593" y="482"/>
                  </a:lnTo>
                  <a:lnTo>
                    <a:pt x="595" y="476"/>
                  </a:lnTo>
                  <a:lnTo>
                    <a:pt x="595" y="476"/>
                  </a:lnTo>
                  <a:lnTo>
                    <a:pt x="605" y="472"/>
                  </a:lnTo>
                  <a:lnTo>
                    <a:pt x="619" y="466"/>
                  </a:lnTo>
                  <a:lnTo>
                    <a:pt x="635" y="460"/>
                  </a:lnTo>
                  <a:lnTo>
                    <a:pt x="635" y="460"/>
                  </a:lnTo>
                  <a:lnTo>
                    <a:pt x="637" y="458"/>
                  </a:lnTo>
                  <a:lnTo>
                    <a:pt x="639" y="452"/>
                  </a:lnTo>
                  <a:lnTo>
                    <a:pt x="643" y="450"/>
                  </a:lnTo>
                  <a:lnTo>
                    <a:pt x="643" y="448"/>
                  </a:lnTo>
                  <a:lnTo>
                    <a:pt x="647" y="450"/>
                  </a:lnTo>
                  <a:lnTo>
                    <a:pt x="647" y="450"/>
                  </a:lnTo>
                  <a:lnTo>
                    <a:pt x="653" y="450"/>
                  </a:lnTo>
                  <a:lnTo>
                    <a:pt x="659" y="450"/>
                  </a:lnTo>
                  <a:lnTo>
                    <a:pt x="661" y="450"/>
                  </a:lnTo>
                  <a:lnTo>
                    <a:pt x="663" y="446"/>
                  </a:lnTo>
                  <a:lnTo>
                    <a:pt x="663" y="446"/>
                  </a:lnTo>
                  <a:lnTo>
                    <a:pt x="663" y="440"/>
                  </a:lnTo>
                  <a:lnTo>
                    <a:pt x="661" y="436"/>
                  </a:lnTo>
                  <a:lnTo>
                    <a:pt x="659" y="428"/>
                  </a:lnTo>
                  <a:lnTo>
                    <a:pt x="659" y="428"/>
                  </a:lnTo>
                  <a:lnTo>
                    <a:pt x="661" y="426"/>
                  </a:lnTo>
                  <a:lnTo>
                    <a:pt x="661" y="426"/>
                  </a:lnTo>
                  <a:lnTo>
                    <a:pt x="669" y="418"/>
                  </a:lnTo>
                  <a:lnTo>
                    <a:pt x="673" y="414"/>
                  </a:lnTo>
                  <a:lnTo>
                    <a:pt x="669" y="402"/>
                  </a:lnTo>
                  <a:lnTo>
                    <a:pt x="669" y="402"/>
                  </a:lnTo>
                  <a:lnTo>
                    <a:pt x="691" y="388"/>
                  </a:lnTo>
                  <a:lnTo>
                    <a:pt x="691" y="388"/>
                  </a:lnTo>
                  <a:lnTo>
                    <a:pt x="699" y="378"/>
                  </a:lnTo>
                  <a:lnTo>
                    <a:pt x="707" y="372"/>
                  </a:lnTo>
                  <a:lnTo>
                    <a:pt x="713" y="362"/>
                  </a:lnTo>
                  <a:lnTo>
                    <a:pt x="713" y="362"/>
                  </a:lnTo>
                  <a:lnTo>
                    <a:pt x="707" y="352"/>
                  </a:lnTo>
                  <a:lnTo>
                    <a:pt x="699" y="346"/>
                  </a:lnTo>
                  <a:lnTo>
                    <a:pt x="697" y="338"/>
                  </a:lnTo>
                  <a:lnTo>
                    <a:pt x="697" y="338"/>
                  </a:lnTo>
                  <a:lnTo>
                    <a:pt x="695" y="324"/>
                  </a:lnTo>
                  <a:lnTo>
                    <a:pt x="693" y="314"/>
                  </a:lnTo>
                  <a:lnTo>
                    <a:pt x="691" y="310"/>
                  </a:lnTo>
                  <a:lnTo>
                    <a:pt x="691" y="306"/>
                  </a:lnTo>
                  <a:lnTo>
                    <a:pt x="691" y="306"/>
                  </a:lnTo>
                  <a:lnTo>
                    <a:pt x="687" y="304"/>
                  </a:lnTo>
                  <a:lnTo>
                    <a:pt x="683" y="302"/>
                  </a:lnTo>
                  <a:lnTo>
                    <a:pt x="673" y="298"/>
                  </a:lnTo>
                  <a:lnTo>
                    <a:pt x="671" y="292"/>
                  </a:lnTo>
                  <a:lnTo>
                    <a:pt x="669" y="292"/>
                  </a:lnTo>
                  <a:lnTo>
                    <a:pt x="665" y="288"/>
                  </a:lnTo>
                  <a:lnTo>
                    <a:pt x="665" y="280"/>
                  </a:lnTo>
                  <a:lnTo>
                    <a:pt x="665" y="280"/>
                  </a:lnTo>
                  <a:lnTo>
                    <a:pt x="665" y="274"/>
                  </a:lnTo>
                  <a:lnTo>
                    <a:pt x="663" y="266"/>
                  </a:lnTo>
                  <a:lnTo>
                    <a:pt x="657" y="261"/>
                  </a:lnTo>
                  <a:lnTo>
                    <a:pt x="653" y="257"/>
                  </a:lnTo>
                  <a:lnTo>
                    <a:pt x="651" y="255"/>
                  </a:lnTo>
                  <a:lnTo>
                    <a:pt x="651" y="251"/>
                  </a:lnTo>
                  <a:lnTo>
                    <a:pt x="653" y="245"/>
                  </a:lnTo>
                  <a:lnTo>
                    <a:pt x="653" y="245"/>
                  </a:lnTo>
                  <a:lnTo>
                    <a:pt x="659" y="239"/>
                  </a:lnTo>
                  <a:lnTo>
                    <a:pt x="661" y="231"/>
                  </a:lnTo>
                  <a:lnTo>
                    <a:pt x="665" y="211"/>
                  </a:lnTo>
                  <a:lnTo>
                    <a:pt x="665" y="211"/>
                  </a:lnTo>
                  <a:lnTo>
                    <a:pt x="661" y="207"/>
                  </a:lnTo>
                  <a:lnTo>
                    <a:pt x="651" y="205"/>
                  </a:lnTo>
                  <a:lnTo>
                    <a:pt x="647" y="201"/>
                  </a:lnTo>
                  <a:lnTo>
                    <a:pt x="643" y="205"/>
                  </a:lnTo>
                  <a:lnTo>
                    <a:pt x="641" y="207"/>
                  </a:lnTo>
                  <a:lnTo>
                    <a:pt x="641" y="207"/>
                  </a:lnTo>
                  <a:lnTo>
                    <a:pt x="633" y="217"/>
                  </a:lnTo>
                  <a:lnTo>
                    <a:pt x="629" y="221"/>
                  </a:lnTo>
                  <a:lnTo>
                    <a:pt x="633" y="221"/>
                  </a:lnTo>
                  <a:lnTo>
                    <a:pt x="635" y="221"/>
                  </a:lnTo>
                  <a:lnTo>
                    <a:pt x="635" y="221"/>
                  </a:lnTo>
                  <a:lnTo>
                    <a:pt x="639" y="221"/>
                  </a:lnTo>
                  <a:lnTo>
                    <a:pt x="647" y="217"/>
                  </a:lnTo>
                  <a:lnTo>
                    <a:pt x="657" y="217"/>
                  </a:lnTo>
                  <a:lnTo>
                    <a:pt x="657" y="217"/>
                  </a:lnTo>
                  <a:lnTo>
                    <a:pt x="659" y="217"/>
                  </a:lnTo>
                  <a:lnTo>
                    <a:pt x="659" y="217"/>
                  </a:lnTo>
                  <a:lnTo>
                    <a:pt x="657" y="221"/>
                  </a:lnTo>
                  <a:lnTo>
                    <a:pt x="653" y="221"/>
                  </a:lnTo>
                  <a:lnTo>
                    <a:pt x="647" y="229"/>
                  </a:lnTo>
                  <a:lnTo>
                    <a:pt x="633" y="239"/>
                  </a:lnTo>
                  <a:lnTo>
                    <a:pt x="633" y="239"/>
                  </a:lnTo>
                  <a:lnTo>
                    <a:pt x="615" y="247"/>
                  </a:lnTo>
                  <a:lnTo>
                    <a:pt x="605" y="255"/>
                  </a:lnTo>
                  <a:lnTo>
                    <a:pt x="595" y="259"/>
                  </a:lnTo>
                  <a:lnTo>
                    <a:pt x="595" y="259"/>
                  </a:lnTo>
                  <a:lnTo>
                    <a:pt x="589" y="259"/>
                  </a:lnTo>
                  <a:lnTo>
                    <a:pt x="581" y="262"/>
                  </a:lnTo>
                  <a:lnTo>
                    <a:pt x="577" y="266"/>
                  </a:lnTo>
                  <a:lnTo>
                    <a:pt x="576" y="270"/>
                  </a:lnTo>
                  <a:lnTo>
                    <a:pt x="576" y="270"/>
                  </a:lnTo>
                  <a:lnTo>
                    <a:pt x="576" y="270"/>
                  </a:lnTo>
                  <a:lnTo>
                    <a:pt x="576" y="270"/>
                  </a:lnTo>
                  <a:lnTo>
                    <a:pt x="576" y="270"/>
                  </a:lnTo>
                  <a:lnTo>
                    <a:pt x="576" y="270"/>
                  </a:lnTo>
                  <a:lnTo>
                    <a:pt x="579" y="262"/>
                  </a:lnTo>
                  <a:lnTo>
                    <a:pt x="581" y="257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95" y="241"/>
                  </a:lnTo>
                  <a:lnTo>
                    <a:pt x="605" y="231"/>
                  </a:lnTo>
                  <a:lnTo>
                    <a:pt x="605" y="231"/>
                  </a:lnTo>
                  <a:lnTo>
                    <a:pt x="613" y="223"/>
                  </a:lnTo>
                  <a:lnTo>
                    <a:pt x="617" y="217"/>
                  </a:lnTo>
                  <a:lnTo>
                    <a:pt x="623" y="211"/>
                  </a:lnTo>
                  <a:lnTo>
                    <a:pt x="627" y="205"/>
                  </a:lnTo>
                  <a:lnTo>
                    <a:pt x="627" y="205"/>
                  </a:lnTo>
                  <a:lnTo>
                    <a:pt x="635" y="195"/>
                  </a:lnTo>
                  <a:lnTo>
                    <a:pt x="641" y="183"/>
                  </a:lnTo>
                  <a:lnTo>
                    <a:pt x="649" y="169"/>
                  </a:lnTo>
                  <a:lnTo>
                    <a:pt x="653" y="165"/>
                  </a:lnTo>
                  <a:lnTo>
                    <a:pt x="657" y="163"/>
                  </a:lnTo>
                  <a:lnTo>
                    <a:pt x="657" y="163"/>
                  </a:lnTo>
                  <a:lnTo>
                    <a:pt x="665" y="159"/>
                  </a:lnTo>
                  <a:lnTo>
                    <a:pt x="669" y="153"/>
                  </a:lnTo>
                  <a:lnTo>
                    <a:pt x="673" y="147"/>
                  </a:lnTo>
                  <a:lnTo>
                    <a:pt x="679" y="141"/>
                  </a:lnTo>
                  <a:lnTo>
                    <a:pt x="679" y="141"/>
                  </a:lnTo>
                  <a:lnTo>
                    <a:pt x="685" y="127"/>
                  </a:lnTo>
                  <a:lnTo>
                    <a:pt x="687" y="119"/>
                  </a:lnTo>
                  <a:lnTo>
                    <a:pt x="689" y="115"/>
                  </a:lnTo>
                  <a:lnTo>
                    <a:pt x="687" y="109"/>
                  </a:lnTo>
                  <a:lnTo>
                    <a:pt x="687" y="109"/>
                  </a:lnTo>
                  <a:lnTo>
                    <a:pt x="683" y="87"/>
                  </a:lnTo>
                  <a:lnTo>
                    <a:pt x="673" y="69"/>
                  </a:lnTo>
                  <a:lnTo>
                    <a:pt x="673" y="69"/>
                  </a:lnTo>
                  <a:lnTo>
                    <a:pt x="667" y="57"/>
                  </a:lnTo>
                  <a:lnTo>
                    <a:pt x="663" y="51"/>
                  </a:lnTo>
                  <a:lnTo>
                    <a:pt x="653" y="47"/>
                  </a:lnTo>
                  <a:lnTo>
                    <a:pt x="647" y="41"/>
                  </a:lnTo>
                  <a:lnTo>
                    <a:pt x="647" y="41"/>
                  </a:lnTo>
                  <a:lnTo>
                    <a:pt x="639" y="41"/>
                  </a:lnTo>
                  <a:lnTo>
                    <a:pt x="623" y="47"/>
                  </a:lnTo>
                  <a:lnTo>
                    <a:pt x="607" y="47"/>
                  </a:lnTo>
                  <a:lnTo>
                    <a:pt x="597" y="49"/>
                  </a:lnTo>
                  <a:lnTo>
                    <a:pt x="597" y="49"/>
                  </a:lnTo>
                  <a:lnTo>
                    <a:pt x="593" y="51"/>
                  </a:lnTo>
                  <a:lnTo>
                    <a:pt x="589" y="51"/>
                  </a:lnTo>
                  <a:lnTo>
                    <a:pt x="583" y="57"/>
                  </a:lnTo>
                  <a:lnTo>
                    <a:pt x="577" y="61"/>
                  </a:lnTo>
                  <a:lnTo>
                    <a:pt x="576" y="63"/>
                  </a:lnTo>
                  <a:lnTo>
                    <a:pt x="572" y="63"/>
                  </a:lnTo>
                  <a:lnTo>
                    <a:pt x="572" y="63"/>
                  </a:lnTo>
                  <a:lnTo>
                    <a:pt x="570" y="63"/>
                  </a:lnTo>
                  <a:lnTo>
                    <a:pt x="570" y="59"/>
                  </a:lnTo>
                  <a:lnTo>
                    <a:pt x="572" y="53"/>
                  </a:lnTo>
                  <a:lnTo>
                    <a:pt x="576" y="47"/>
                  </a:lnTo>
                  <a:lnTo>
                    <a:pt x="576" y="39"/>
                  </a:lnTo>
                  <a:lnTo>
                    <a:pt x="576" y="39"/>
                  </a:lnTo>
                  <a:lnTo>
                    <a:pt x="576" y="35"/>
                  </a:lnTo>
                  <a:lnTo>
                    <a:pt x="572" y="33"/>
                  </a:lnTo>
                  <a:lnTo>
                    <a:pt x="568" y="31"/>
                  </a:lnTo>
                  <a:lnTo>
                    <a:pt x="562" y="31"/>
                  </a:lnTo>
                  <a:lnTo>
                    <a:pt x="562" y="31"/>
                  </a:lnTo>
                  <a:lnTo>
                    <a:pt x="560" y="31"/>
                  </a:lnTo>
                  <a:lnTo>
                    <a:pt x="558" y="29"/>
                  </a:lnTo>
                  <a:lnTo>
                    <a:pt x="558" y="26"/>
                  </a:lnTo>
                  <a:lnTo>
                    <a:pt x="558" y="20"/>
                  </a:lnTo>
                  <a:lnTo>
                    <a:pt x="556" y="12"/>
                  </a:lnTo>
                  <a:lnTo>
                    <a:pt x="556" y="12"/>
                  </a:lnTo>
                  <a:lnTo>
                    <a:pt x="554" y="8"/>
                  </a:lnTo>
                  <a:lnTo>
                    <a:pt x="550" y="6"/>
                  </a:lnTo>
                  <a:lnTo>
                    <a:pt x="542" y="2"/>
                  </a:lnTo>
                  <a:lnTo>
                    <a:pt x="532" y="0"/>
                  </a:lnTo>
                  <a:lnTo>
                    <a:pt x="526" y="0"/>
                  </a:lnTo>
                  <a:lnTo>
                    <a:pt x="526" y="0"/>
                  </a:lnTo>
                  <a:lnTo>
                    <a:pt x="520" y="0"/>
                  </a:lnTo>
                  <a:lnTo>
                    <a:pt x="512" y="4"/>
                  </a:lnTo>
                  <a:lnTo>
                    <a:pt x="500" y="20"/>
                  </a:lnTo>
                  <a:lnTo>
                    <a:pt x="500" y="20"/>
                  </a:lnTo>
                  <a:lnTo>
                    <a:pt x="492" y="29"/>
                  </a:lnTo>
                  <a:lnTo>
                    <a:pt x="484" y="33"/>
                  </a:lnTo>
                  <a:lnTo>
                    <a:pt x="482" y="37"/>
                  </a:lnTo>
                  <a:lnTo>
                    <a:pt x="482" y="41"/>
                  </a:lnTo>
                  <a:lnTo>
                    <a:pt x="482" y="47"/>
                  </a:lnTo>
                  <a:lnTo>
                    <a:pt x="484" y="51"/>
                  </a:lnTo>
                  <a:lnTo>
                    <a:pt x="484" y="51"/>
                  </a:lnTo>
                  <a:lnTo>
                    <a:pt x="488" y="57"/>
                  </a:lnTo>
                  <a:lnTo>
                    <a:pt x="488" y="59"/>
                  </a:lnTo>
                  <a:lnTo>
                    <a:pt x="488" y="63"/>
                  </a:lnTo>
                  <a:lnTo>
                    <a:pt x="486" y="63"/>
                  </a:lnTo>
                  <a:lnTo>
                    <a:pt x="482" y="69"/>
                  </a:lnTo>
                  <a:lnTo>
                    <a:pt x="476" y="69"/>
                  </a:lnTo>
                  <a:lnTo>
                    <a:pt x="476" y="69"/>
                  </a:lnTo>
                  <a:lnTo>
                    <a:pt x="462" y="69"/>
                  </a:lnTo>
                  <a:lnTo>
                    <a:pt x="458" y="69"/>
                  </a:lnTo>
                  <a:lnTo>
                    <a:pt x="454" y="69"/>
                  </a:lnTo>
                  <a:lnTo>
                    <a:pt x="454" y="69"/>
                  </a:lnTo>
                  <a:lnTo>
                    <a:pt x="456" y="73"/>
                  </a:lnTo>
                  <a:lnTo>
                    <a:pt x="458" y="77"/>
                  </a:lnTo>
                  <a:lnTo>
                    <a:pt x="458" y="79"/>
                  </a:lnTo>
                  <a:lnTo>
                    <a:pt x="458" y="81"/>
                  </a:lnTo>
                  <a:lnTo>
                    <a:pt x="456" y="83"/>
                  </a:lnTo>
                  <a:lnTo>
                    <a:pt x="452" y="83"/>
                  </a:lnTo>
                  <a:lnTo>
                    <a:pt x="452" y="83"/>
                  </a:lnTo>
                  <a:lnTo>
                    <a:pt x="446" y="85"/>
                  </a:lnTo>
                  <a:lnTo>
                    <a:pt x="440" y="85"/>
                  </a:lnTo>
                  <a:lnTo>
                    <a:pt x="432" y="83"/>
                  </a:lnTo>
                  <a:lnTo>
                    <a:pt x="422" y="79"/>
                  </a:lnTo>
                  <a:lnTo>
                    <a:pt x="418" y="79"/>
                  </a:lnTo>
                  <a:lnTo>
                    <a:pt x="414" y="79"/>
                  </a:lnTo>
                  <a:lnTo>
                    <a:pt x="414" y="79"/>
                  </a:lnTo>
                  <a:lnTo>
                    <a:pt x="382" y="87"/>
                  </a:lnTo>
                  <a:lnTo>
                    <a:pt x="366" y="93"/>
                  </a:lnTo>
                  <a:lnTo>
                    <a:pt x="355" y="97"/>
                  </a:lnTo>
                  <a:lnTo>
                    <a:pt x="355" y="97"/>
                  </a:lnTo>
                  <a:lnTo>
                    <a:pt x="351" y="105"/>
                  </a:lnTo>
                  <a:lnTo>
                    <a:pt x="347" y="107"/>
                  </a:lnTo>
                  <a:lnTo>
                    <a:pt x="341" y="109"/>
                  </a:lnTo>
                  <a:lnTo>
                    <a:pt x="341" y="109"/>
                  </a:lnTo>
                  <a:lnTo>
                    <a:pt x="331" y="109"/>
                  </a:lnTo>
                  <a:lnTo>
                    <a:pt x="323" y="109"/>
                  </a:lnTo>
                  <a:lnTo>
                    <a:pt x="311" y="109"/>
                  </a:lnTo>
                  <a:lnTo>
                    <a:pt x="305" y="109"/>
                  </a:lnTo>
                  <a:lnTo>
                    <a:pt x="297" y="113"/>
                  </a:lnTo>
                  <a:lnTo>
                    <a:pt x="297" y="113"/>
                  </a:lnTo>
                  <a:lnTo>
                    <a:pt x="279" y="119"/>
                  </a:lnTo>
                  <a:lnTo>
                    <a:pt x="265" y="127"/>
                  </a:lnTo>
                  <a:lnTo>
                    <a:pt x="251" y="137"/>
                  </a:lnTo>
                  <a:lnTo>
                    <a:pt x="239" y="145"/>
                  </a:lnTo>
                  <a:lnTo>
                    <a:pt x="239" y="145"/>
                  </a:lnTo>
                  <a:lnTo>
                    <a:pt x="229" y="153"/>
                  </a:lnTo>
                  <a:lnTo>
                    <a:pt x="227" y="159"/>
                  </a:lnTo>
                  <a:lnTo>
                    <a:pt x="229" y="163"/>
                  </a:lnTo>
                  <a:lnTo>
                    <a:pt x="229" y="163"/>
                  </a:lnTo>
                  <a:lnTo>
                    <a:pt x="233" y="177"/>
                  </a:lnTo>
                  <a:lnTo>
                    <a:pt x="235" y="191"/>
                  </a:lnTo>
                  <a:lnTo>
                    <a:pt x="235" y="191"/>
                  </a:lnTo>
                  <a:lnTo>
                    <a:pt x="235" y="193"/>
                  </a:lnTo>
                  <a:lnTo>
                    <a:pt x="235" y="195"/>
                  </a:lnTo>
                  <a:lnTo>
                    <a:pt x="229" y="199"/>
                  </a:lnTo>
                  <a:lnTo>
                    <a:pt x="219" y="205"/>
                  </a:lnTo>
                  <a:lnTo>
                    <a:pt x="215" y="205"/>
                  </a:lnTo>
                  <a:lnTo>
                    <a:pt x="211" y="205"/>
                  </a:lnTo>
                  <a:lnTo>
                    <a:pt x="211" y="205"/>
                  </a:lnTo>
                  <a:lnTo>
                    <a:pt x="179" y="197"/>
                  </a:lnTo>
                  <a:lnTo>
                    <a:pt x="157" y="195"/>
                  </a:lnTo>
                  <a:lnTo>
                    <a:pt x="143" y="193"/>
                  </a:lnTo>
                  <a:lnTo>
                    <a:pt x="143" y="193"/>
                  </a:lnTo>
                  <a:lnTo>
                    <a:pt x="137" y="193"/>
                  </a:lnTo>
                  <a:lnTo>
                    <a:pt x="134" y="191"/>
                  </a:lnTo>
                  <a:lnTo>
                    <a:pt x="132" y="193"/>
                  </a:lnTo>
                  <a:lnTo>
                    <a:pt x="126" y="197"/>
                  </a:lnTo>
                  <a:lnTo>
                    <a:pt x="126" y="197"/>
                  </a:lnTo>
                  <a:lnTo>
                    <a:pt x="122" y="201"/>
                  </a:lnTo>
                  <a:lnTo>
                    <a:pt x="120" y="209"/>
                  </a:lnTo>
                  <a:lnTo>
                    <a:pt x="118" y="225"/>
                  </a:lnTo>
                  <a:lnTo>
                    <a:pt x="118" y="225"/>
                  </a:lnTo>
                  <a:lnTo>
                    <a:pt x="114" y="237"/>
                  </a:lnTo>
                  <a:lnTo>
                    <a:pt x="112" y="243"/>
                  </a:lnTo>
                  <a:lnTo>
                    <a:pt x="110" y="253"/>
                  </a:lnTo>
                  <a:lnTo>
                    <a:pt x="110" y="255"/>
                  </a:lnTo>
                  <a:lnTo>
                    <a:pt x="114" y="257"/>
                  </a:lnTo>
                  <a:lnTo>
                    <a:pt x="114" y="257"/>
                  </a:lnTo>
                  <a:lnTo>
                    <a:pt x="122" y="270"/>
                  </a:lnTo>
                  <a:lnTo>
                    <a:pt x="126" y="280"/>
                  </a:lnTo>
                  <a:lnTo>
                    <a:pt x="132" y="284"/>
                  </a:lnTo>
                  <a:lnTo>
                    <a:pt x="132" y="284"/>
                  </a:lnTo>
                  <a:lnTo>
                    <a:pt x="132" y="288"/>
                  </a:lnTo>
                  <a:lnTo>
                    <a:pt x="135" y="292"/>
                  </a:lnTo>
                  <a:lnTo>
                    <a:pt x="137" y="298"/>
                  </a:lnTo>
                  <a:lnTo>
                    <a:pt x="137" y="302"/>
                  </a:lnTo>
                  <a:lnTo>
                    <a:pt x="137" y="302"/>
                  </a:lnTo>
                  <a:lnTo>
                    <a:pt x="135" y="304"/>
                  </a:lnTo>
                  <a:lnTo>
                    <a:pt x="128" y="306"/>
                  </a:lnTo>
                  <a:lnTo>
                    <a:pt x="126" y="308"/>
                  </a:lnTo>
                  <a:lnTo>
                    <a:pt x="122" y="308"/>
                  </a:lnTo>
                  <a:lnTo>
                    <a:pt x="120" y="306"/>
                  </a:lnTo>
                  <a:lnTo>
                    <a:pt x="118" y="304"/>
                  </a:lnTo>
                  <a:lnTo>
                    <a:pt x="118" y="304"/>
                  </a:lnTo>
                  <a:lnTo>
                    <a:pt x="114" y="298"/>
                  </a:lnTo>
                  <a:lnTo>
                    <a:pt x="106" y="288"/>
                  </a:lnTo>
                  <a:lnTo>
                    <a:pt x="100" y="270"/>
                  </a:lnTo>
                  <a:lnTo>
                    <a:pt x="100" y="270"/>
                  </a:lnTo>
                  <a:lnTo>
                    <a:pt x="96" y="266"/>
                  </a:lnTo>
                  <a:lnTo>
                    <a:pt x="90" y="259"/>
                  </a:lnTo>
                  <a:lnTo>
                    <a:pt x="80" y="253"/>
                  </a:lnTo>
                  <a:lnTo>
                    <a:pt x="76" y="247"/>
                  </a:lnTo>
                  <a:lnTo>
                    <a:pt x="70" y="245"/>
                  </a:lnTo>
                  <a:lnTo>
                    <a:pt x="70" y="245"/>
                  </a:lnTo>
                  <a:lnTo>
                    <a:pt x="68" y="253"/>
                  </a:lnTo>
                  <a:lnTo>
                    <a:pt x="68" y="253"/>
                  </a:lnTo>
                  <a:lnTo>
                    <a:pt x="68" y="259"/>
                  </a:lnTo>
                  <a:lnTo>
                    <a:pt x="68" y="262"/>
                  </a:lnTo>
                  <a:lnTo>
                    <a:pt x="70" y="266"/>
                  </a:lnTo>
                  <a:lnTo>
                    <a:pt x="70" y="266"/>
                  </a:lnTo>
                  <a:lnTo>
                    <a:pt x="70" y="266"/>
                  </a:lnTo>
                  <a:lnTo>
                    <a:pt x="70" y="266"/>
                  </a:lnTo>
                  <a:lnTo>
                    <a:pt x="70" y="26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78"/>
            <p:cNvSpPr>
              <a:spLocks/>
            </p:cNvSpPr>
            <p:nvPr/>
          </p:nvSpPr>
          <p:spPr bwMode="auto">
            <a:xfrm>
              <a:off x="3228" y="1532"/>
              <a:ext cx="1143" cy="1215"/>
            </a:xfrm>
            <a:custGeom>
              <a:avLst/>
              <a:gdLst>
                <a:gd name="T0" fmla="*/ 114 w 1143"/>
                <a:gd name="T1" fmla="*/ 430 h 1215"/>
                <a:gd name="T2" fmla="*/ 70 w 1143"/>
                <a:gd name="T3" fmla="*/ 524 h 1215"/>
                <a:gd name="T4" fmla="*/ 0 w 1143"/>
                <a:gd name="T5" fmla="*/ 560 h 1215"/>
                <a:gd name="T6" fmla="*/ 20 w 1143"/>
                <a:gd name="T7" fmla="*/ 741 h 1215"/>
                <a:gd name="T8" fmla="*/ 36 w 1143"/>
                <a:gd name="T9" fmla="*/ 797 h 1215"/>
                <a:gd name="T10" fmla="*/ 54 w 1143"/>
                <a:gd name="T11" fmla="*/ 854 h 1215"/>
                <a:gd name="T12" fmla="*/ 86 w 1143"/>
                <a:gd name="T13" fmla="*/ 894 h 1215"/>
                <a:gd name="T14" fmla="*/ 126 w 1143"/>
                <a:gd name="T15" fmla="*/ 952 h 1215"/>
                <a:gd name="T16" fmla="*/ 140 w 1143"/>
                <a:gd name="T17" fmla="*/ 988 h 1215"/>
                <a:gd name="T18" fmla="*/ 160 w 1143"/>
                <a:gd name="T19" fmla="*/ 1083 h 1215"/>
                <a:gd name="T20" fmla="*/ 192 w 1143"/>
                <a:gd name="T21" fmla="*/ 1145 h 1215"/>
                <a:gd name="T22" fmla="*/ 259 w 1143"/>
                <a:gd name="T23" fmla="*/ 1141 h 1215"/>
                <a:gd name="T24" fmla="*/ 301 w 1143"/>
                <a:gd name="T25" fmla="*/ 1077 h 1215"/>
                <a:gd name="T26" fmla="*/ 383 w 1143"/>
                <a:gd name="T27" fmla="*/ 1069 h 1215"/>
                <a:gd name="T28" fmla="*/ 436 w 1143"/>
                <a:gd name="T29" fmla="*/ 1087 h 1215"/>
                <a:gd name="T30" fmla="*/ 476 w 1143"/>
                <a:gd name="T31" fmla="*/ 1175 h 1215"/>
                <a:gd name="T32" fmla="*/ 528 w 1143"/>
                <a:gd name="T33" fmla="*/ 1197 h 1215"/>
                <a:gd name="T34" fmla="*/ 590 w 1143"/>
                <a:gd name="T35" fmla="*/ 1199 h 1215"/>
                <a:gd name="T36" fmla="*/ 653 w 1143"/>
                <a:gd name="T37" fmla="*/ 1199 h 1215"/>
                <a:gd name="T38" fmla="*/ 711 w 1143"/>
                <a:gd name="T39" fmla="*/ 1209 h 1215"/>
                <a:gd name="T40" fmla="*/ 745 w 1143"/>
                <a:gd name="T41" fmla="*/ 1209 h 1215"/>
                <a:gd name="T42" fmla="*/ 781 w 1143"/>
                <a:gd name="T43" fmla="*/ 1199 h 1215"/>
                <a:gd name="T44" fmla="*/ 827 w 1143"/>
                <a:gd name="T45" fmla="*/ 1169 h 1215"/>
                <a:gd name="T46" fmla="*/ 872 w 1143"/>
                <a:gd name="T47" fmla="*/ 1097 h 1215"/>
                <a:gd name="T48" fmla="*/ 855 w 1143"/>
                <a:gd name="T49" fmla="*/ 1051 h 1215"/>
                <a:gd name="T50" fmla="*/ 853 w 1143"/>
                <a:gd name="T51" fmla="*/ 1002 h 1215"/>
                <a:gd name="T52" fmla="*/ 859 w 1143"/>
                <a:gd name="T53" fmla="*/ 918 h 1215"/>
                <a:gd name="T54" fmla="*/ 916 w 1143"/>
                <a:gd name="T55" fmla="*/ 874 h 1215"/>
                <a:gd name="T56" fmla="*/ 956 w 1143"/>
                <a:gd name="T57" fmla="*/ 842 h 1215"/>
                <a:gd name="T58" fmla="*/ 966 w 1143"/>
                <a:gd name="T59" fmla="*/ 820 h 1215"/>
                <a:gd name="T60" fmla="*/ 928 w 1143"/>
                <a:gd name="T61" fmla="*/ 755 h 1215"/>
                <a:gd name="T62" fmla="*/ 944 w 1143"/>
                <a:gd name="T63" fmla="*/ 725 h 1215"/>
                <a:gd name="T64" fmla="*/ 938 w 1143"/>
                <a:gd name="T65" fmla="*/ 661 h 1215"/>
                <a:gd name="T66" fmla="*/ 988 w 1143"/>
                <a:gd name="T67" fmla="*/ 653 h 1215"/>
                <a:gd name="T68" fmla="*/ 1018 w 1143"/>
                <a:gd name="T69" fmla="*/ 631 h 1215"/>
                <a:gd name="T70" fmla="*/ 1046 w 1143"/>
                <a:gd name="T71" fmla="*/ 635 h 1215"/>
                <a:gd name="T72" fmla="*/ 1014 w 1143"/>
                <a:gd name="T73" fmla="*/ 548 h 1215"/>
                <a:gd name="T74" fmla="*/ 1010 w 1143"/>
                <a:gd name="T75" fmla="*/ 478 h 1215"/>
                <a:gd name="T76" fmla="*/ 1038 w 1143"/>
                <a:gd name="T77" fmla="*/ 452 h 1215"/>
                <a:gd name="T78" fmla="*/ 1056 w 1143"/>
                <a:gd name="T79" fmla="*/ 426 h 1215"/>
                <a:gd name="T80" fmla="*/ 1082 w 1143"/>
                <a:gd name="T81" fmla="*/ 416 h 1215"/>
                <a:gd name="T82" fmla="*/ 1107 w 1143"/>
                <a:gd name="T83" fmla="*/ 376 h 1215"/>
                <a:gd name="T84" fmla="*/ 1085 w 1143"/>
                <a:gd name="T85" fmla="*/ 340 h 1215"/>
                <a:gd name="T86" fmla="*/ 1074 w 1143"/>
                <a:gd name="T87" fmla="*/ 295 h 1215"/>
                <a:gd name="T88" fmla="*/ 1076 w 1143"/>
                <a:gd name="T89" fmla="*/ 261 h 1215"/>
                <a:gd name="T90" fmla="*/ 1127 w 1143"/>
                <a:gd name="T91" fmla="*/ 185 h 1215"/>
                <a:gd name="T92" fmla="*/ 1072 w 1143"/>
                <a:gd name="T93" fmla="*/ 86 h 1215"/>
                <a:gd name="T94" fmla="*/ 1042 w 1143"/>
                <a:gd name="T95" fmla="*/ 6 h 1215"/>
                <a:gd name="T96" fmla="*/ 970 w 1143"/>
                <a:gd name="T97" fmla="*/ 12 h 1215"/>
                <a:gd name="T98" fmla="*/ 847 w 1143"/>
                <a:gd name="T99" fmla="*/ 98 h 1215"/>
                <a:gd name="T100" fmla="*/ 763 w 1143"/>
                <a:gd name="T101" fmla="*/ 94 h 1215"/>
                <a:gd name="T102" fmla="*/ 659 w 1143"/>
                <a:gd name="T103" fmla="*/ 119 h 1215"/>
                <a:gd name="T104" fmla="*/ 600 w 1143"/>
                <a:gd name="T105" fmla="*/ 165 h 1215"/>
                <a:gd name="T106" fmla="*/ 600 w 1143"/>
                <a:gd name="T107" fmla="*/ 191 h 1215"/>
                <a:gd name="T108" fmla="*/ 582 w 1143"/>
                <a:gd name="T109" fmla="*/ 247 h 1215"/>
                <a:gd name="T110" fmla="*/ 512 w 1143"/>
                <a:gd name="T111" fmla="*/ 291 h 1215"/>
                <a:gd name="T112" fmla="*/ 470 w 1143"/>
                <a:gd name="T113" fmla="*/ 346 h 1215"/>
                <a:gd name="T114" fmla="*/ 369 w 1143"/>
                <a:gd name="T115" fmla="*/ 229 h 1215"/>
                <a:gd name="T116" fmla="*/ 283 w 1143"/>
                <a:gd name="T117" fmla="*/ 251 h 1215"/>
                <a:gd name="T118" fmla="*/ 215 w 1143"/>
                <a:gd name="T119" fmla="*/ 299 h 1215"/>
                <a:gd name="T120" fmla="*/ 162 w 1143"/>
                <a:gd name="T121" fmla="*/ 283 h 1215"/>
                <a:gd name="T122" fmla="*/ 80 w 1143"/>
                <a:gd name="T123" fmla="*/ 293 h 1215"/>
                <a:gd name="T124" fmla="*/ 72 w 1143"/>
                <a:gd name="T125" fmla="*/ 358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43" h="1215">
                  <a:moveTo>
                    <a:pt x="72" y="358"/>
                  </a:moveTo>
                  <a:lnTo>
                    <a:pt x="72" y="358"/>
                  </a:lnTo>
                  <a:lnTo>
                    <a:pt x="72" y="366"/>
                  </a:lnTo>
                  <a:lnTo>
                    <a:pt x="76" y="370"/>
                  </a:lnTo>
                  <a:lnTo>
                    <a:pt x="78" y="370"/>
                  </a:lnTo>
                  <a:lnTo>
                    <a:pt x="80" y="376"/>
                  </a:lnTo>
                  <a:lnTo>
                    <a:pt x="90" y="380"/>
                  </a:lnTo>
                  <a:lnTo>
                    <a:pt x="94" y="382"/>
                  </a:lnTo>
                  <a:lnTo>
                    <a:pt x="98" y="384"/>
                  </a:lnTo>
                  <a:lnTo>
                    <a:pt x="98" y="384"/>
                  </a:lnTo>
                  <a:lnTo>
                    <a:pt x="98" y="388"/>
                  </a:lnTo>
                  <a:lnTo>
                    <a:pt x="100" y="392"/>
                  </a:lnTo>
                  <a:lnTo>
                    <a:pt x="102" y="402"/>
                  </a:lnTo>
                  <a:lnTo>
                    <a:pt x="104" y="416"/>
                  </a:lnTo>
                  <a:lnTo>
                    <a:pt x="104" y="416"/>
                  </a:lnTo>
                  <a:lnTo>
                    <a:pt x="106" y="424"/>
                  </a:lnTo>
                  <a:lnTo>
                    <a:pt x="114" y="430"/>
                  </a:lnTo>
                  <a:lnTo>
                    <a:pt x="120" y="440"/>
                  </a:lnTo>
                  <a:lnTo>
                    <a:pt x="120" y="440"/>
                  </a:lnTo>
                  <a:lnTo>
                    <a:pt x="114" y="450"/>
                  </a:lnTo>
                  <a:lnTo>
                    <a:pt x="106" y="456"/>
                  </a:lnTo>
                  <a:lnTo>
                    <a:pt x="98" y="466"/>
                  </a:lnTo>
                  <a:lnTo>
                    <a:pt x="98" y="466"/>
                  </a:lnTo>
                  <a:lnTo>
                    <a:pt x="76" y="480"/>
                  </a:lnTo>
                  <a:lnTo>
                    <a:pt x="80" y="492"/>
                  </a:lnTo>
                  <a:lnTo>
                    <a:pt x="80" y="492"/>
                  </a:lnTo>
                  <a:lnTo>
                    <a:pt x="76" y="496"/>
                  </a:lnTo>
                  <a:lnTo>
                    <a:pt x="68" y="504"/>
                  </a:lnTo>
                  <a:lnTo>
                    <a:pt x="68" y="504"/>
                  </a:lnTo>
                  <a:lnTo>
                    <a:pt x="66" y="506"/>
                  </a:lnTo>
                  <a:lnTo>
                    <a:pt x="66" y="506"/>
                  </a:lnTo>
                  <a:lnTo>
                    <a:pt x="68" y="514"/>
                  </a:lnTo>
                  <a:lnTo>
                    <a:pt x="70" y="518"/>
                  </a:lnTo>
                  <a:lnTo>
                    <a:pt x="70" y="524"/>
                  </a:lnTo>
                  <a:lnTo>
                    <a:pt x="70" y="524"/>
                  </a:lnTo>
                  <a:lnTo>
                    <a:pt x="68" y="528"/>
                  </a:lnTo>
                  <a:lnTo>
                    <a:pt x="66" y="528"/>
                  </a:lnTo>
                  <a:lnTo>
                    <a:pt x="60" y="528"/>
                  </a:lnTo>
                  <a:lnTo>
                    <a:pt x="54" y="528"/>
                  </a:lnTo>
                  <a:lnTo>
                    <a:pt x="54" y="528"/>
                  </a:lnTo>
                  <a:lnTo>
                    <a:pt x="50" y="526"/>
                  </a:lnTo>
                  <a:lnTo>
                    <a:pt x="50" y="528"/>
                  </a:lnTo>
                  <a:lnTo>
                    <a:pt x="46" y="530"/>
                  </a:lnTo>
                  <a:lnTo>
                    <a:pt x="44" y="536"/>
                  </a:lnTo>
                  <a:lnTo>
                    <a:pt x="42" y="538"/>
                  </a:lnTo>
                  <a:lnTo>
                    <a:pt x="42" y="538"/>
                  </a:lnTo>
                  <a:lnTo>
                    <a:pt x="26" y="544"/>
                  </a:lnTo>
                  <a:lnTo>
                    <a:pt x="12" y="550"/>
                  </a:lnTo>
                  <a:lnTo>
                    <a:pt x="2" y="554"/>
                  </a:lnTo>
                  <a:lnTo>
                    <a:pt x="2" y="554"/>
                  </a:lnTo>
                  <a:lnTo>
                    <a:pt x="0" y="560"/>
                  </a:lnTo>
                  <a:lnTo>
                    <a:pt x="0" y="564"/>
                  </a:lnTo>
                  <a:lnTo>
                    <a:pt x="4" y="566"/>
                  </a:lnTo>
                  <a:lnTo>
                    <a:pt x="8" y="570"/>
                  </a:lnTo>
                  <a:lnTo>
                    <a:pt x="18" y="579"/>
                  </a:lnTo>
                  <a:lnTo>
                    <a:pt x="20" y="581"/>
                  </a:lnTo>
                  <a:lnTo>
                    <a:pt x="22" y="585"/>
                  </a:lnTo>
                  <a:lnTo>
                    <a:pt x="22" y="585"/>
                  </a:lnTo>
                  <a:lnTo>
                    <a:pt x="26" y="633"/>
                  </a:lnTo>
                  <a:lnTo>
                    <a:pt x="28" y="675"/>
                  </a:lnTo>
                  <a:lnTo>
                    <a:pt x="28" y="675"/>
                  </a:lnTo>
                  <a:lnTo>
                    <a:pt x="6" y="701"/>
                  </a:lnTo>
                  <a:lnTo>
                    <a:pt x="6" y="701"/>
                  </a:lnTo>
                  <a:lnTo>
                    <a:pt x="4" y="703"/>
                  </a:lnTo>
                  <a:lnTo>
                    <a:pt x="6" y="707"/>
                  </a:lnTo>
                  <a:lnTo>
                    <a:pt x="12" y="711"/>
                  </a:lnTo>
                  <a:lnTo>
                    <a:pt x="20" y="721"/>
                  </a:lnTo>
                  <a:lnTo>
                    <a:pt x="20" y="741"/>
                  </a:lnTo>
                  <a:lnTo>
                    <a:pt x="20" y="741"/>
                  </a:lnTo>
                  <a:lnTo>
                    <a:pt x="22" y="747"/>
                  </a:lnTo>
                  <a:lnTo>
                    <a:pt x="24" y="749"/>
                  </a:lnTo>
                  <a:lnTo>
                    <a:pt x="26" y="751"/>
                  </a:lnTo>
                  <a:lnTo>
                    <a:pt x="26" y="751"/>
                  </a:lnTo>
                  <a:lnTo>
                    <a:pt x="28" y="753"/>
                  </a:lnTo>
                  <a:lnTo>
                    <a:pt x="28" y="757"/>
                  </a:lnTo>
                  <a:lnTo>
                    <a:pt x="30" y="769"/>
                  </a:lnTo>
                  <a:lnTo>
                    <a:pt x="30" y="769"/>
                  </a:lnTo>
                  <a:lnTo>
                    <a:pt x="30" y="775"/>
                  </a:lnTo>
                  <a:lnTo>
                    <a:pt x="34" y="779"/>
                  </a:lnTo>
                  <a:lnTo>
                    <a:pt x="36" y="783"/>
                  </a:lnTo>
                  <a:lnTo>
                    <a:pt x="42" y="789"/>
                  </a:lnTo>
                  <a:lnTo>
                    <a:pt x="42" y="789"/>
                  </a:lnTo>
                  <a:lnTo>
                    <a:pt x="42" y="789"/>
                  </a:lnTo>
                  <a:lnTo>
                    <a:pt x="42" y="791"/>
                  </a:lnTo>
                  <a:lnTo>
                    <a:pt x="36" y="797"/>
                  </a:lnTo>
                  <a:lnTo>
                    <a:pt x="30" y="801"/>
                  </a:lnTo>
                  <a:lnTo>
                    <a:pt x="26" y="810"/>
                  </a:lnTo>
                  <a:lnTo>
                    <a:pt x="26" y="810"/>
                  </a:lnTo>
                  <a:lnTo>
                    <a:pt x="22" y="816"/>
                  </a:lnTo>
                  <a:lnTo>
                    <a:pt x="22" y="822"/>
                  </a:lnTo>
                  <a:lnTo>
                    <a:pt x="20" y="838"/>
                  </a:lnTo>
                  <a:lnTo>
                    <a:pt x="20" y="838"/>
                  </a:lnTo>
                  <a:lnTo>
                    <a:pt x="20" y="842"/>
                  </a:lnTo>
                  <a:lnTo>
                    <a:pt x="20" y="844"/>
                  </a:lnTo>
                  <a:lnTo>
                    <a:pt x="24" y="848"/>
                  </a:lnTo>
                  <a:lnTo>
                    <a:pt x="30" y="848"/>
                  </a:lnTo>
                  <a:lnTo>
                    <a:pt x="30" y="848"/>
                  </a:lnTo>
                  <a:lnTo>
                    <a:pt x="34" y="850"/>
                  </a:lnTo>
                  <a:lnTo>
                    <a:pt x="42" y="850"/>
                  </a:lnTo>
                  <a:lnTo>
                    <a:pt x="48" y="850"/>
                  </a:lnTo>
                  <a:lnTo>
                    <a:pt x="54" y="854"/>
                  </a:lnTo>
                  <a:lnTo>
                    <a:pt x="54" y="854"/>
                  </a:lnTo>
                  <a:lnTo>
                    <a:pt x="66" y="854"/>
                  </a:lnTo>
                  <a:lnTo>
                    <a:pt x="76" y="854"/>
                  </a:lnTo>
                  <a:lnTo>
                    <a:pt x="90" y="854"/>
                  </a:lnTo>
                  <a:lnTo>
                    <a:pt x="90" y="854"/>
                  </a:lnTo>
                  <a:lnTo>
                    <a:pt x="90" y="856"/>
                  </a:lnTo>
                  <a:lnTo>
                    <a:pt x="100" y="878"/>
                  </a:lnTo>
                  <a:lnTo>
                    <a:pt x="100" y="878"/>
                  </a:lnTo>
                  <a:lnTo>
                    <a:pt x="102" y="882"/>
                  </a:lnTo>
                  <a:lnTo>
                    <a:pt x="102" y="884"/>
                  </a:lnTo>
                  <a:lnTo>
                    <a:pt x="100" y="886"/>
                  </a:lnTo>
                  <a:lnTo>
                    <a:pt x="98" y="886"/>
                  </a:lnTo>
                  <a:lnTo>
                    <a:pt x="92" y="888"/>
                  </a:lnTo>
                  <a:lnTo>
                    <a:pt x="90" y="890"/>
                  </a:lnTo>
                  <a:lnTo>
                    <a:pt x="86" y="890"/>
                  </a:lnTo>
                  <a:lnTo>
                    <a:pt x="86" y="890"/>
                  </a:lnTo>
                  <a:lnTo>
                    <a:pt x="86" y="894"/>
                  </a:lnTo>
                  <a:lnTo>
                    <a:pt x="86" y="894"/>
                  </a:lnTo>
                  <a:lnTo>
                    <a:pt x="92" y="894"/>
                  </a:lnTo>
                  <a:lnTo>
                    <a:pt x="100" y="894"/>
                  </a:lnTo>
                  <a:lnTo>
                    <a:pt x="112" y="900"/>
                  </a:lnTo>
                  <a:lnTo>
                    <a:pt x="112" y="900"/>
                  </a:lnTo>
                  <a:lnTo>
                    <a:pt x="116" y="902"/>
                  </a:lnTo>
                  <a:lnTo>
                    <a:pt x="120" y="904"/>
                  </a:lnTo>
                  <a:lnTo>
                    <a:pt x="122" y="910"/>
                  </a:lnTo>
                  <a:lnTo>
                    <a:pt x="124" y="914"/>
                  </a:lnTo>
                  <a:lnTo>
                    <a:pt x="126" y="926"/>
                  </a:lnTo>
                  <a:lnTo>
                    <a:pt x="128" y="928"/>
                  </a:lnTo>
                  <a:lnTo>
                    <a:pt x="132" y="932"/>
                  </a:lnTo>
                  <a:lnTo>
                    <a:pt x="132" y="932"/>
                  </a:lnTo>
                  <a:lnTo>
                    <a:pt x="134" y="934"/>
                  </a:lnTo>
                  <a:lnTo>
                    <a:pt x="134" y="934"/>
                  </a:lnTo>
                  <a:lnTo>
                    <a:pt x="134" y="938"/>
                  </a:lnTo>
                  <a:lnTo>
                    <a:pt x="132" y="942"/>
                  </a:lnTo>
                  <a:lnTo>
                    <a:pt x="126" y="952"/>
                  </a:lnTo>
                  <a:lnTo>
                    <a:pt x="126" y="952"/>
                  </a:lnTo>
                  <a:lnTo>
                    <a:pt x="126" y="956"/>
                  </a:lnTo>
                  <a:lnTo>
                    <a:pt x="126" y="958"/>
                  </a:lnTo>
                  <a:lnTo>
                    <a:pt x="128" y="960"/>
                  </a:lnTo>
                  <a:lnTo>
                    <a:pt x="132" y="960"/>
                  </a:lnTo>
                  <a:lnTo>
                    <a:pt x="138" y="960"/>
                  </a:lnTo>
                  <a:lnTo>
                    <a:pt x="142" y="960"/>
                  </a:lnTo>
                  <a:lnTo>
                    <a:pt x="144" y="962"/>
                  </a:lnTo>
                  <a:lnTo>
                    <a:pt x="144" y="962"/>
                  </a:lnTo>
                  <a:lnTo>
                    <a:pt x="148" y="962"/>
                  </a:lnTo>
                  <a:lnTo>
                    <a:pt x="148" y="968"/>
                  </a:lnTo>
                  <a:lnTo>
                    <a:pt x="148" y="970"/>
                  </a:lnTo>
                  <a:lnTo>
                    <a:pt x="148" y="974"/>
                  </a:lnTo>
                  <a:lnTo>
                    <a:pt x="146" y="982"/>
                  </a:lnTo>
                  <a:lnTo>
                    <a:pt x="142" y="988"/>
                  </a:lnTo>
                  <a:lnTo>
                    <a:pt x="142" y="988"/>
                  </a:lnTo>
                  <a:lnTo>
                    <a:pt x="140" y="988"/>
                  </a:lnTo>
                  <a:lnTo>
                    <a:pt x="140" y="994"/>
                  </a:lnTo>
                  <a:lnTo>
                    <a:pt x="142" y="998"/>
                  </a:lnTo>
                  <a:lnTo>
                    <a:pt x="144" y="1006"/>
                  </a:lnTo>
                  <a:lnTo>
                    <a:pt x="146" y="1010"/>
                  </a:lnTo>
                  <a:lnTo>
                    <a:pt x="146" y="1010"/>
                  </a:lnTo>
                  <a:lnTo>
                    <a:pt x="148" y="1014"/>
                  </a:lnTo>
                  <a:lnTo>
                    <a:pt x="150" y="1018"/>
                  </a:lnTo>
                  <a:lnTo>
                    <a:pt x="158" y="1022"/>
                  </a:lnTo>
                  <a:lnTo>
                    <a:pt x="172" y="1030"/>
                  </a:lnTo>
                  <a:lnTo>
                    <a:pt x="172" y="1030"/>
                  </a:lnTo>
                  <a:lnTo>
                    <a:pt x="174" y="1030"/>
                  </a:lnTo>
                  <a:lnTo>
                    <a:pt x="174" y="1034"/>
                  </a:lnTo>
                  <a:lnTo>
                    <a:pt x="174" y="1041"/>
                  </a:lnTo>
                  <a:lnTo>
                    <a:pt x="170" y="1055"/>
                  </a:lnTo>
                  <a:lnTo>
                    <a:pt x="170" y="1055"/>
                  </a:lnTo>
                  <a:lnTo>
                    <a:pt x="162" y="1073"/>
                  </a:lnTo>
                  <a:lnTo>
                    <a:pt x="160" y="1083"/>
                  </a:lnTo>
                  <a:lnTo>
                    <a:pt x="160" y="1095"/>
                  </a:lnTo>
                  <a:lnTo>
                    <a:pt x="160" y="1095"/>
                  </a:lnTo>
                  <a:lnTo>
                    <a:pt x="158" y="1109"/>
                  </a:lnTo>
                  <a:lnTo>
                    <a:pt x="156" y="1119"/>
                  </a:lnTo>
                  <a:lnTo>
                    <a:pt x="152" y="1131"/>
                  </a:lnTo>
                  <a:lnTo>
                    <a:pt x="152" y="1137"/>
                  </a:lnTo>
                  <a:lnTo>
                    <a:pt x="152" y="1139"/>
                  </a:lnTo>
                  <a:lnTo>
                    <a:pt x="152" y="1139"/>
                  </a:lnTo>
                  <a:lnTo>
                    <a:pt x="158" y="1145"/>
                  </a:lnTo>
                  <a:lnTo>
                    <a:pt x="166" y="1151"/>
                  </a:lnTo>
                  <a:lnTo>
                    <a:pt x="174" y="1153"/>
                  </a:lnTo>
                  <a:lnTo>
                    <a:pt x="184" y="1155"/>
                  </a:lnTo>
                  <a:lnTo>
                    <a:pt x="184" y="1155"/>
                  </a:lnTo>
                  <a:lnTo>
                    <a:pt x="188" y="1153"/>
                  </a:lnTo>
                  <a:lnTo>
                    <a:pt x="190" y="1153"/>
                  </a:lnTo>
                  <a:lnTo>
                    <a:pt x="192" y="1151"/>
                  </a:lnTo>
                  <a:lnTo>
                    <a:pt x="192" y="1145"/>
                  </a:lnTo>
                  <a:lnTo>
                    <a:pt x="192" y="1143"/>
                  </a:lnTo>
                  <a:lnTo>
                    <a:pt x="194" y="1141"/>
                  </a:lnTo>
                  <a:lnTo>
                    <a:pt x="196" y="1139"/>
                  </a:lnTo>
                  <a:lnTo>
                    <a:pt x="202" y="1139"/>
                  </a:lnTo>
                  <a:lnTo>
                    <a:pt x="202" y="1139"/>
                  </a:lnTo>
                  <a:lnTo>
                    <a:pt x="203" y="1139"/>
                  </a:lnTo>
                  <a:lnTo>
                    <a:pt x="211" y="1137"/>
                  </a:lnTo>
                  <a:lnTo>
                    <a:pt x="225" y="1133"/>
                  </a:lnTo>
                  <a:lnTo>
                    <a:pt x="237" y="1125"/>
                  </a:lnTo>
                  <a:lnTo>
                    <a:pt x="241" y="1123"/>
                  </a:lnTo>
                  <a:lnTo>
                    <a:pt x="247" y="1121"/>
                  </a:lnTo>
                  <a:lnTo>
                    <a:pt x="247" y="1121"/>
                  </a:lnTo>
                  <a:lnTo>
                    <a:pt x="251" y="1123"/>
                  </a:lnTo>
                  <a:lnTo>
                    <a:pt x="253" y="1123"/>
                  </a:lnTo>
                  <a:lnTo>
                    <a:pt x="255" y="1131"/>
                  </a:lnTo>
                  <a:lnTo>
                    <a:pt x="259" y="1141"/>
                  </a:lnTo>
                  <a:lnTo>
                    <a:pt x="259" y="1141"/>
                  </a:lnTo>
                  <a:lnTo>
                    <a:pt x="263" y="1137"/>
                  </a:lnTo>
                  <a:lnTo>
                    <a:pt x="269" y="1133"/>
                  </a:lnTo>
                  <a:lnTo>
                    <a:pt x="275" y="1133"/>
                  </a:lnTo>
                  <a:lnTo>
                    <a:pt x="275" y="1133"/>
                  </a:lnTo>
                  <a:lnTo>
                    <a:pt x="277" y="1131"/>
                  </a:lnTo>
                  <a:lnTo>
                    <a:pt x="279" y="1129"/>
                  </a:lnTo>
                  <a:lnTo>
                    <a:pt x="279" y="1123"/>
                  </a:lnTo>
                  <a:lnTo>
                    <a:pt x="279" y="1119"/>
                  </a:lnTo>
                  <a:lnTo>
                    <a:pt x="279" y="1115"/>
                  </a:lnTo>
                  <a:lnTo>
                    <a:pt x="279" y="1115"/>
                  </a:lnTo>
                  <a:lnTo>
                    <a:pt x="279" y="1113"/>
                  </a:lnTo>
                  <a:lnTo>
                    <a:pt x="279" y="1109"/>
                  </a:lnTo>
                  <a:lnTo>
                    <a:pt x="283" y="1099"/>
                  </a:lnTo>
                  <a:lnTo>
                    <a:pt x="291" y="1091"/>
                  </a:lnTo>
                  <a:lnTo>
                    <a:pt x="297" y="1083"/>
                  </a:lnTo>
                  <a:lnTo>
                    <a:pt x="297" y="1083"/>
                  </a:lnTo>
                  <a:lnTo>
                    <a:pt x="301" y="1077"/>
                  </a:lnTo>
                  <a:lnTo>
                    <a:pt x="305" y="1073"/>
                  </a:lnTo>
                  <a:lnTo>
                    <a:pt x="309" y="1061"/>
                  </a:lnTo>
                  <a:lnTo>
                    <a:pt x="315" y="1049"/>
                  </a:lnTo>
                  <a:lnTo>
                    <a:pt x="317" y="1045"/>
                  </a:lnTo>
                  <a:lnTo>
                    <a:pt x="319" y="1043"/>
                  </a:lnTo>
                  <a:lnTo>
                    <a:pt x="319" y="1043"/>
                  </a:lnTo>
                  <a:lnTo>
                    <a:pt x="323" y="1041"/>
                  </a:lnTo>
                  <a:lnTo>
                    <a:pt x="325" y="1039"/>
                  </a:lnTo>
                  <a:lnTo>
                    <a:pt x="333" y="1039"/>
                  </a:lnTo>
                  <a:lnTo>
                    <a:pt x="351" y="1041"/>
                  </a:lnTo>
                  <a:lnTo>
                    <a:pt x="351" y="1041"/>
                  </a:lnTo>
                  <a:lnTo>
                    <a:pt x="357" y="1043"/>
                  </a:lnTo>
                  <a:lnTo>
                    <a:pt x="369" y="1047"/>
                  </a:lnTo>
                  <a:lnTo>
                    <a:pt x="383" y="1053"/>
                  </a:lnTo>
                  <a:lnTo>
                    <a:pt x="377" y="1065"/>
                  </a:lnTo>
                  <a:lnTo>
                    <a:pt x="377" y="1065"/>
                  </a:lnTo>
                  <a:lnTo>
                    <a:pt x="383" y="1069"/>
                  </a:lnTo>
                  <a:lnTo>
                    <a:pt x="385" y="1073"/>
                  </a:lnTo>
                  <a:lnTo>
                    <a:pt x="387" y="1083"/>
                  </a:lnTo>
                  <a:lnTo>
                    <a:pt x="387" y="1083"/>
                  </a:lnTo>
                  <a:lnTo>
                    <a:pt x="389" y="1083"/>
                  </a:lnTo>
                  <a:lnTo>
                    <a:pt x="391" y="1085"/>
                  </a:lnTo>
                  <a:lnTo>
                    <a:pt x="397" y="1083"/>
                  </a:lnTo>
                  <a:lnTo>
                    <a:pt x="403" y="1079"/>
                  </a:lnTo>
                  <a:lnTo>
                    <a:pt x="411" y="1077"/>
                  </a:lnTo>
                  <a:lnTo>
                    <a:pt x="411" y="1077"/>
                  </a:lnTo>
                  <a:lnTo>
                    <a:pt x="415" y="1077"/>
                  </a:lnTo>
                  <a:lnTo>
                    <a:pt x="419" y="1075"/>
                  </a:lnTo>
                  <a:lnTo>
                    <a:pt x="421" y="1073"/>
                  </a:lnTo>
                  <a:lnTo>
                    <a:pt x="428" y="1075"/>
                  </a:lnTo>
                  <a:lnTo>
                    <a:pt x="428" y="1075"/>
                  </a:lnTo>
                  <a:lnTo>
                    <a:pt x="430" y="1077"/>
                  </a:lnTo>
                  <a:lnTo>
                    <a:pt x="432" y="1079"/>
                  </a:lnTo>
                  <a:lnTo>
                    <a:pt x="436" y="1087"/>
                  </a:lnTo>
                  <a:lnTo>
                    <a:pt x="436" y="1095"/>
                  </a:lnTo>
                  <a:lnTo>
                    <a:pt x="446" y="1123"/>
                  </a:lnTo>
                  <a:lnTo>
                    <a:pt x="458" y="1125"/>
                  </a:lnTo>
                  <a:lnTo>
                    <a:pt x="462" y="1141"/>
                  </a:lnTo>
                  <a:lnTo>
                    <a:pt x="462" y="1143"/>
                  </a:lnTo>
                  <a:lnTo>
                    <a:pt x="462" y="1143"/>
                  </a:lnTo>
                  <a:lnTo>
                    <a:pt x="462" y="1143"/>
                  </a:lnTo>
                  <a:lnTo>
                    <a:pt x="464" y="1143"/>
                  </a:lnTo>
                  <a:lnTo>
                    <a:pt x="464" y="1143"/>
                  </a:lnTo>
                  <a:lnTo>
                    <a:pt x="466" y="1155"/>
                  </a:lnTo>
                  <a:lnTo>
                    <a:pt x="468" y="1165"/>
                  </a:lnTo>
                  <a:lnTo>
                    <a:pt x="468" y="1165"/>
                  </a:lnTo>
                  <a:lnTo>
                    <a:pt x="470" y="1167"/>
                  </a:lnTo>
                  <a:lnTo>
                    <a:pt x="474" y="1169"/>
                  </a:lnTo>
                  <a:lnTo>
                    <a:pt x="476" y="1171"/>
                  </a:lnTo>
                  <a:lnTo>
                    <a:pt x="476" y="1175"/>
                  </a:lnTo>
                  <a:lnTo>
                    <a:pt x="476" y="1175"/>
                  </a:lnTo>
                  <a:lnTo>
                    <a:pt x="478" y="1175"/>
                  </a:lnTo>
                  <a:lnTo>
                    <a:pt x="480" y="1177"/>
                  </a:lnTo>
                  <a:lnTo>
                    <a:pt x="480" y="1179"/>
                  </a:lnTo>
                  <a:lnTo>
                    <a:pt x="482" y="1177"/>
                  </a:lnTo>
                  <a:lnTo>
                    <a:pt x="482" y="1177"/>
                  </a:lnTo>
                  <a:lnTo>
                    <a:pt x="482" y="1175"/>
                  </a:lnTo>
                  <a:lnTo>
                    <a:pt x="482" y="1177"/>
                  </a:lnTo>
                  <a:lnTo>
                    <a:pt x="486" y="1181"/>
                  </a:lnTo>
                  <a:lnTo>
                    <a:pt x="486" y="1181"/>
                  </a:lnTo>
                  <a:lnTo>
                    <a:pt x="488" y="1185"/>
                  </a:lnTo>
                  <a:lnTo>
                    <a:pt x="500" y="1187"/>
                  </a:lnTo>
                  <a:lnTo>
                    <a:pt x="508" y="1209"/>
                  </a:lnTo>
                  <a:lnTo>
                    <a:pt x="508" y="1209"/>
                  </a:lnTo>
                  <a:lnTo>
                    <a:pt x="514" y="1205"/>
                  </a:lnTo>
                  <a:lnTo>
                    <a:pt x="524" y="1201"/>
                  </a:lnTo>
                  <a:lnTo>
                    <a:pt x="524" y="1201"/>
                  </a:lnTo>
                  <a:lnTo>
                    <a:pt x="528" y="1197"/>
                  </a:lnTo>
                  <a:lnTo>
                    <a:pt x="534" y="1193"/>
                  </a:lnTo>
                  <a:lnTo>
                    <a:pt x="540" y="1191"/>
                  </a:lnTo>
                  <a:lnTo>
                    <a:pt x="544" y="1189"/>
                  </a:lnTo>
                  <a:lnTo>
                    <a:pt x="544" y="1189"/>
                  </a:lnTo>
                  <a:lnTo>
                    <a:pt x="552" y="1189"/>
                  </a:lnTo>
                  <a:lnTo>
                    <a:pt x="556" y="1189"/>
                  </a:lnTo>
                  <a:lnTo>
                    <a:pt x="558" y="1191"/>
                  </a:lnTo>
                  <a:lnTo>
                    <a:pt x="558" y="1191"/>
                  </a:lnTo>
                  <a:lnTo>
                    <a:pt x="562" y="1193"/>
                  </a:lnTo>
                  <a:lnTo>
                    <a:pt x="568" y="1199"/>
                  </a:lnTo>
                  <a:lnTo>
                    <a:pt x="570" y="1201"/>
                  </a:lnTo>
                  <a:lnTo>
                    <a:pt x="572" y="1201"/>
                  </a:lnTo>
                  <a:lnTo>
                    <a:pt x="574" y="1201"/>
                  </a:lnTo>
                  <a:lnTo>
                    <a:pt x="574" y="1201"/>
                  </a:lnTo>
                  <a:lnTo>
                    <a:pt x="580" y="1199"/>
                  </a:lnTo>
                  <a:lnTo>
                    <a:pt x="584" y="1197"/>
                  </a:lnTo>
                  <a:lnTo>
                    <a:pt x="590" y="1199"/>
                  </a:lnTo>
                  <a:lnTo>
                    <a:pt x="590" y="1199"/>
                  </a:lnTo>
                  <a:lnTo>
                    <a:pt x="598" y="1203"/>
                  </a:lnTo>
                  <a:lnTo>
                    <a:pt x="604" y="1205"/>
                  </a:lnTo>
                  <a:lnTo>
                    <a:pt x="606" y="1203"/>
                  </a:lnTo>
                  <a:lnTo>
                    <a:pt x="606" y="1203"/>
                  </a:lnTo>
                  <a:lnTo>
                    <a:pt x="612" y="1199"/>
                  </a:lnTo>
                  <a:lnTo>
                    <a:pt x="612" y="1197"/>
                  </a:lnTo>
                  <a:lnTo>
                    <a:pt x="616" y="1199"/>
                  </a:lnTo>
                  <a:lnTo>
                    <a:pt x="616" y="1199"/>
                  </a:lnTo>
                  <a:lnTo>
                    <a:pt x="620" y="1201"/>
                  </a:lnTo>
                  <a:lnTo>
                    <a:pt x="624" y="1201"/>
                  </a:lnTo>
                  <a:lnTo>
                    <a:pt x="630" y="1201"/>
                  </a:lnTo>
                  <a:lnTo>
                    <a:pt x="636" y="1199"/>
                  </a:lnTo>
                  <a:lnTo>
                    <a:pt x="636" y="1199"/>
                  </a:lnTo>
                  <a:lnTo>
                    <a:pt x="644" y="1197"/>
                  </a:lnTo>
                  <a:lnTo>
                    <a:pt x="649" y="1197"/>
                  </a:lnTo>
                  <a:lnTo>
                    <a:pt x="653" y="1199"/>
                  </a:lnTo>
                  <a:lnTo>
                    <a:pt x="653" y="1199"/>
                  </a:lnTo>
                  <a:lnTo>
                    <a:pt x="665" y="1205"/>
                  </a:lnTo>
                  <a:lnTo>
                    <a:pt x="669" y="1209"/>
                  </a:lnTo>
                  <a:lnTo>
                    <a:pt x="673" y="1211"/>
                  </a:lnTo>
                  <a:lnTo>
                    <a:pt x="673" y="1211"/>
                  </a:lnTo>
                  <a:lnTo>
                    <a:pt x="679" y="1215"/>
                  </a:lnTo>
                  <a:lnTo>
                    <a:pt x="679" y="1215"/>
                  </a:lnTo>
                  <a:lnTo>
                    <a:pt x="681" y="1213"/>
                  </a:lnTo>
                  <a:lnTo>
                    <a:pt x="681" y="1213"/>
                  </a:lnTo>
                  <a:lnTo>
                    <a:pt x="685" y="1213"/>
                  </a:lnTo>
                  <a:lnTo>
                    <a:pt x="691" y="1213"/>
                  </a:lnTo>
                  <a:lnTo>
                    <a:pt x="691" y="1213"/>
                  </a:lnTo>
                  <a:lnTo>
                    <a:pt x="699" y="1209"/>
                  </a:lnTo>
                  <a:lnTo>
                    <a:pt x="707" y="1209"/>
                  </a:lnTo>
                  <a:lnTo>
                    <a:pt x="707" y="1209"/>
                  </a:lnTo>
                  <a:lnTo>
                    <a:pt x="709" y="1209"/>
                  </a:lnTo>
                  <a:lnTo>
                    <a:pt x="711" y="1209"/>
                  </a:lnTo>
                  <a:lnTo>
                    <a:pt x="713" y="1209"/>
                  </a:lnTo>
                  <a:lnTo>
                    <a:pt x="717" y="1209"/>
                  </a:lnTo>
                  <a:lnTo>
                    <a:pt x="717" y="1209"/>
                  </a:lnTo>
                  <a:lnTo>
                    <a:pt x="719" y="1209"/>
                  </a:lnTo>
                  <a:lnTo>
                    <a:pt x="721" y="1207"/>
                  </a:lnTo>
                  <a:lnTo>
                    <a:pt x="725" y="1205"/>
                  </a:lnTo>
                  <a:lnTo>
                    <a:pt x="727" y="1205"/>
                  </a:lnTo>
                  <a:lnTo>
                    <a:pt x="727" y="1205"/>
                  </a:lnTo>
                  <a:lnTo>
                    <a:pt x="729" y="1205"/>
                  </a:lnTo>
                  <a:lnTo>
                    <a:pt x="733" y="1207"/>
                  </a:lnTo>
                  <a:lnTo>
                    <a:pt x="735" y="1209"/>
                  </a:lnTo>
                  <a:lnTo>
                    <a:pt x="737" y="1211"/>
                  </a:lnTo>
                  <a:lnTo>
                    <a:pt x="737" y="1211"/>
                  </a:lnTo>
                  <a:lnTo>
                    <a:pt x="739" y="1213"/>
                  </a:lnTo>
                  <a:lnTo>
                    <a:pt x="741" y="1211"/>
                  </a:lnTo>
                  <a:lnTo>
                    <a:pt x="745" y="1209"/>
                  </a:lnTo>
                  <a:lnTo>
                    <a:pt x="745" y="1209"/>
                  </a:lnTo>
                  <a:lnTo>
                    <a:pt x="749" y="1207"/>
                  </a:lnTo>
                  <a:lnTo>
                    <a:pt x="753" y="1205"/>
                  </a:lnTo>
                  <a:lnTo>
                    <a:pt x="753" y="1205"/>
                  </a:lnTo>
                  <a:lnTo>
                    <a:pt x="755" y="1205"/>
                  </a:lnTo>
                  <a:lnTo>
                    <a:pt x="759" y="1205"/>
                  </a:lnTo>
                  <a:lnTo>
                    <a:pt x="761" y="1205"/>
                  </a:lnTo>
                  <a:lnTo>
                    <a:pt x="763" y="1203"/>
                  </a:lnTo>
                  <a:lnTo>
                    <a:pt x="763" y="1203"/>
                  </a:lnTo>
                  <a:lnTo>
                    <a:pt x="763" y="1201"/>
                  </a:lnTo>
                  <a:lnTo>
                    <a:pt x="765" y="1197"/>
                  </a:lnTo>
                  <a:lnTo>
                    <a:pt x="767" y="1197"/>
                  </a:lnTo>
                  <a:lnTo>
                    <a:pt x="767" y="1197"/>
                  </a:lnTo>
                  <a:lnTo>
                    <a:pt x="773" y="1197"/>
                  </a:lnTo>
                  <a:lnTo>
                    <a:pt x="775" y="1197"/>
                  </a:lnTo>
                  <a:lnTo>
                    <a:pt x="779" y="1199"/>
                  </a:lnTo>
                  <a:lnTo>
                    <a:pt x="781" y="1199"/>
                  </a:lnTo>
                  <a:lnTo>
                    <a:pt x="781" y="1199"/>
                  </a:lnTo>
                  <a:lnTo>
                    <a:pt x="783" y="1197"/>
                  </a:lnTo>
                  <a:lnTo>
                    <a:pt x="783" y="1193"/>
                  </a:lnTo>
                  <a:lnTo>
                    <a:pt x="783" y="1189"/>
                  </a:lnTo>
                  <a:lnTo>
                    <a:pt x="785" y="1187"/>
                  </a:lnTo>
                  <a:lnTo>
                    <a:pt x="785" y="1187"/>
                  </a:lnTo>
                  <a:lnTo>
                    <a:pt x="791" y="1185"/>
                  </a:lnTo>
                  <a:lnTo>
                    <a:pt x="801" y="1181"/>
                  </a:lnTo>
                  <a:lnTo>
                    <a:pt x="801" y="1181"/>
                  </a:lnTo>
                  <a:lnTo>
                    <a:pt x="813" y="1183"/>
                  </a:lnTo>
                  <a:lnTo>
                    <a:pt x="823" y="1183"/>
                  </a:lnTo>
                  <a:lnTo>
                    <a:pt x="823" y="1181"/>
                  </a:lnTo>
                  <a:lnTo>
                    <a:pt x="827" y="1181"/>
                  </a:lnTo>
                  <a:lnTo>
                    <a:pt x="827" y="1181"/>
                  </a:lnTo>
                  <a:lnTo>
                    <a:pt x="827" y="1179"/>
                  </a:lnTo>
                  <a:lnTo>
                    <a:pt x="827" y="1175"/>
                  </a:lnTo>
                  <a:lnTo>
                    <a:pt x="827" y="1171"/>
                  </a:lnTo>
                  <a:lnTo>
                    <a:pt x="827" y="1169"/>
                  </a:lnTo>
                  <a:lnTo>
                    <a:pt x="827" y="1167"/>
                  </a:lnTo>
                  <a:lnTo>
                    <a:pt x="827" y="1167"/>
                  </a:lnTo>
                  <a:lnTo>
                    <a:pt x="868" y="1147"/>
                  </a:lnTo>
                  <a:lnTo>
                    <a:pt x="868" y="1147"/>
                  </a:lnTo>
                  <a:lnTo>
                    <a:pt x="874" y="1145"/>
                  </a:lnTo>
                  <a:lnTo>
                    <a:pt x="882" y="1143"/>
                  </a:lnTo>
                  <a:lnTo>
                    <a:pt x="878" y="1137"/>
                  </a:lnTo>
                  <a:lnTo>
                    <a:pt x="874" y="1131"/>
                  </a:lnTo>
                  <a:lnTo>
                    <a:pt x="874" y="1131"/>
                  </a:lnTo>
                  <a:lnTo>
                    <a:pt x="872" y="1123"/>
                  </a:lnTo>
                  <a:lnTo>
                    <a:pt x="872" y="1119"/>
                  </a:lnTo>
                  <a:lnTo>
                    <a:pt x="872" y="1115"/>
                  </a:lnTo>
                  <a:lnTo>
                    <a:pt x="872" y="1115"/>
                  </a:lnTo>
                  <a:lnTo>
                    <a:pt x="874" y="1113"/>
                  </a:lnTo>
                  <a:lnTo>
                    <a:pt x="872" y="1107"/>
                  </a:lnTo>
                  <a:lnTo>
                    <a:pt x="872" y="1101"/>
                  </a:lnTo>
                  <a:lnTo>
                    <a:pt x="872" y="1097"/>
                  </a:lnTo>
                  <a:lnTo>
                    <a:pt x="872" y="1097"/>
                  </a:lnTo>
                  <a:lnTo>
                    <a:pt x="872" y="1097"/>
                  </a:lnTo>
                  <a:lnTo>
                    <a:pt x="876" y="1093"/>
                  </a:lnTo>
                  <a:lnTo>
                    <a:pt x="878" y="1093"/>
                  </a:lnTo>
                  <a:lnTo>
                    <a:pt x="886" y="1091"/>
                  </a:lnTo>
                  <a:lnTo>
                    <a:pt x="886" y="1091"/>
                  </a:lnTo>
                  <a:lnTo>
                    <a:pt x="882" y="1083"/>
                  </a:lnTo>
                  <a:lnTo>
                    <a:pt x="880" y="1077"/>
                  </a:lnTo>
                  <a:lnTo>
                    <a:pt x="878" y="1073"/>
                  </a:lnTo>
                  <a:lnTo>
                    <a:pt x="878" y="1073"/>
                  </a:lnTo>
                  <a:lnTo>
                    <a:pt x="870" y="1069"/>
                  </a:lnTo>
                  <a:lnTo>
                    <a:pt x="863" y="1063"/>
                  </a:lnTo>
                  <a:lnTo>
                    <a:pt x="863" y="1063"/>
                  </a:lnTo>
                  <a:lnTo>
                    <a:pt x="851" y="1055"/>
                  </a:lnTo>
                  <a:lnTo>
                    <a:pt x="851" y="1051"/>
                  </a:lnTo>
                  <a:lnTo>
                    <a:pt x="851" y="1051"/>
                  </a:lnTo>
                  <a:lnTo>
                    <a:pt x="855" y="1051"/>
                  </a:lnTo>
                  <a:lnTo>
                    <a:pt x="859" y="1051"/>
                  </a:lnTo>
                  <a:lnTo>
                    <a:pt x="863" y="1051"/>
                  </a:lnTo>
                  <a:lnTo>
                    <a:pt x="863" y="1049"/>
                  </a:lnTo>
                  <a:lnTo>
                    <a:pt x="863" y="1049"/>
                  </a:lnTo>
                  <a:lnTo>
                    <a:pt x="859" y="1043"/>
                  </a:lnTo>
                  <a:lnTo>
                    <a:pt x="857" y="1034"/>
                  </a:lnTo>
                  <a:lnTo>
                    <a:pt x="857" y="1034"/>
                  </a:lnTo>
                  <a:lnTo>
                    <a:pt x="857" y="1032"/>
                  </a:lnTo>
                  <a:lnTo>
                    <a:pt x="863" y="1028"/>
                  </a:lnTo>
                  <a:lnTo>
                    <a:pt x="864" y="1024"/>
                  </a:lnTo>
                  <a:lnTo>
                    <a:pt x="853" y="1016"/>
                  </a:lnTo>
                  <a:lnTo>
                    <a:pt x="835" y="1004"/>
                  </a:lnTo>
                  <a:lnTo>
                    <a:pt x="835" y="1004"/>
                  </a:lnTo>
                  <a:lnTo>
                    <a:pt x="837" y="1002"/>
                  </a:lnTo>
                  <a:lnTo>
                    <a:pt x="841" y="1002"/>
                  </a:lnTo>
                  <a:lnTo>
                    <a:pt x="841" y="1002"/>
                  </a:lnTo>
                  <a:lnTo>
                    <a:pt x="853" y="1002"/>
                  </a:lnTo>
                  <a:lnTo>
                    <a:pt x="851" y="996"/>
                  </a:lnTo>
                  <a:lnTo>
                    <a:pt x="851" y="988"/>
                  </a:lnTo>
                  <a:lnTo>
                    <a:pt x="847" y="980"/>
                  </a:lnTo>
                  <a:lnTo>
                    <a:pt x="851" y="974"/>
                  </a:lnTo>
                  <a:lnTo>
                    <a:pt x="851" y="968"/>
                  </a:lnTo>
                  <a:lnTo>
                    <a:pt x="849" y="956"/>
                  </a:lnTo>
                  <a:lnTo>
                    <a:pt x="851" y="954"/>
                  </a:lnTo>
                  <a:lnTo>
                    <a:pt x="851" y="946"/>
                  </a:lnTo>
                  <a:lnTo>
                    <a:pt x="849" y="940"/>
                  </a:lnTo>
                  <a:lnTo>
                    <a:pt x="849" y="940"/>
                  </a:lnTo>
                  <a:lnTo>
                    <a:pt x="849" y="934"/>
                  </a:lnTo>
                  <a:lnTo>
                    <a:pt x="851" y="930"/>
                  </a:lnTo>
                  <a:lnTo>
                    <a:pt x="853" y="930"/>
                  </a:lnTo>
                  <a:lnTo>
                    <a:pt x="853" y="930"/>
                  </a:lnTo>
                  <a:lnTo>
                    <a:pt x="857" y="926"/>
                  </a:lnTo>
                  <a:lnTo>
                    <a:pt x="859" y="918"/>
                  </a:lnTo>
                  <a:lnTo>
                    <a:pt x="859" y="918"/>
                  </a:lnTo>
                  <a:lnTo>
                    <a:pt x="868" y="918"/>
                  </a:lnTo>
                  <a:lnTo>
                    <a:pt x="868" y="918"/>
                  </a:lnTo>
                  <a:lnTo>
                    <a:pt x="876" y="914"/>
                  </a:lnTo>
                  <a:lnTo>
                    <a:pt x="890" y="912"/>
                  </a:lnTo>
                  <a:lnTo>
                    <a:pt x="894" y="908"/>
                  </a:lnTo>
                  <a:lnTo>
                    <a:pt x="898" y="908"/>
                  </a:lnTo>
                  <a:lnTo>
                    <a:pt x="912" y="906"/>
                  </a:lnTo>
                  <a:lnTo>
                    <a:pt x="908" y="894"/>
                  </a:lnTo>
                  <a:lnTo>
                    <a:pt x="908" y="894"/>
                  </a:lnTo>
                  <a:lnTo>
                    <a:pt x="908" y="890"/>
                  </a:lnTo>
                  <a:lnTo>
                    <a:pt x="908" y="890"/>
                  </a:lnTo>
                  <a:lnTo>
                    <a:pt x="908" y="886"/>
                  </a:lnTo>
                  <a:lnTo>
                    <a:pt x="908" y="886"/>
                  </a:lnTo>
                  <a:lnTo>
                    <a:pt x="912" y="878"/>
                  </a:lnTo>
                  <a:lnTo>
                    <a:pt x="912" y="874"/>
                  </a:lnTo>
                  <a:lnTo>
                    <a:pt x="916" y="874"/>
                  </a:lnTo>
                  <a:lnTo>
                    <a:pt x="916" y="874"/>
                  </a:lnTo>
                  <a:lnTo>
                    <a:pt x="924" y="872"/>
                  </a:lnTo>
                  <a:lnTo>
                    <a:pt x="932" y="872"/>
                  </a:lnTo>
                  <a:lnTo>
                    <a:pt x="932" y="872"/>
                  </a:lnTo>
                  <a:lnTo>
                    <a:pt x="934" y="870"/>
                  </a:lnTo>
                  <a:lnTo>
                    <a:pt x="938" y="870"/>
                  </a:lnTo>
                  <a:lnTo>
                    <a:pt x="942" y="870"/>
                  </a:lnTo>
                  <a:lnTo>
                    <a:pt x="942" y="868"/>
                  </a:lnTo>
                  <a:lnTo>
                    <a:pt x="942" y="868"/>
                  </a:lnTo>
                  <a:lnTo>
                    <a:pt x="948" y="864"/>
                  </a:lnTo>
                  <a:lnTo>
                    <a:pt x="950" y="860"/>
                  </a:lnTo>
                  <a:lnTo>
                    <a:pt x="954" y="856"/>
                  </a:lnTo>
                  <a:lnTo>
                    <a:pt x="954" y="856"/>
                  </a:lnTo>
                  <a:lnTo>
                    <a:pt x="958" y="848"/>
                  </a:lnTo>
                  <a:lnTo>
                    <a:pt x="958" y="846"/>
                  </a:lnTo>
                  <a:lnTo>
                    <a:pt x="958" y="844"/>
                  </a:lnTo>
                  <a:lnTo>
                    <a:pt x="958" y="844"/>
                  </a:lnTo>
                  <a:lnTo>
                    <a:pt x="956" y="842"/>
                  </a:lnTo>
                  <a:lnTo>
                    <a:pt x="956" y="840"/>
                  </a:lnTo>
                  <a:lnTo>
                    <a:pt x="956" y="838"/>
                  </a:lnTo>
                  <a:lnTo>
                    <a:pt x="958" y="836"/>
                  </a:lnTo>
                  <a:lnTo>
                    <a:pt x="958" y="836"/>
                  </a:lnTo>
                  <a:lnTo>
                    <a:pt x="962" y="832"/>
                  </a:lnTo>
                  <a:lnTo>
                    <a:pt x="964" y="826"/>
                  </a:lnTo>
                  <a:lnTo>
                    <a:pt x="966" y="826"/>
                  </a:lnTo>
                  <a:lnTo>
                    <a:pt x="966" y="828"/>
                  </a:lnTo>
                  <a:lnTo>
                    <a:pt x="966" y="828"/>
                  </a:lnTo>
                  <a:lnTo>
                    <a:pt x="968" y="832"/>
                  </a:lnTo>
                  <a:lnTo>
                    <a:pt x="970" y="832"/>
                  </a:lnTo>
                  <a:lnTo>
                    <a:pt x="970" y="832"/>
                  </a:lnTo>
                  <a:lnTo>
                    <a:pt x="970" y="832"/>
                  </a:lnTo>
                  <a:lnTo>
                    <a:pt x="970" y="828"/>
                  </a:lnTo>
                  <a:lnTo>
                    <a:pt x="970" y="826"/>
                  </a:lnTo>
                  <a:lnTo>
                    <a:pt x="966" y="820"/>
                  </a:lnTo>
                  <a:lnTo>
                    <a:pt x="966" y="820"/>
                  </a:lnTo>
                  <a:lnTo>
                    <a:pt x="960" y="810"/>
                  </a:lnTo>
                  <a:lnTo>
                    <a:pt x="958" y="803"/>
                  </a:lnTo>
                  <a:lnTo>
                    <a:pt x="956" y="797"/>
                  </a:lnTo>
                  <a:lnTo>
                    <a:pt x="956" y="797"/>
                  </a:lnTo>
                  <a:lnTo>
                    <a:pt x="956" y="795"/>
                  </a:lnTo>
                  <a:lnTo>
                    <a:pt x="954" y="793"/>
                  </a:lnTo>
                  <a:lnTo>
                    <a:pt x="950" y="789"/>
                  </a:lnTo>
                  <a:lnTo>
                    <a:pt x="950" y="789"/>
                  </a:lnTo>
                  <a:lnTo>
                    <a:pt x="946" y="779"/>
                  </a:lnTo>
                  <a:lnTo>
                    <a:pt x="946" y="777"/>
                  </a:lnTo>
                  <a:lnTo>
                    <a:pt x="942" y="775"/>
                  </a:lnTo>
                  <a:lnTo>
                    <a:pt x="942" y="775"/>
                  </a:lnTo>
                  <a:lnTo>
                    <a:pt x="936" y="773"/>
                  </a:lnTo>
                  <a:lnTo>
                    <a:pt x="932" y="767"/>
                  </a:lnTo>
                  <a:lnTo>
                    <a:pt x="932" y="767"/>
                  </a:lnTo>
                  <a:lnTo>
                    <a:pt x="928" y="757"/>
                  </a:lnTo>
                  <a:lnTo>
                    <a:pt x="928" y="755"/>
                  </a:lnTo>
                  <a:lnTo>
                    <a:pt x="932" y="753"/>
                  </a:lnTo>
                  <a:lnTo>
                    <a:pt x="932" y="753"/>
                  </a:lnTo>
                  <a:lnTo>
                    <a:pt x="932" y="749"/>
                  </a:lnTo>
                  <a:lnTo>
                    <a:pt x="934" y="747"/>
                  </a:lnTo>
                  <a:lnTo>
                    <a:pt x="934" y="747"/>
                  </a:lnTo>
                  <a:lnTo>
                    <a:pt x="932" y="743"/>
                  </a:lnTo>
                  <a:lnTo>
                    <a:pt x="932" y="743"/>
                  </a:lnTo>
                  <a:lnTo>
                    <a:pt x="932" y="741"/>
                  </a:lnTo>
                  <a:lnTo>
                    <a:pt x="932" y="741"/>
                  </a:lnTo>
                  <a:lnTo>
                    <a:pt x="936" y="735"/>
                  </a:lnTo>
                  <a:lnTo>
                    <a:pt x="938" y="735"/>
                  </a:lnTo>
                  <a:lnTo>
                    <a:pt x="938" y="733"/>
                  </a:lnTo>
                  <a:lnTo>
                    <a:pt x="938" y="733"/>
                  </a:lnTo>
                  <a:lnTo>
                    <a:pt x="938" y="731"/>
                  </a:lnTo>
                  <a:lnTo>
                    <a:pt x="938" y="729"/>
                  </a:lnTo>
                  <a:lnTo>
                    <a:pt x="942" y="727"/>
                  </a:lnTo>
                  <a:lnTo>
                    <a:pt x="944" y="725"/>
                  </a:lnTo>
                  <a:lnTo>
                    <a:pt x="944" y="725"/>
                  </a:lnTo>
                  <a:lnTo>
                    <a:pt x="946" y="721"/>
                  </a:lnTo>
                  <a:lnTo>
                    <a:pt x="948" y="717"/>
                  </a:lnTo>
                  <a:lnTo>
                    <a:pt x="948" y="711"/>
                  </a:lnTo>
                  <a:lnTo>
                    <a:pt x="948" y="709"/>
                  </a:lnTo>
                  <a:lnTo>
                    <a:pt x="948" y="709"/>
                  </a:lnTo>
                  <a:lnTo>
                    <a:pt x="940" y="687"/>
                  </a:lnTo>
                  <a:lnTo>
                    <a:pt x="940" y="687"/>
                  </a:lnTo>
                  <a:lnTo>
                    <a:pt x="942" y="683"/>
                  </a:lnTo>
                  <a:lnTo>
                    <a:pt x="944" y="683"/>
                  </a:lnTo>
                  <a:lnTo>
                    <a:pt x="944" y="681"/>
                  </a:lnTo>
                  <a:lnTo>
                    <a:pt x="944" y="681"/>
                  </a:lnTo>
                  <a:lnTo>
                    <a:pt x="938" y="673"/>
                  </a:lnTo>
                  <a:lnTo>
                    <a:pt x="938" y="665"/>
                  </a:lnTo>
                  <a:lnTo>
                    <a:pt x="938" y="663"/>
                  </a:lnTo>
                  <a:lnTo>
                    <a:pt x="938" y="661"/>
                  </a:lnTo>
                  <a:lnTo>
                    <a:pt x="938" y="661"/>
                  </a:lnTo>
                  <a:lnTo>
                    <a:pt x="942" y="657"/>
                  </a:lnTo>
                  <a:lnTo>
                    <a:pt x="942" y="657"/>
                  </a:lnTo>
                  <a:lnTo>
                    <a:pt x="942" y="653"/>
                  </a:lnTo>
                  <a:lnTo>
                    <a:pt x="942" y="651"/>
                  </a:lnTo>
                  <a:lnTo>
                    <a:pt x="942" y="649"/>
                  </a:lnTo>
                  <a:lnTo>
                    <a:pt x="942" y="649"/>
                  </a:lnTo>
                  <a:lnTo>
                    <a:pt x="950" y="651"/>
                  </a:lnTo>
                  <a:lnTo>
                    <a:pt x="950" y="651"/>
                  </a:lnTo>
                  <a:lnTo>
                    <a:pt x="958" y="651"/>
                  </a:lnTo>
                  <a:lnTo>
                    <a:pt x="962" y="653"/>
                  </a:lnTo>
                  <a:lnTo>
                    <a:pt x="962" y="653"/>
                  </a:lnTo>
                  <a:lnTo>
                    <a:pt x="976" y="657"/>
                  </a:lnTo>
                  <a:lnTo>
                    <a:pt x="982" y="657"/>
                  </a:lnTo>
                  <a:lnTo>
                    <a:pt x="984" y="657"/>
                  </a:lnTo>
                  <a:lnTo>
                    <a:pt x="984" y="657"/>
                  </a:lnTo>
                  <a:lnTo>
                    <a:pt x="984" y="657"/>
                  </a:lnTo>
                  <a:lnTo>
                    <a:pt x="988" y="653"/>
                  </a:lnTo>
                  <a:lnTo>
                    <a:pt x="988" y="653"/>
                  </a:lnTo>
                  <a:lnTo>
                    <a:pt x="992" y="653"/>
                  </a:lnTo>
                  <a:lnTo>
                    <a:pt x="992" y="653"/>
                  </a:lnTo>
                  <a:lnTo>
                    <a:pt x="996" y="655"/>
                  </a:lnTo>
                  <a:lnTo>
                    <a:pt x="1000" y="657"/>
                  </a:lnTo>
                  <a:lnTo>
                    <a:pt x="1002" y="655"/>
                  </a:lnTo>
                  <a:lnTo>
                    <a:pt x="1002" y="655"/>
                  </a:lnTo>
                  <a:lnTo>
                    <a:pt x="1006" y="653"/>
                  </a:lnTo>
                  <a:lnTo>
                    <a:pt x="1006" y="649"/>
                  </a:lnTo>
                  <a:lnTo>
                    <a:pt x="1006" y="649"/>
                  </a:lnTo>
                  <a:lnTo>
                    <a:pt x="1008" y="645"/>
                  </a:lnTo>
                  <a:lnTo>
                    <a:pt x="1008" y="645"/>
                  </a:lnTo>
                  <a:lnTo>
                    <a:pt x="1012" y="643"/>
                  </a:lnTo>
                  <a:lnTo>
                    <a:pt x="1014" y="643"/>
                  </a:lnTo>
                  <a:lnTo>
                    <a:pt x="1014" y="631"/>
                  </a:lnTo>
                  <a:lnTo>
                    <a:pt x="1014" y="631"/>
                  </a:lnTo>
                  <a:lnTo>
                    <a:pt x="1018" y="631"/>
                  </a:lnTo>
                  <a:lnTo>
                    <a:pt x="1026" y="631"/>
                  </a:lnTo>
                  <a:lnTo>
                    <a:pt x="1028" y="633"/>
                  </a:lnTo>
                  <a:lnTo>
                    <a:pt x="1028" y="633"/>
                  </a:lnTo>
                  <a:lnTo>
                    <a:pt x="1030" y="635"/>
                  </a:lnTo>
                  <a:lnTo>
                    <a:pt x="1030" y="635"/>
                  </a:lnTo>
                  <a:lnTo>
                    <a:pt x="1034" y="635"/>
                  </a:lnTo>
                  <a:lnTo>
                    <a:pt x="1034" y="635"/>
                  </a:lnTo>
                  <a:lnTo>
                    <a:pt x="1034" y="631"/>
                  </a:lnTo>
                  <a:lnTo>
                    <a:pt x="1034" y="629"/>
                  </a:lnTo>
                  <a:lnTo>
                    <a:pt x="1034" y="627"/>
                  </a:lnTo>
                  <a:lnTo>
                    <a:pt x="1036" y="627"/>
                  </a:lnTo>
                  <a:lnTo>
                    <a:pt x="1036" y="627"/>
                  </a:lnTo>
                  <a:lnTo>
                    <a:pt x="1038" y="631"/>
                  </a:lnTo>
                  <a:lnTo>
                    <a:pt x="1038" y="633"/>
                  </a:lnTo>
                  <a:lnTo>
                    <a:pt x="1042" y="635"/>
                  </a:lnTo>
                  <a:lnTo>
                    <a:pt x="1042" y="635"/>
                  </a:lnTo>
                  <a:lnTo>
                    <a:pt x="1046" y="635"/>
                  </a:lnTo>
                  <a:lnTo>
                    <a:pt x="1046" y="635"/>
                  </a:lnTo>
                  <a:lnTo>
                    <a:pt x="1050" y="631"/>
                  </a:lnTo>
                  <a:lnTo>
                    <a:pt x="1052" y="627"/>
                  </a:lnTo>
                  <a:lnTo>
                    <a:pt x="1052" y="619"/>
                  </a:lnTo>
                  <a:lnTo>
                    <a:pt x="1052" y="615"/>
                  </a:lnTo>
                  <a:lnTo>
                    <a:pt x="1052" y="615"/>
                  </a:lnTo>
                  <a:lnTo>
                    <a:pt x="1050" y="605"/>
                  </a:lnTo>
                  <a:lnTo>
                    <a:pt x="1050" y="605"/>
                  </a:lnTo>
                  <a:lnTo>
                    <a:pt x="1046" y="585"/>
                  </a:lnTo>
                  <a:lnTo>
                    <a:pt x="1046" y="585"/>
                  </a:lnTo>
                  <a:lnTo>
                    <a:pt x="1042" y="575"/>
                  </a:lnTo>
                  <a:lnTo>
                    <a:pt x="1040" y="572"/>
                  </a:lnTo>
                  <a:lnTo>
                    <a:pt x="1038" y="566"/>
                  </a:lnTo>
                  <a:lnTo>
                    <a:pt x="1038" y="566"/>
                  </a:lnTo>
                  <a:lnTo>
                    <a:pt x="1028" y="554"/>
                  </a:lnTo>
                  <a:lnTo>
                    <a:pt x="1014" y="548"/>
                  </a:lnTo>
                  <a:lnTo>
                    <a:pt x="1014" y="548"/>
                  </a:lnTo>
                  <a:lnTo>
                    <a:pt x="1014" y="540"/>
                  </a:lnTo>
                  <a:lnTo>
                    <a:pt x="1014" y="534"/>
                  </a:lnTo>
                  <a:lnTo>
                    <a:pt x="1010" y="526"/>
                  </a:lnTo>
                  <a:lnTo>
                    <a:pt x="1010" y="526"/>
                  </a:lnTo>
                  <a:lnTo>
                    <a:pt x="1008" y="524"/>
                  </a:lnTo>
                  <a:lnTo>
                    <a:pt x="1006" y="518"/>
                  </a:lnTo>
                  <a:lnTo>
                    <a:pt x="1004" y="514"/>
                  </a:lnTo>
                  <a:lnTo>
                    <a:pt x="1004" y="514"/>
                  </a:lnTo>
                  <a:lnTo>
                    <a:pt x="1006" y="506"/>
                  </a:lnTo>
                  <a:lnTo>
                    <a:pt x="1008" y="502"/>
                  </a:lnTo>
                  <a:lnTo>
                    <a:pt x="1008" y="498"/>
                  </a:lnTo>
                  <a:lnTo>
                    <a:pt x="1008" y="498"/>
                  </a:lnTo>
                  <a:lnTo>
                    <a:pt x="1006" y="490"/>
                  </a:lnTo>
                  <a:lnTo>
                    <a:pt x="1004" y="484"/>
                  </a:lnTo>
                  <a:lnTo>
                    <a:pt x="1004" y="484"/>
                  </a:lnTo>
                  <a:lnTo>
                    <a:pt x="1008" y="482"/>
                  </a:lnTo>
                  <a:lnTo>
                    <a:pt x="1010" y="478"/>
                  </a:lnTo>
                  <a:lnTo>
                    <a:pt x="1014" y="478"/>
                  </a:lnTo>
                  <a:lnTo>
                    <a:pt x="1014" y="478"/>
                  </a:lnTo>
                  <a:lnTo>
                    <a:pt x="1024" y="476"/>
                  </a:lnTo>
                  <a:lnTo>
                    <a:pt x="1028" y="476"/>
                  </a:lnTo>
                  <a:lnTo>
                    <a:pt x="1028" y="470"/>
                  </a:lnTo>
                  <a:lnTo>
                    <a:pt x="1032" y="466"/>
                  </a:lnTo>
                  <a:lnTo>
                    <a:pt x="1032" y="466"/>
                  </a:lnTo>
                  <a:lnTo>
                    <a:pt x="1038" y="470"/>
                  </a:lnTo>
                  <a:lnTo>
                    <a:pt x="1042" y="472"/>
                  </a:lnTo>
                  <a:lnTo>
                    <a:pt x="1046" y="474"/>
                  </a:lnTo>
                  <a:lnTo>
                    <a:pt x="1048" y="472"/>
                  </a:lnTo>
                  <a:lnTo>
                    <a:pt x="1048" y="472"/>
                  </a:lnTo>
                  <a:lnTo>
                    <a:pt x="1046" y="460"/>
                  </a:lnTo>
                  <a:lnTo>
                    <a:pt x="1042" y="454"/>
                  </a:lnTo>
                  <a:lnTo>
                    <a:pt x="1040" y="452"/>
                  </a:lnTo>
                  <a:lnTo>
                    <a:pt x="1038" y="452"/>
                  </a:lnTo>
                  <a:lnTo>
                    <a:pt x="1038" y="452"/>
                  </a:lnTo>
                  <a:lnTo>
                    <a:pt x="1036" y="452"/>
                  </a:lnTo>
                  <a:lnTo>
                    <a:pt x="1034" y="450"/>
                  </a:lnTo>
                  <a:lnTo>
                    <a:pt x="1030" y="448"/>
                  </a:lnTo>
                  <a:lnTo>
                    <a:pt x="1030" y="448"/>
                  </a:lnTo>
                  <a:lnTo>
                    <a:pt x="1030" y="440"/>
                  </a:lnTo>
                  <a:lnTo>
                    <a:pt x="1030" y="436"/>
                  </a:lnTo>
                  <a:lnTo>
                    <a:pt x="1030" y="434"/>
                  </a:lnTo>
                  <a:lnTo>
                    <a:pt x="1030" y="434"/>
                  </a:lnTo>
                  <a:lnTo>
                    <a:pt x="1034" y="434"/>
                  </a:lnTo>
                  <a:lnTo>
                    <a:pt x="1036" y="434"/>
                  </a:lnTo>
                  <a:lnTo>
                    <a:pt x="1040" y="434"/>
                  </a:lnTo>
                  <a:lnTo>
                    <a:pt x="1042" y="434"/>
                  </a:lnTo>
                  <a:lnTo>
                    <a:pt x="1042" y="434"/>
                  </a:lnTo>
                  <a:lnTo>
                    <a:pt x="1048" y="430"/>
                  </a:lnTo>
                  <a:lnTo>
                    <a:pt x="1052" y="430"/>
                  </a:lnTo>
                  <a:lnTo>
                    <a:pt x="1056" y="426"/>
                  </a:lnTo>
                  <a:lnTo>
                    <a:pt x="1056" y="426"/>
                  </a:lnTo>
                  <a:lnTo>
                    <a:pt x="1058" y="424"/>
                  </a:lnTo>
                  <a:lnTo>
                    <a:pt x="1058" y="424"/>
                  </a:lnTo>
                  <a:lnTo>
                    <a:pt x="1056" y="416"/>
                  </a:lnTo>
                  <a:lnTo>
                    <a:pt x="1058" y="412"/>
                  </a:lnTo>
                  <a:lnTo>
                    <a:pt x="1060" y="410"/>
                  </a:lnTo>
                  <a:lnTo>
                    <a:pt x="1060" y="410"/>
                  </a:lnTo>
                  <a:lnTo>
                    <a:pt x="1060" y="410"/>
                  </a:lnTo>
                  <a:lnTo>
                    <a:pt x="1068" y="410"/>
                  </a:lnTo>
                  <a:lnTo>
                    <a:pt x="1070" y="412"/>
                  </a:lnTo>
                  <a:lnTo>
                    <a:pt x="1072" y="412"/>
                  </a:lnTo>
                  <a:lnTo>
                    <a:pt x="1074" y="416"/>
                  </a:lnTo>
                  <a:lnTo>
                    <a:pt x="1074" y="416"/>
                  </a:lnTo>
                  <a:lnTo>
                    <a:pt x="1074" y="416"/>
                  </a:lnTo>
                  <a:lnTo>
                    <a:pt x="1076" y="416"/>
                  </a:lnTo>
                  <a:lnTo>
                    <a:pt x="1080" y="416"/>
                  </a:lnTo>
                  <a:lnTo>
                    <a:pt x="1082" y="416"/>
                  </a:lnTo>
                  <a:lnTo>
                    <a:pt x="1082" y="416"/>
                  </a:lnTo>
                  <a:lnTo>
                    <a:pt x="1085" y="412"/>
                  </a:lnTo>
                  <a:lnTo>
                    <a:pt x="1091" y="410"/>
                  </a:lnTo>
                  <a:lnTo>
                    <a:pt x="1091" y="410"/>
                  </a:lnTo>
                  <a:lnTo>
                    <a:pt x="1085" y="410"/>
                  </a:lnTo>
                  <a:lnTo>
                    <a:pt x="1084" y="406"/>
                  </a:lnTo>
                  <a:lnTo>
                    <a:pt x="1085" y="406"/>
                  </a:lnTo>
                  <a:lnTo>
                    <a:pt x="1085" y="406"/>
                  </a:lnTo>
                  <a:lnTo>
                    <a:pt x="1091" y="402"/>
                  </a:lnTo>
                  <a:lnTo>
                    <a:pt x="1091" y="400"/>
                  </a:lnTo>
                  <a:lnTo>
                    <a:pt x="1093" y="398"/>
                  </a:lnTo>
                  <a:lnTo>
                    <a:pt x="1093" y="398"/>
                  </a:lnTo>
                  <a:lnTo>
                    <a:pt x="1095" y="392"/>
                  </a:lnTo>
                  <a:lnTo>
                    <a:pt x="1095" y="390"/>
                  </a:lnTo>
                  <a:lnTo>
                    <a:pt x="1095" y="390"/>
                  </a:lnTo>
                  <a:lnTo>
                    <a:pt x="1101" y="382"/>
                  </a:lnTo>
                  <a:lnTo>
                    <a:pt x="1107" y="376"/>
                  </a:lnTo>
                  <a:lnTo>
                    <a:pt x="1107" y="376"/>
                  </a:lnTo>
                  <a:lnTo>
                    <a:pt x="1109" y="374"/>
                  </a:lnTo>
                  <a:lnTo>
                    <a:pt x="1113" y="370"/>
                  </a:lnTo>
                  <a:lnTo>
                    <a:pt x="1113" y="370"/>
                  </a:lnTo>
                  <a:lnTo>
                    <a:pt x="1113" y="370"/>
                  </a:lnTo>
                  <a:lnTo>
                    <a:pt x="1109" y="368"/>
                  </a:lnTo>
                  <a:lnTo>
                    <a:pt x="1109" y="366"/>
                  </a:lnTo>
                  <a:lnTo>
                    <a:pt x="1109" y="358"/>
                  </a:lnTo>
                  <a:lnTo>
                    <a:pt x="1109" y="358"/>
                  </a:lnTo>
                  <a:lnTo>
                    <a:pt x="1107" y="348"/>
                  </a:lnTo>
                  <a:lnTo>
                    <a:pt x="1105" y="346"/>
                  </a:lnTo>
                  <a:lnTo>
                    <a:pt x="1103" y="346"/>
                  </a:lnTo>
                  <a:lnTo>
                    <a:pt x="1103" y="346"/>
                  </a:lnTo>
                  <a:lnTo>
                    <a:pt x="1099" y="344"/>
                  </a:lnTo>
                  <a:lnTo>
                    <a:pt x="1095" y="344"/>
                  </a:lnTo>
                  <a:lnTo>
                    <a:pt x="1091" y="342"/>
                  </a:lnTo>
                  <a:lnTo>
                    <a:pt x="1085" y="340"/>
                  </a:lnTo>
                  <a:lnTo>
                    <a:pt x="1085" y="340"/>
                  </a:lnTo>
                  <a:lnTo>
                    <a:pt x="1084" y="337"/>
                  </a:lnTo>
                  <a:lnTo>
                    <a:pt x="1084" y="333"/>
                  </a:lnTo>
                  <a:lnTo>
                    <a:pt x="1085" y="331"/>
                  </a:lnTo>
                  <a:lnTo>
                    <a:pt x="1085" y="331"/>
                  </a:lnTo>
                  <a:lnTo>
                    <a:pt x="1087" y="329"/>
                  </a:lnTo>
                  <a:lnTo>
                    <a:pt x="1091" y="325"/>
                  </a:lnTo>
                  <a:lnTo>
                    <a:pt x="1091" y="321"/>
                  </a:lnTo>
                  <a:lnTo>
                    <a:pt x="1091" y="319"/>
                  </a:lnTo>
                  <a:lnTo>
                    <a:pt x="1091" y="319"/>
                  </a:lnTo>
                  <a:lnTo>
                    <a:pt x="1091" y="311"/>
                  </a:lnTo>
                  <a:lnTo>
                    <a:pt x="1084" y="309"/>
                  </a:lnTo>
                  <a:lnTo>
                    <a:pt x="1084" y="309"/>
                  </a:lnTo>
                  <a:lnTo>
                    <a:pt x="1084" y="303"/>
                  </a:lnTo>
                  <a:lnTo>
                    <a:pt x="1082" y="299"/>
                  </a:lnTo>
                  <a:lnTo>
                    <a:pt x="1082" y="297"/>
                  </a:lnTo>
                  <a:lnTo>
                    <a:pt x="1082" y="297"/>
                  </a:lnTo>
                  <a:lnTo>
                    <a:pt x="1074" y="295"/>
                  </a:lnTo>
                  <a:lnTo>
                    <a:pt x="1074" y="295"/>
                  </a:lnTo>
                  <a:lnTo>
                    <a:pt x="1074" y="295"/>
                  </a:lnTo>
                  <a:lnTo>
                    <a:pt x="1074" y="293"/>
                  </a:lnTo>
                  <a:lnTo>
                    <a:pt x="1074" y="293"/>
                  </a:lnTo>
                  <a:lnTo>
                    <a:pt x="1084" y="287"/>
                  </a:lnTo>
                  <a:lnTo>
                    <a:pt x="1085" y="285"/>
                  </a:lnTo>
                  <a:lnTo>
                    <a:pt x="1085" y="285"/>
                  </a:lnTo>
                  <a:lnTo>
                    <a:pt x="1085" y="277"/>
                  </a:lnTo>
                  <a:lnTo>
                    <a:pt x="1084" y="273"/>
                  </a:lnTo>
                  <a:lnTo>
                    <a:pt x="1082" y="269"/>
                  </a:lnTo>
                  <a:lnTo>
                    <a:pt x="1082" y="269"/>
                  </a:lnTo>
                  <a:lnTo>
                    <a:pt x="1078" y="271"/>
                  </a:lnTo>
                  <a:lnTo>
                    <a:pt x="1078" y="271"/>
                  </a:lnTo>
                  <a:lnTo>
                    <a:pt x="1074" y="267"/>
                  </a:lnTo>
                  <a:lnTo>
                    <a:pt x="1074" y="263"/>
                  </a:lnTo>
                  <a:lnTo>
                    <a:pt x="1074" y="261"/>
                  </a:lnTo>
                  <a:lnTo>
                    <a:pt x="1076" y="261"/>
                  </a:lnTo>
                  <a:lnTo>
                    <a:pt x="1076" y="261"/>
                  </a:lnTo>
                  <a:lnTo>
                    <a:pt x="1084" y="255"/>
                  </a:lnTo>
                  <a:lnTo>
                    <a:pt x="1085" y="255"/>
                  </a:lnTo>
                  <a:lnTo>
                    <a:pt x="1087" y="249"/>
                  </a:lnTo>
                  <a:lnTo>
                    <a:pt x="1113" y="237"/>
                  </a:lnTo>
                  <a:lnTo>
                    <a:pt x="1109" y="227"/>
                  </a:lnTo>
                  <a:lnTo>
                    <a:pt x="1121" y="225"/>
                  </a:lnTo>
                  <a:lnTo>
                    <a:pt x="1137" y="223"/>
                  </a:lnTo>
                  <a:lnTo>
                    <a:pt x="1133" y="209"/>
                  </a:lnTo>
                  <a:lnTo>
                    <a:pt x="1139" y="199"/>
                  </a:lnTo>
                  <a:lnTo>
                    <a:pt x="1143" y="197"/>
                  </a:lnTo>
                  <a:lnTo>
                    <a:pt x="1143" y="197"/>
                  </a:lnTo>
                  <a:lnTo>
                    <a:pt x="1139" y="191"/>
                  </a:lnTo>
                  <a:lnTo>
                    <a:pt x="1131" y="187"/>
                  </a:lnTo>
                  <a:lnTo>
                    <a:pt x="1131" y="187"/>
                  </a:lnTo>
                  <a:lnTo>
                    <a:pt x="1127" y="185"/>
                  </a:lnTo>
                  <a:lnTo>
                    <a:pt x="1127" y="185"/>
                  </a:lnTo>
                  <a:lnTo>
                    <a:pt x="1125" y="183"/>
                  </a:lnTo>
                  <a:lnTo>
                    <a:pt x="1117" y="161"/>
                  </a:lnTo>
                  <a:lnTo>
                    <a:pt x="1107" y="155"/>
                  </a:lnTo>
                  <a:lnTo>
                    <a:pt x="1093" y="157"/>
                  </a:lnTo>
                  <a:lnTo>
                    <a:pt x="1082" y="161"/>
                  </a:lnTo>
                  <a:lnTo>
                    <a:pt x="1074" y="157"/>
                  </a:lnTo>
                  <a:lnTo>
                    <a:pt x="1064" y="155"/>
                  </a:lnTo>
                  <a:lnTo>
                    <a:pt x="1060" y="143"/>
                  </a:lnTo>
                  <a:lnTo>
                    <a:pt x="1070" y="135"/>
                  </a:lnTo>
                  <a:lnTo>
                    <a:pt x="1064" y="135"/>
                  </a:lnTo>
                  <a:lnTo>
                    <a:pt x="1060" y="137"/>
                  </a:lnTo>
                  <a:lnTo>
                    <a:pt x="1058" y="133"/>
                  </a:lnTo>
                  <a:lnTo>
                    <a:pt x="1052" y="117"/>
                  </a:lnTo>
                  <a:lnTo>
                    <a:pt x="1058" y="111"/>
                  </a:lnTo>
                  <a:lnTo>
                    <a:pt x="1060" y="102"/>
                  </a:lnTo>
                  <a:lnTo>
                    <a:pt x="1072" y="86"/>
                  </a:lnTo>
                  <a:lnTo>
                    <a:pt x="1072" y="86"/>
                  </a:lnTo>
                  <a:lnTo>
                    <a:pt x="1078" y="82"/>
                  </a:lnTo>
                  <a:lnTo>
                    <a:pt x="1080" y="74"/>
                  </a:lnTo>
                  <a:lnTo>
                    <a:pt x="1082" y="72"/>
                  </a:lnTo>
                  <a:lnTo>
                    <a:pt x="1082" y="72"/>
                  </a:lnTo>
                  <a:lnTo>
                    <a:pt x="1082" y="60"/>
                  </a:lnTo>
                  <a:lnTo>
                    <a:pt x="1099" y="44"/>
                  </a:lnTo>
                  <a:lnTo>
                    <a:pt x="1084" y="32"/>
                  </a:lnTo>
                  <a:lnTo>
                    <a:pt x="1078" y="26"/>
                  </a:lnTo>
                  <a:lnTo>
                    <a:pt x="1078" y="20"/>
                  </a:lnTo>
                  <a:lnTo>
                    <a:pt x="1070" y="20"/>
                  </a:lnTo>
                  <a:lnTo>
                    <a:pt x="1062" y="18"/>
                  </a:lnTo>
                  <a:lnTo>
                    <a:pt x="1062" y="18"/>
                  </a:lnTo>
                  <a:lnTo>
                    <a:pt x="1062" y="14"/>
                  </a:lnTo>
                  <a:lnTo>
                    <a:pt x="1062" y="10"/>
                  </a:lnTo>
                  <a:lnTo>
                    <a:pt x="1062" y="10"/>
                  </a:lnTo>
                  <a:lnTo>
                    <a:pt x="1052" y="6"/>
                  </a:lnTo>
                  <a:lnTo>
                    <a:pt x="1042" y="6"/>
                  </a:lnTo>
                  <a:lnTo>
                    <a:pt x="1034" y="0"/>
                  </a:lnTo>
                  <a:lnTo>
                    <a:pt x="1034" y="0"/>
                  </a:lnTo>
                  <a:lnTo>
                    <a:pt x="1030" y="6"/>
                  </a:lnTo>
                  <a:lnTo>
                    <a:pt x="1030" y="6"/>
                  </a:lnTo>
                  <a:lnTo>
                    <a:pt x="1024" y="16"/>
                  </a:lnTo>
                  <a:lnTo>
                    <a:pt x="1010" y="24"/>
                  </a:lnTo>
                  <a:lnTo>
                    <a:pt x="1002" y="34"/>
                  </a:lnTo>
                  <a:lnTo>
                    <a:pt x="996" y="36"/>
                  </a:lnTo>
                  <a:lnTo>
                    <a:pt x="992" y="36"/>
                  </a:lnTo>
                  <a:lnTo>
                    <a:pt x="992" y="36"/>
                  </a:lnTo>
                  <a:lnTo>
                    <a:pt x="988" y="36"/>
                  </a:lnTo>
                  <a:lnTo>
                    <a:pt x="986" y="34"/>
                  </a:lnTo>
                  <a:lnTo>
                    <a:pt x="984" y="26"/>
                  </a:lnTo>
                  <a:lnTo>
                    <a:pt x="978" y="18"/>
                  </a:lnTo>
                  <a:lnTo>
                    <a:pt x="976" y="14"/>
                  </a:lnTo>
                  <a:lnTo>
                    <a:pt x="970" y="12"/>
                  </a:lnTo>
                  <a:lnTo>
                    <a:pt x="970" y="12"/>
                  </a:lnTo>
                  <a:lnTo>
                    <a:pt x="962" y="6"/>
                  </a:lnTo>
                  <a:lnTo>
                    <a:pt x="954" y="6"/>
                  </a:lnTo>
                  <a:lnTo>
                    <a:pt x="946" y="6"/>
                  </a:lnTo>
                  <a:lnTo>
                    <a:pt x="940" y="6"/>
                  </a:lnTo>
                  <a:lnTo>
                    <a:pt x="934" y="10"/>
                  </a:lnTo>
                  <a:lnTo>
                    <a:pt x="924" y="12"/>
                  </a:lnTo>
                  <a:lnTo>
                    <a:pt x="924" y="12"/>
                  </a:lnTo>
                  <a:lnTo>
                    <a:pt x="916" y="16"/>
                  </a:lnTo>
                  <a:lnTo>
                    <a:pt x="908" y="22"/>
                  </a:lnTo>
                  <a:lnTo>
                    <a:pt x="890" y="36"/>
                  </a:lnTo>
                  <a:lnTo>
                    <a:pt x="882" y="44"/>
                  </a:lnTo>
                  <a:lnTo>
                    <a:pt x="876" y="50"/>
                  </a:lnTo>
                  <a:lnTo>
                    <a:pt x="870" y="60"/>
                  </a:lnTo>
                  <a:lnTo>
                    <a:pt x="866" y="70"/>
                  </a:lnTo>
                  <a:lnTo>
                    <a:pt x="866" y="70"/>
                  </a:lnTo>
                  <a:lnTo>
                    <a:pt x="855" y="86"/>
                  </a:lnTo>
                  <a:lnTo>
                    <a:pt x="847" y="98"/>
                  </a:lnTo>
                  <a:lnTo>
                    <a:pt x="841" y="104"/>
                  </a:lnTo>
                  <a:lnTo>
                    <a:pt x="835" y="106"/>
                  </a:lnTo>
                  <a:lnTo>
                    <a:pt x="831" y="107"/>
                  </a:lnTo>
                  <a:lnTo>
                    <a:pt x="827" y="106"/>
                  </a:lnTo>
                  <a:lnTo>
                    <a:pt x="827" y="106"/>
                  </a:lnTo>
                  <a:lnTo>
                    <a:pt x="811" y="102"/>
                  </a:lnTo>
                  <a:lnTo>
                    <a:pt x="797" y="98"/>
                  </a:lnTo>
                  <a:lnTo>
                    <a:pt x="797" y="98"/>
                  </a:lnTo>
                  <a:lnTo>
                    <a:pt x="787" y="102"/>
                  </a:lnTo>
                  <a:lnTo>
                    <a:pt x="777" y="104"/>
                  </a:lnTo>
                  <a:lnTo>
                    <a:pt x="771" y="107"/>
                  </a:lnTo>
                  <a:lnTo>
                    <a:pt x="763" y="107"/>
                  </a:lnTo>
                  <a:lnTo>
                    <a:pt x="763" y="107"/>
                  </a:lnTo>
                  <a:lnTo>
                    <a:pt x="761" y="107"/>
                  </a:lnTo>
                  <a:lnTo>
                    <a:pt x="761" y="106"/>
                  </a:lnTo>
                  <a:lnTo>
                    <a:pt x="763" y="102"/>
                  </a:lnTo>
                  <a:lnTo>
                    <a:pt x="763" y="94"/>
                  </a:lnTo>
                  <a:lnTo>
                    <a:pt x="763" y="92"/>
                  </a:lnTo>
                  <a:lnTo>
                    <a:pt x="763" y="90"/>
                  </a:lnTo>
                  <a:lnTo>
                    <a:pt x="763" y="90"/>
                  </a:lnTo>
                  <a:lnTo>
                    <a:pt x="755" y="88"/>
                  </a:lnTo>
                  <a:lnTo>
                    <a:pt x="745" y="86"/>
                  </a:lnTo>
                  <a:lnTo>
                    <a:pt x="737" y="86"/>
                  </a:lnTo>
                  <a:lnTo>
                    <a:pt x="733" y="86"/>
                  </a:lnTo>
                  <a:lnTo>
                    <a:pt x="727" y="90"/>
                  </a:lnTo>
                  <a:lnTo>
                    <a:pt x="719" y="94"/>
                  </a:lnTo>
                  <a:lnTo>
                    <a:pt x="719" y="94"/>
                  </a:lnTo>
                  <a:lnTo>
                    <a:pt x="707" y="104"/>
                  </a:lnTo>
                  <a:lnTo>
                    <a:pt x="693" y="109"/>
                  </a:lnTo>
                  <a:lnTo>
                    <a:pt x="681" y="111"/>
                  </a:lnTo>
                  <a:lnTo>
                    <a:pt x="669" y="115"/>
                  </a:lnTo>
                  <a:lnTo>
                    <a:pt x="669" y="115"/>
                  </a:lnTo>
                  <a:lnTo>
                    <a:pt x="665" y="115"/>
                  </a:lnTo>
                  <a:lnTo>
                    <a:pt x="659" y="119"/>
                  </a:lnTo>
                  <a:lnTo>
                    <a:pt x="645" y="129"/>
                  </a:lnTo>
                  <a:lnTo>
                    <a:pt x="630" y="135"/>
                  </a:lnTo>
                  <a:lnTo>
                    <a:pt x="620" y="141"/>
                  </a:lnTo>
                  <a:lnTo>
                    <a:pt x="620" y="141"/>
                  </a:lnTo>
                  <a:lnTo>
                    <a:pt x="608" y="147"/>
                  </a:lnTo>
                  <a:lnTo>
                    <a:pt x="598" y="147"/>
                  </a:lnTo>
                  <a:lnTo>
                    <a:pt x="594" y="147"/>
                  </a:lnTo>
                  <a:lnTo>
                    <a:pt x="590" y="149"/>
                  </a:lnTo>
                  <a:lnTo>
                    <a:pt x="590" y="149"/>
                  </a:lnTo>
                  <a:lnTo>
                    <a:pt x="590" y="151"/>
                  </a:lnTo>
                  <a:lnTo>
                    <a:pt x="592" y="151"/>
                  </a:lnTo>
                  <a:lnTo>
                    <a:pt x="596" y="155"/>
                  </a:lnTo>
                  <a:lnTo>
                    <a:pt x="598" y="157"/>
                  </a:lnTo>
                  <a:lnTo>
                    <a:pt x="600" y="161"/>
                  </a:lnTo>
                  <a:lnTo>
                    <a:pt x="602" y="163"/>
                  </a:lnTo>
                  <a:lnTo>
                    <a:pt x="600" y="165"/>
                  </a:lnTo>
                  <a:lnTo>
                    <a:pt x="600" y="165"/>
                  </a:lnTo>
                  <a:lnTo>
                    <a:pt x="594" y="171"/>
                  </a:lnTo>
                  <a:lnTo>
                    <a:pt x="586" y="179"/>
                  </a:lnTo>
                  <a:lnTo>
                    <a:pt x="582" y="183"/>
                  </a:lnTo>
                  <a:lnTo>
                    <a:pt x="582" y="187"/>
                  </a:lnTo>
                  <a:lnTo>
                    <a:pt x="582" y="191"/>
                  </a:lnTo>
                  <a:lnTo>
                    <a:pt x="582" y="191"/>
                  </a:lnTo>
                  <a:lnTo>
                    <a:pt x="584" y="197"/>
                  </a:lnTo>
                  <a:lnTo>
                    <a:pt x="586" y="199"/>
                  </a:lnTo>
                  <a:lnTo>
                    <a:pt x="590" y="201"/>
                  </a:lnTo>
                  <a:lnTo>
                    <a:pt x="592" y="197"/>
                  </a:lnTo>
                  <a:lnTo>
                    <a:pt x="592" y="197"/>
                  </a:lnTo>
                  <a:lnTo>
                    <a:pt x="594" y="193"/>
                  </a:lnTo>
                  <a:lnTo>
                    <a:pt x="596" y="191"/>
                  </a:lnTo>
                  <a:lnTo>
                    <a:pt x="598" y="187"/>
                  </a:lnTo>
                  <a:lnTo>
                    <a:pt x="600" y="187"/>
                  </a:lnTo>
                  <a:lnTo>
                    <a:pt x="600" y="191"/>
                  </a:lnTo>
                  <a:lnTo>
                    <a:pt x="600" y="191"/>
                  </a:lnTo>
                  <a:lnTo>
                    <a:pt x="602" y="201"/>
                  </a:lnTo>
                  <a:lnTo>
                    <a:pt x="602" y="209"/>
                  </a:lnTo>
                  <a:lnTo>
                    <a:pt x="606" y="211"/>
                  </a:lnTo>
                  <a:lnTo>
                    <a:pt x="606" y="211"/>
                  </a:lnTo>
                  <a:lnTo>
                    <a:pt x="612" y="215"/>
                  </a:lnTo>
                  <a:lnTo>
                    <a:pt x="618" y="221"/>
                  </a:lnTo>
                  <a:lnTo>
                    <a:pt x="620" y="227"/>
                  </a:lnTo>
                  <a:lnTo>
                    <a:pt x="620" y="227"/>
                  </a:lnTo>
                  <a:lnTo>
                    <a:pt x="620" y="231"/>
                  </a:lnTo>
                  <a:lnTo>
                    <a:pt x="620" y="231"/>
                  </a:lnTo>
                  <a:lnTo>
                    <a:pt x="618" y="231"/>
                  </a:lnTo>
                  <a:lnTo>
                    <a:pt x="614" y="233"/>
                  </a:lnTo>
                  <a:lnTo>
                    <a:pt x="604" y="231"/>
                  </a:lnTo>
                  <a:lnTo>
                    <a:pt x="604" y="231"/>
                  </a:lnTo>
                  <a:lnTo>
                    <a:pt x="600" y="237"/>
                  </a:lnTo>
                  <a:lnTo>
                    <a:pt x="594" y="239"/>
                  </a:lnTo>
                  <a:lnTo>
                    <a:pt x="582" y="247"/>
                  </a:lnTo>
                  <a:lnTo>
                    <a:pt x="582" y="247"/>
                  </a:lnTo>
                  <a:lnTo>
                    <a:pt x="574" y="253"/>
                  </a:lnTo>
                  <a:lnTo>
                    <a:pt x="570" y="255"/>
                  </a:lnTo>
                  <a:lnTo>
                    <a:pt x="562" y="257"/>
                  </a:lnTo>
                  <a:lnTo>
                    <a:pt x="562" y="257"/>
                  </a:lnTo>
                  <a:lnTo>
                    <a:pt x="556" y="261"/>
                  </a:lnTo>
                  <a:lnTo>
                    <a:pt x="550" y="263"/>
                  </a:lnTo>
                  <a:lnTo>
                    <a:pt x="546" y="267"/>
                  </a:lnTo>
                  <a:lnTo>
                    <a:pt x="540" y="271"/>
                  </a:lnTo>
                  <a:lnTo>
                    <a:pt x="540" y="271"/>
                  </a:lnTo>
                  <a:lnTo>
                    <a:pt x="538" y="277"/>
                  </a:lnTo>
                  <a:lnTo>
                    <a:pt x="530" y="287"/>
                  </a:lnTo>
                  <a:lnTo>
                    <a:pt x="528" y="291"/>
                  </a:lnTo>
                  <a:lnTo>
                    <a:pt x="524" y="291"/>
                  </a:lnTo>
                  <a:lnTo>
                    <a:pt x="516" y="293"/>
                  </a:lnTo>
                  <a:lnTo>
                    <a:pt x="512" y="291"/>
                  </a:lnTo>
                  <a:lnTo>
                    <a:pt x="512" y="291"/>
                  </a:lnTo>
                  <a:lnTo>
                    <a:pt x="502" y="287"/>
                  </a:lnTo>
                  <a:lnTo>
                    <a:pt x="492" y="283"/>
                  </a:lnTo>
                  <a:lnTo>
                    <a:pt x="486" y="275"/>
                  </a:lnTo>
                  <a:lnTo>
                    <a:pt x="486" y="275"/>
                  </a:lnTo>
                  <a:lnTo>
                    <a:pt x="486" y="283"/>
                  </a:lnTo>
                  <a:lnTo>
                    <a:pt x="486" y="289"/>
                  </a:lnTo>
                  <a:lnTo>
                    <a:pt x="486" y="295"/>
                  </a:lnTo>
                  <a:lnTo>
                    <a:pt x="486" y="295"/>
                  </a:lnTo>
                  <a:lnTo>
                    <a:pt x="492" y="321"/>
                  </a:lnTo>
                  <a:lnTo>
                    <a:pt x="494" y="337"/>
                  </a:lnTo>
                  <a:lnTo>
                    <a:pt x="494" y="342"/>
                  </a:lnTo>
                  <a:lnTo>
                    <a:pt x="492" y="344"/>
                  </a:lnTo>
                  <a:lnTo>
                    <a:pt x="492" y="344"/>
                  </a:lnTo>
                  <a:lnTo>
                    <a:pt x="492" y="346"/>
                  </a:lnTo>
                  <a:lnTo>
                    <a:pt x="488" y="348"/>
                  </a:lnTo>
                  <a:lnTo>
                    <a:pt x="482" y="348"/>
                  </a:lnTo>
                  <a:lnTo>
                    <a:pt x="470" y="346"/>
                  </a:lnTo>
                  <a:lnTo>
                    <a:pt x="462" y="344"/>
                  </a:lnTo>
                  <a:lnTo>
                    <a:pt x="462" y="344"/>
                  </a:lnTo>
                  <a:lnTo>
                    <a:pt x="448" y="335"/>
                  </a:lnTo>
                  <a:lnTo>
                    <a:pt x="438" y="323"/>
                  </a:lnTo>
                  <a:lnTo>
                    <a:pt x="430" y="311"/>
                  </a:lnTo>
                  <a:lnTo>
                    <a:pt x="428" y="303"/>
                  </a:lnTo>
                  <a:lnTo>
                    <a:pt x="424" y="299"/>
                  </a:lnTo>
                  <a:lnTo>
                    <a:pt x="424" y="299"/>
                  </a:lnTo>
                  <a:lnTo>
                    <a:pt x="421" y="287"/>
                  </a:lnTo>
                  <a:lnTo>
                    <a:pt x="417" y="273"/>
                  </a:lnTo>
                  <a:lnTo>
                    <a:pt x="411" y="261"/>
                  </a:lnTo>
                  <a:lnTo>
                    <a:pt x="401" y="247"/>
                  </a:lnTo>
                  <a:lnTo>
                    <a:pt x="401" y="247"/>
                  </a:lnTo>
                  <a:lnTo>
                    <a:pt x="395" y="241"/>
                  </a:lnTo>
                  <a:lnTo>
                    <a:pt x="383" y="233"/>
                  </a:lnTo>
                  <a:lnTo>
                    <a:pt x="375" y="231"/>
                  </a:lnTo>
                  <a:lnTo>
                    <a:pt x="369" y="229"/>
                  </a:lnTo>
                  <a:lnTo>
                    <a:pt x="363" y="229"/>
                  </a:lnTo>
                  <a:lnTo>
                    <a:pt x="357" y="231"/>
                  </a:lnTo>
                  <a:lnTo>
                    <a:pt x="357" y="231"/>
                  </a:lnTo>
                  <a:lnTo>
                    <a:pt x="341" y="241"/>
                  </a:lnTo>
                  <a:lnTo>
                    <a:pt x="333" y="243"/>
                  </a:lnTo>
                  <a:lnTo>
                    <a:pt x="329" y="243"/>
                  </a:lnTo>
                  <a:lnTo>
                    <a:pt x="327" y="243"/>
                  </a:lnTo>
                  <a:lnTo>
                    <a:pt x="327" y="243"/>
                  </a:lnTo>
                  <a:lnTo>
                    <a:pt x="319" y="241"/>
                  </a:lnTo>
                  <a:lnTo>
                    <a:pt x="309" y="239"/>
                  </a:lnTo>
                  <a:lnTo>
                    <a:pt x="301" y="239"/>
                  </a:lnTo>
                  <a:lnTo>
                    <a:pt x="297" y="239"/>
                  </a:lnTo>
                  <a:lnTo>
                    <a:pt x="293" y="241"/>
                  </a:lnTo>
                  <a:lnTo>
                    <a:pt x="293" y="241"/>
                  </a:lnTo>
                  <a:lnTo>
                    <a:pt x="287" y="245"/>
                  </a:lnTo>
                  <a:lnTo>
                    <a:pt x="283" y="249"/>
                  </a:lnTo>
                  <a:lnTo>
                    <a:pt x="283" y="251"/>
                  </a:lnTo>
                  <a:lnTo>
                    <a:pt x="283" y="255"/>
                  </a:lnTo>
                  <a:lnTo>
                    <a:pt x="285" y="261"/>
                  </a:lnTo>
                  <a:lnTo>
                    <a:pt x="287" y="265"/>
                  </a:lnTo>
                  <a:lnTo>
                    <a:pt x="287" y="265"/>
                  </a:lnTo>
                  <a:lnTo>
                    <a:pt x="295" y="273"/>
                  </a:lnTo>
                  <a:lnTo>
                    <a:pt x="297" y="277"/>
                  </a:lnTo>
                  <a:lnTo>
                    <a:pt x="295" y="283"/>
                  </a:lnTo>
                  <a:lnTo>
                    <a:pt x="291" y="287"/>
                  </a:lnTo>
                  <a:lnTo>
                    <a:pt x="291" y="287"/>
                  </a:lnTo>
                  <a:lnTo>
                    <a:pt x="281" y="291"/>
                  </a:lnTo>
                  <a:lnTo>
                    <a:pt x="271" y="295"/>
                  </a:lnTo>
                  <a:lnTo>
                    <a:pt x="257" y="299"/>
                  </a:lnTo>
                  <a:lnTo>
                    <a:pt x="251" y="299"/>
                  </a:lnTo>
                  <a:lnTo>
                    <a:pt x="251" y="299"/>
                  </a:lnTo>
                  <a:lnTo>
                    <a:pt x="239" y="299"/>
                  </a:lnTo>
                  <a:lnTo>
                    <a:pt x="225" y="299"/>
                  </a:lnTo>
                  <a:lnTo>
                    <a:pt x="215" y="299"/>
                  </a:lnTo>
                  <a:lnTo>
                    <a:pt x="211" y="299"/>
                  </a:lnTo>
                  <a:lnTo>
                    <a:pt x="205" y="297"/>
                  </a:lnTo>
                  <a:lnTo>
                    <a:pt x="203" y="295"/>
                  </a:lnTo>
                  <a:lnTo>
                    <a:pt x="203" y="295"/>
                  </a:lnTo>
                  <a:lnTo>
                    <a:pt x="203" y="295"/>
                  </a:lnTo>
                  <a:lnTo>
                    <a:pt x="203" y="293"/>
                  </a:lnTo>
                  <a:lnTo>
                    <a:pt x="205" y="291"/>
                  </a:lnTo>
                  <a:lnTo>
                    <a:pt x="207" y="287"/>
                  </a:lnTo>
                  <a:lnTo>
                    <a:pt x="211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11" y="283"/>
                  </a:lnTo>
                  <a:lnTo>
                    <a:pt x="207" y="279"/>
                  </a:lnTo>
                  <a:lnTo>
                    <a:pt x="205" y="279"/>
                  </a:lnTo>
                  <a:lnTo>
                    <a:pt x="194" y="277"/>
                  </a:lnTo>
                  <a:lnTo>
                    <a:pt x="180" y="279"/>
                  </a:lnTo>
                  <a:lnTo>
                    <a:pt x="162" y="283"/>
                  </a:lnTo>
                  <a:lnTo>
                    <a:pt x="162" y="283"/>
                  </a:lnTo>
                  <a:lnTo>
                    <a:pt x="148" y="287"/>
                  </a:lnTo>
                  <a:lnTo>
                    <a:pt x="134" y="291"/>
                  </a:lnTo>
                  <a:lnTo>
                    <a:pt x="124" y="295"/>
                  </a:lnTo>
                  <a:lnTo>
                    <a:pt x="118" y="297"/>
                  </a:lnTo>
                  <a:lnTo>
                    <a:pt x="118" y="297"/>
                  </a:lnTo>
                  <a:lnTo>
                    <a:pt x="118" y="299"/>
                  </a:lnTo>
                  <a:lnTo>
                    <a:pt x="116" y="299"/>
                  </a:lnTo>
                  <a:lnTo>
                    <a:pt x="112" y="295"/>
                  </a:lnTo>
                  <a:lnTo>
                    <a:pt x="106" y="293"/>
                  </a:lnTo>
                  <a:lnTo>
                    <a:pt x="104" y="287"/>
                  </a:lnTo>
                  <a:lnTo>
                    <a:pt x="104" y="287"/>
                  </a:lnTo>
                  <a:lnTo>
                    <a:pt x="102" y="285"/>
                  </a:lnTo>
                  <a:lnTo>
                    <a:pt x="100" y="285"/>
                  </a:lnTo>
                  <a:lnTo>
                    <a:pt x="94" y="289"/>
                  </a:lnTo>
                  <a:lnTo>
                    <a:pt x="86" y="293"/>
                  </a:lnTo>
                  <a:lnTo>
                    <a:pt x="80" y="293"/>
                  </a:lnTo>
                  <a:lnTo>
                    <a:pt x="78" y="293"/>
                  </a:lnTo>
                  <a:lnTo>
                    <a:pt x="78" y="293"/>
                  </a:lnTo>
                  <a:lnTo>
                    <a:pt x="72" y="289"/>
                  </a:lnTo>
                  <a:lnTo>
                    <a:pt x="72" y="289"/>
                  </a:lnTo>
                  <a:lnTo>
                    <a:pt x="68" y="309"/>
                  </a:lnTo>
                  <a:lnTo>
                    <a:pt x="66" y="317"/>
                  </a:lnTo>
                  <a:lnTo>
                    <a:pt x="60" y="323"/>
                  </a:lnTo>
                  <a:lnTo>
                    <a:pt x="60" y="323"/>
                  </a:lnTo>
                  <a:lnTo>
                    <a:pt x="58" y="329"/>
                  </a:lnTo>
                  <a:lnTo>
                    <a:pt x="58" y="333"/>
                  </a:lnTo>
                  <a:lnTo>
                    <a:pt x="60" y="335"/>
                  </a:lnTo>
                  <a:lnTo>
                    <a:pt x="64" y="339"/>
                  </a:lnTo>
                  <a:lnTo>
                    <a:pt x="70" y="344"/>
                  </a:lnTo>
                  <a:lnTo>
                    <a:pt x="72" y="352"/>
                  </a:lnTo>
                  <a:lnTo>
                    <a:pt x="72" y="358"/>
                  </a:lnTo>
                  <a:lnTo>
                    <a:pt x="72" y="358"/>
                  </a:lnTo>
                  <a:lnTo>
                    <a:pt x="72" y="358"/>
                  </a:lnTo>
                  <a:lnTo>
                    <a:pt x="72" y="358"/>
                  </a:lnTo>
                  <a:lnTo>
                    <a:pt x="72" y="35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79"/>
            <p:cNvSpPr>
              <a:spLocks/>
            </p:cNvSpPr>
            <p:nvPr/>
          </p:nvSpPr>
          <p:spPr bwMode="auto">
            <a:xfrm>
              <a:off x="4262" y="1056"/>
              <a:ext cx="573" cy="669"/>
            </a:xfrm>
            <a:custGeom>
              <a:avLst/>
              <a:gdLst>
                <a:gd name="T0" fmla="*/ 44 w 573"/>
                <a:gd name="T1" fmla="*/ 502 h 669"/>
                <a:gd name="T2" fmla="*/ 46 w 573"/>
                <a:gd name="T3" fmla="*/ 550 h 669"/>
                <a:gd name="T4" fmla="*/ 26 w 573"/>
                <a:gd name="T5" fmla="*/ 613 h 669"/>
                <a:gd name="T6" fmla="*/ 59 w 573"/>
                <a:gd name="T7" fmla="*/ 633 h 669"/>
                <a:gd name="T8" fmla="*/ 113 w 573"/>
                <a:gd name="T9" fmla="*/ 653 h 669"/>
                <a:gd name="T10" fmla="*/ 145 w 573"/>
                <a:gd name="T11" fmla="*/ 663 h 669"/>
                <a:gd name="T12" fmla="*/ 187 w 573"/>
                <a:gd name="T13" fmla="*/ 661 h 669"/>
                <a:gd name="T14" fmla="*/ 211 w 573"/>
                <a:gd name="T15" fmla="*/ 651 h 669"/>
                <a:gd name="T16" fmla="*/ 241 w 573"/>
                <a:gd name="T17" fmla="*/ 631 h 669"/>
                <a:gd name="T18" fmla="*/ 294 w 573"/>
                <a:gd name="T19" fmla="*/ 580 h 669"/>
                <a:gd name="T20" fmla="*/ 392 w 573"/>
                <a:gd name="T21" fmla="*/ 526 h 669"/>
                <a:gd name="T22" fmla="*/ 460 w 573"/>
                <a:gd name="T23" fmla="*/ 554 h 669"/>
                <a:gd name="T24" fmla="*/ 480 w 573"/>
                <a:gd name="T25" fmla="*/ 508 h 669"/>
                <a:gd name="T26" fmla="*/ 497 w 573"/>
                <a:gd name="T27" fmla="*/ 474 h 669"/>
                <a:gd name="T28" fmla="*/ 519 w 573"/>
                <a:gd name="T29" fmla="*/ 456 h 669"/>
                <a:gd name="T30" fmla="*/ 539 w 573"/>
                <a:gd name="T31" fmla="*/ 384 h 669"/>
                <a:gd name="T32" fmla="*/ 553 w 573"/>
                <a:gd name="T33" fmla="*/ 356 h 669"/>
                <a:gd name="T34" fmla="*/ 565 w 573"/>
                <a:gd name="T35" fmla="*/ 319 h 669"/>
                <a:gd name="T36" fmla="*/ 493 w 573"/>
                <a:gd name="T37" fmla="*/ 315 h 669"/>
                <a:gd name="T38" fmla="*/ 448 w 573"/>
                <a:gd name="T39" fmla="*/ 327 h 669"/>
                <a:gd name="T40" fmla="*/ 436 w 573"/>
                <a:gd name="T41" fmla="*/ 309 h 669"/>
                <a:gd name="T42" fmla="*/ 436 w 573"/>
                <a:gd name="T43" fmla="*/ 261 h 669"/>
                <a:gd name="T44" fmla="*/ 416 w 573"/>
                <a:gd name="T45" fmla="*/ 231 h 669"/>
                <a:gd name="T46" fmla="*/ 380 w 573"/>
                <a:gd name="T47" fmla="*/ 235 h 669"/>
                <a:gd name="T48" fmla="*/ 386 w 573"/>
                <a:gd name="T49" fmla="*/ 211 h 669"/>
                <a:gd name="T50" fmla="*/ 416 w 573"/>
                <a:gd name="T51" fmla="*/ 215 h 669"/>
                <a:gd name="T52" fmla="*/ 436 w 573"/>
                <a:gd name="T53" fmla="*/ 193 h 669"/>
                <a:gd name="T54" fmla="*/ 432 w 573"/>
                <a:gd name="T55" fmla="*/ 173 h 669"/>
                <a:gd name="T56" fmla="*/ 470 w 573"/>
                <a:gd name="T57" fmla="*/ 159 h 669"/>
                <a:gd name="T58" fmla="*/ 488 w 573"/>
                <a:gd name="T59" fmla="*/ 143 h 669"/>
                <a:gd name="T60" fmla="*/ 523 w 573"/>
                <a:gd name="T61" fmla="*/ 123 h 669"/>
                <a:gd name="T62" fmla="*/ 531 w 573"/>
                <a:gd name="T63" fmla="*/ 94 h 669"/>
                <a:gd name="T64" fmla="*/ 515 w 573"/>
                <a:gd name="T65" fmla="*/ 80 h 669"/>
                <a:gd name="T66" fmla="*/ 476 w 573"/>
                <a:gd name="T67" fmla="*/ 70 h 669"/>
                <a:gd name="T68" fmla="*/ 476 w 573"/>
                <a:gd name="T69" fmla="*/ 46 h 669"/>
                <a:gd name="T70" fmla="*/ 470 w 573"/>
                <a:gd name="T71" fmla="*/ 22 h 669"/>
                <a:gd name="T72" fmla="*/ 456 w 573"/>
                <a:gd name="T73" fmla="*/ 2 h 669"/>
                <a:gd name="T74" fmla="*/ 438 w 573"/>
                <a:gd name="T75" fmla="*/ 14 h 669"/>
                <a:gd name="T76" fmla="*/ 392 w 573"/>
                <a:gd name="T77" fmla="*/ 34 h 669"/>
                <a:gd name="T78" fmla="*/ 384 w 573"/>
                <a:gd name="T79" fmla="*/ 56 h 669"/>
                <a:gd name="T80" fmla="*/ 368 w 573"/>
                <a:gd name="T81" fmla="*/ 90 h 669"/>
                <a:gd name="T82" fmla="*/ 392 w 573"/>
                <a:gd name="T83" fmla="*/ 92 h 669"/>
                <a:gd name="T84" fmla="*/ 376 w 573"/>
                <a:gd name="T85" fmla="*/ 106 h 669"/>
                <a:gd name="T86" fmla="*/ 340 w 573"/>
                <a:gd name="T87" fmla="*/ 104 h 669"/>
                <a:gd name="T88" fmla="*/ 257 w 573"/>
                <a:gd name="T89" fmla="*/ 149 h 669"/>
                <a:gd name="T90" fmla="*/ 217 w 573"/>
                <a:gd name="T91" fmla="*/ 177 h 669"/>
                <a:gd name="T92" fmla="*/ 165 w 573"/>
                <a:gd name="T93" fmla="*/ 207 h 669"/>
                <a:gd name="T94" fmla="*/ 97 w 573"/>
                <a:gd name="T95" fmla="*/ 291 h 669"/>
                <a:gd name="T96" fmla="*/ 73 w 573"/>
                <a:gd name="T97" fmla="*/ 325 h 669"/>
                <a:gd name="T98" fmla="*/ 119 w 573"/>
                <a:gd name="T99" fmla="*/ 339 h 669"/>
                <a:gd name="T100" fmla="*/ 133 w 573"/>
                <a:gd name="T101" fmla="*/ 370 h 669"/>
                <a:gd name="T102" fmla="*/ 111 w 573"/>
                <a:gd name="T103" fmla="*/ 376 h 669"/>
                <a:gd name="T104" fmla="*/ 75 w 573"/>
                <a:gd name="T105" fmla="*/ 380 h 669"/>
                <a:gd name="T106" fmla="*/ 57 w 573"/>
                <a:gd name="T107" fmla="*/ 380 h 669"/>
                <a:gd name="T108" fmla="*/ 40 w 573"/>
                <a:gd name="T109" fmla="*/ 432 h 669"/>
                <a:gd name="T110" fmla="*/ 12 w 573"/>
                <a:gd name="T111" fmla="*/ 456 h 669"/>
                <a:gd name="T112" fmla="*/ 28 w 573"/>
                <a:gd name="T113" fmla="*/ 486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" h="669">
                  <a:moveTo>
                    <a:pt x="28" y="486"/>
                  </a:moveTo>
                  <a:lnTo>
                    <a:pt x="28" y="486"/>
                  </a:lnTo>
                  <a:lnTo>
                    <a:pt x="28" y="490"/>
                  </a:lnTo>
                  <a:lnTo>
                    <a:pt x="28" y="494"/>
                  </a:lnTo>
                  <a:lnTo>
                    <a:pt x="36" y="496"/>
                  </a:lnTo>
                  <a:lnTo>
                    <a:pt x="44" y="496"/>
                  </a:lnTo>
                  <a:lnTo>
                    <a:pt x="44" y="502"/>
                  </a:lnTo>
                  <a:lnTo>
                    <a:pt x="50" y="508"/>
                  </a:lnTo>
                  <a:lnTo>
                    <a:pt x="65" y="520"/>
                  </a:lnTo>
                  <a:lnTo>
                    <a:pt x="48" y="536"/>
                  </a:lnTo>
                  <a:lnTo>
                    <a:pt x="48" y="536"/>
                  </a:lnTo>
                  <a:lnTo>
                    <a:pt x="48" y="548"/>
                  </a:lnTo>
                  <a:lnTo>
                    <a:pt x="48" y="548"/>
                  </a:lnTo>
                  <a:lnTo>
                    <a:pt x="46" y="550"/>
                  </a:lnTo>
                  <a:lnTo>
                    <a:pt x="44" y="558"/>
                  </a:lnTo>
                  <a:lnTo>
                    <a:pt x="38" y="562"/>
                  </a:lnTo>
                  <a:lnTo>
                    <a:pt x="26" y="578"/>
                  </a:lnTo>
                  <a:lnTo>
                    <a:pt x="24" y="587"/>
                  </a:lnTo>
                  <a:lnTo>
                    <a:pt x="18" y="593"/>
                  </a:lnTo>
                  <a:lnTo>
                    <a:pt x="24" y="609"/>
                  </a:lnTo>
                  <a:lnTo>
                    <a:pt x="26" y="613"/>
                  </a:lnTo>
                  <a:lnTo>
                    <a:pt x="30" y="611"/>
                  </a:lnTo>
                  <a:lnTo>
                    <a:pt x="36" y="611"/>
                  </a:lnTo>
                  <a:lnTo>
                    <a:pt x="26" y="619"/>
                  </a:lnTo>
                  <a:lnTo>
                    <a:pt x="30" y="631"/>
                  </a:lnTo>
                  <a:lnTo>
                    <a:pt x="40" y="633"/>
                  </a:lnTo>
                  <a:lnTo>
                    <a:pt x="48" y="637"/>
                  </a:lnTo>
                  <a:lnTo>
                    <a:pt x="59" y="633"/>
                  </a:lnTo>
                  <a:lnTo>
                    <a:pt x="73" y="631"/>
                  </a:lnTo>
                  <a:lnTo>
                    <a:pt x="83" y="637"/>
                  </a:lnTo>
                  <a:lnTo>
                    <a:pt x="91" y="659"/>
                  </a:lnTo>
                  <a:lnTo>
                    <a:pt x="91" y="659"/>
                  </a:lnTo>
                  <a:lnTo>
                    <a:pt x="93" y="661"/>
                  </a:lnTo>
                  <a:lnTo>
                    <a:pt x="113" y="653"/>
                  </a:lnTo>
                  <a:lnTo>
                    <a:pt x="113" y="653"/>
                  </a:lnTo>
                  <a:lnTo>
                    <a:pt x="119" y="661"/>
                  </a:lnTo>
                  <a:lnTo>
                    <a:pt x="127" y="667"/>
                  </a:lnTo>
                  <a:lnTo>
                    <a:pt x="129" y="669"/>
                  </a:lnTo>
                  <a:lnTo>
                    <a:pt x="131" y="669"/>
                  </a:lnTo>
                  <a:lnTo>
                    <a:pt x="131" y="669"/>
                  </a:lnTo>
                  <a:lnTo>
                    <a:pt x="137" y="669"/>
                  </a:lnTo>
                  <a:lnTo>
                    <a:pt x="145" y="663"/>
                  </a:lnTo>
                  <a:lnTo>
                    <a:pt x="157" y="663"/>
                  </a:lnTo>
                  <a:lnTo>
                    <a:pt x="163" y="661"/>
                  </a:lnTo>
                  <a:lnTo>
                    <a:pt x="163" y="661"/>
                  </a:lnTo>
                  <a:lnTo>
                    <a:pt x="173" y="663"/>
                  </a:lnTo>
                  <a:lnTo>
                    <a:pt x="179" y="663"/>
                  </a:lnTo>
                  <a:lnTo>
                    <a:pt x="183" y="663"/>
                  </a:lnTo>
                  <a:lnTo>
                    <a:pt x="187" y="661"/>
                  </a:lnTo>
                  <a:lnTo>
                    <a:pt x="187" y="659"/>
                  </a:lnTo>
                  <a:lnTo>
                    <a:pt x="187" y="659"/>
                  </a:lnTo>
                  <a:lnTo>
                    <a:pt x="195" y="655"/>
                  </a:lnTo>
                  <a:lnTo>
                    <a:pt x="201" y="651"/>
                  </a:lnTo>
                  <a:lnTo>
                    <a:pt x="205" y="651"/>
                  </a:lnTo>
                  <a:lnTo>
                    <a:pt x="211" y="651"/>
                  </a:lnTo>
                  <a:lnTo>
                    <a:pt x="211" y="651"/>
                  </a:lnTo>
                  <a:lnTo>
                    <a:pt x="221" y="651"/>
                  </a:lnTo>
                  <a:lnTo>
                    <a:pt x="227" y="647"/>
                  </a:lnTo>
                  <a:lnTo>
                    <a:pt x="231" y="645"/>
                  </a:lnTo>
                  <a:lnTo>
                    <a:pt x="235" y="639"/>
                  </a:lnTo>
                  <a:lnTo>
                    <a:pt x="235" y="639"/>
                  </a:lnTo>
                  <a:lnTo>
                    <a:pt x="237" y="637"/>
                  </a:lnTo>
                  <a:lnTo>
                    <a:pt x="241" y="631"/>
                  </a:lnTo>
                  <a:lnTo>
                    <a:pt x="237" y="627"/>
                  </a:lnTo>
                  <a:lnTo>
                    <a:pt x="241" y="625"/>
                  </a:lnTo>
                  <a:lnTo>
                    <a:pt x="247" y="613"/>
                  </a:lnTo>
                  <a:lnTo>
                    <a:pt x="257" y="599"/>
                  </a:lnTo>
                  <a:lnTo>
                    <a:pt x="271" y="591"/>
                  </a:lnTo>
                  <a:lnTo>
                    <a:pt x="269" y="587"/>
                  </a:lnTo>
                  <a:lnTo>
                    <a:pt x="294" y="580"/>
                  </a:lnTo>
                  <a:lnTo>
                    <a:pt x="310" y="562"/>
                  </a:lnTo>
                  <a:lnTo>
                    <a:pt x="308" y="550"/>
                  </a:lnTo>
                  <a:lnTo>
                    <a:pt x="326" y="548"/>
                  </a:lnTo>
                  <a:lnTo>
                    <a:pt x="342" y="536"/>
                  </a:lnTo>
                  <a:lnTo>
                    <a:pt x="364" y="532"/>
                  </a:lnTo>
                  <a:lnTo>
                    <a:pt x="376" y="526"/>
                  </a:lnTo>
                  <a:lnTo>
                    <a:pt x="392" y="526"/>
                  </a:lnTo>
                  <a:lnTo>
                    <a:pt x="396" y="548"/>
                  </a:lnTo>
                  <a:lnTo>
                    <a:pt x="404" y="564"/>
                  </a:lnTo>
                  <a:lnTo>
                    <a:pt x="422" y="558"/>
                  </a:lnTo>
                  <a:lnTo>
                    <a:pt x="422" y="558"/>
                  </a:lnTo>
                  <a:lnTo>
                    <a:pt x="454" y="556"/>
                  </a:lnTo>
                  <a:lnTo>
                    <a:pt x="454" y="556"/>
                  </a:lnTo>
                  <a:lnTo>
                    <a:pt x="460" y="554"/>
                  </a:lnTo>
                  <a:lnTo>
                    <a:pt x="464" y="554"/>
                  </a:lnTo>
                  <a:lnTo>
                    <a:pt x="470" y="548"/>
                  </a:lnTo>
                  <a:lnTo>
                    <a:pt x="480" y="526"/>
                  </a:lnTo>
                  <a:lnTo>
                    <a:pt x="480" y="526"/>
                  </a:lnTo>
                  <a:lnTo>
                    <a:pt x="480" y="518"/>
                  </a:lnTo>
                  <a:lnTo>
                    <a:pt x="480" y="512"/>
                  </a:lnTo>
                  <a:lnTo>
                    <a:pt x="480" y="508"/>
                  </a:lnTo>
                  <a:lnTo>
                    <a:pt x="484" y="504"/>
                  </a:lnTo>
                  <a:lnTo>
                    <a:pt x="484" y="504"/>
                  </a:lnTo>
                  <a:lnTo>
                    <a:pt x="493" y="492"/>
                  </a:lnTo>
                  <a:lnTo>
                    <a:pt x="495" y="486"/>
                  </a:lnTo>
                  <a:lnTo>
                    <a:pt x="497" y="480"/>
                  </a:lnTo>
                  <a:lnTo>
                    <a:pt x="497" y="480"/>
                  </a:lnTo>
                  <a:lnTo>
                    <a:pt x="497" y="474"/>
                  </a:lnTo>
                  <a:lnTo>
                    <a:pt x="499" y="466"/>
                  </a:lnTo>
                  <a:lnTo>
                    <a:pt x="501" y="458"/>
                  </a:lnTo>
                  <a:lnTo>
                    <a:pt x="503" y="456"/>
                  </a:lnTo>
                  <a:lnTo>
                    <a:pt x="505" y="454"/>
                  </a:lnTo>
                  <a:lnTo>
                    <a:pt x="505" y="454"/>
                  </a:lnTo>
                  <a:lnTo>
                    <a:pt x="513" y="454"/>
                  </a:lnTo>
                  <a:lnTo>
                    <a:pt x="519" y="456"/>
                  </a:lnTo>
                  <a:lnTo>
                    <a:pt x="523" y="456"/>
                  </a:lnTo>
                  <a:lnTo>
                    <a:pt x="543" y="456"/>
                  </a:lnTo>
                  <a:lnTo>
                    <a:pt x="543" y="456"/>
                  </a:lnTo>
                  <a:lnTo>
                    <a:pt x="543" y="412"/>
                  </a:lnTo>
                  <a:lnTo>
                    <a:pt x="543" y="412"/>
                  </a:lnTo>
                  <a:lnTo>
                    <a:pt x="541" y="400"/>
                  </a:lnTo>
                  <a:lnTo>
                    <a:pt x="539" y="384"/>
                  </a:lnTo>
                  <a:lnTo>
                    <a:pt x="539" y="378"/>
                  </a:lnTo>
                  <a:lnTo>
                    <a:pt x="539" y="374"/>
                  </a:lnTo>
                  <a:lnTo>
                    <a:pt x="541" y="370"/>
                  </a:lnTo>
                  <a:lnTo>
                    <a:pt x="543" y="362"/>
                  </a:lnTo>
                  <a:lnTo>
                    <a:pt x="543" y="362"/>
                  </a:lnTo>
                  <a:lnTo>
                    <a:pt x="549" y="358"/>
                  </a:lnTo>
                  <a:lnTo>
                    <a:pt x="553" y="356"/>
                  </a:lnTo>
                  <a:lnTo>
                    <a:pt x="565" y="350"/>
                  </a:lnTo>
                  <a:lnTo>
                    <a:pt x="573" y="345"/>
                  </a:lnTo>
                  <a:lnTo>
                    <a:pt x="573" y="341"/>
                  </a:lnTo>
                  <a:lnTo>
                    <a:pt x="573" y="337"/>
                  </a:lnTo>
                  <a:lnTo>
                    <a:pt x="573" y="337"/>
                  </a:lnTo>
                  <a:lnTo>
                    <a:pt x="569" y="327"/>
                  </a:lnTo>
                  <a:lnTo>
                    <a:pt x="565" y="319"/>
                  </a:lnTo>
                  <a:lnTo>
                    <a:pt x="555" y="317"/>
                  </a:lnTo>
                  <a:lnTo>
                    <a:pt x="555" y="317"/>
                  </a:lnTo>
                  <a:lnTo>
                    <a:pt x="549" y="315"/>
                  </a:lnTo>
                  <a:lnTo>
                    <a:pt x="539" y="315"/>
                  </a:lnTo>
                  <a:lnTo>
                    <a:pt x="519" y="317"/>
                  </a:lnTo>
                  <a:lnTo>
                    <a:pt x="519" y="317"/>
                  </a:lnTo>
                  <a:lnTo>
                    <a:pt x="493" y="315"/>
                  </a:lnTo>
                  <a:lnTo>
                    <a:pt x="468" y="311"/>
                  </a:lnTo>
                  <a:lnTo>
                    <a:pt x="468" y="311"/>
                  </a:lnTo>
                  <a:lnTo>
                    <a:pt x="462" y="311"/>
                  </a:lnTo>
                  <a:lnTo>
                    <a:pt x="462" y="315"/>
                  </a:lnTo>
                  <a:lnTo>
                    <a:pt x="456" y="319"/>
                  </a:lnTo>
                  <a:lnTo>
                    <a:pt x="452" y="325"/>
                  </a:lnTo>
                  <a:lnTo>
                    <a:pt x="448" y="327"/>
                  </a:lnTo>
                  <a:lnTo>
                    <a:pt x="442" y="327"/>
                  </a:lnTo>
                  <a:lnTo>
                    <a:pt x="442" y="327"/>
                  </a:lnTo>
                  <a:lnTo>
                    <a:pt x="438" y="325"/>
                  </a:lnTo>
                  <a:lnTo>
                    <a:pt x="434" y="325"/>
                  </a:lnTo>
                  <a:lnTo>
                    <a:pt x="430" y="319"/>
                  </a:lnTo>
                  <a:lnTo>
                    <a:pt x="430" y="319"/>
                  </a:lnTo>
                  <a:lnTo>
                    <a:pt x="436" y="309"/>
                  </a:lnTo>
                  <a:lnTo>
                    <a:pt x="440" y="299"/>
                  </a:lnTo>
                  <a:lnTo>
                    <a:pt x="442" y="291"/>
                  </a:lnTo>
                  <a:lnTo>
                    <a:pt x="442" y="291"/>
                  </a:lnTo>
                  <a:lnTo>
                    <a:pt x="442" y="285"/>
                  </a:lnTo>
                  <a:lnTo>
                    <a:pt x="440" y="279"/>
                  </a:lnTo>
                  <a:lnTo>
                    <a:pt x="436" y="261"/>
                  </a:lnTo>
                  <a:lnTo>
                    <a:pt x="436" y="261"/>
                  </a:lnTo>
                  <a:lnTo>
                    <a:pt x="432" y="251"/>
                  </a:lnTo>
                  <a:lnTo>
                    <a:pt x="426" y="247"/>
                  </a:lnTo>
                  <a:lnTo>
                    <a:pt x="422" y="243"/>
                  </a:lnTo>
                  <a:lnTo>
                    <a:pt x="416" y="237"/>
                  </a:lnTo>
                  <a:lnTo>
                    <a:pt x="416" y="237"/>
                  </a:lnTo>
                  <a:lnTo>
                    <a:pt x="416" y="235"/>
                  </a:lnTo>
                  <a:lnTo>
                    <a:pt x="416" y="231"/>
                  </a:lnTo>
                  <a:lnTo>
                    <a:pt x="408" y="231"/>
                  </a:lnTo>
                  <a:lnTo>
                    <a:pt x="408" y="231"/>
                  </a:lnTo>
                  <a:lnTo>
                    <a:pt x="396" y="235"/>
                  </a:lnTo>
                  <a:lnTo>
                    <a:pt x="390" y="237"/>
                  </a:lnTo>
                  <a:lnTo>
                    <a:pt x="386" y="237"/>
                  </a:lnTo>
                  <a:lnTo>
                    <a:pt x="382" y="235"/>
                  </a:lnTo>
                  <a:lnTo>
                    <a:pt x="380" y="235"/>
                  </a:lnTo>
                  <a:lnTo>
                    <a:pt x="380" y="229"/>
                  </a:lnTo>
                  <a:lnTo>
                    <a:pt x="380" y="229"/>
                  </a:lnTo>
                  <a:lnTo>
                    <a:pt x="380" y="217"/>
                  </a:lnTo>
                  <a:lnTo>
                    <a:pt x="382" y="213"/>
                  </a:lnTo>
                  <a:lnTo>
                    <a:pt x="382" y="211"/>
                  </a:lnTo>
                  <a:lnTo>
                    <a:pt x="382" y="211"/>
                  </a:lnTo>
                  <a:lnTo>
                    <a:pt x="386" y="211"/>
                  </a:lnTo>
                  <a:lnTo>
                    <a:pt x="386" y="211"/>
                  </a:lnTo>
                  <a:lnTo>
                    <a:pt x="392" y="213"/>
                  </a:lnTo>
                  <a:lnTo>
                    <a:pt x="396" y="213"/>
                  </a:lnTo>
                  <a:lnTo>
                    <a:pt x="404" y="213"/>
                  </a:lnTo>
                  <a:lnTo>
                    <a:pt x="404" y="213"/>
                  </a:lnTo>
                  <a:lnTo>
                    <a:pt x="410" y="215"/>
                  </a:lnTo>
                  <a:lnTo>
                    <a:pt x="416" y="215"/>
                  </a:lnTo>
                  <a:lnTo>
                    <a:pt x="418" y="217"/>
                  </a:lnTo>
                  <a:lnTo>
                    <a:pt x="422" y="215"/>
                  </a:lnTo>
                  <a:lnTo>
                    <a:pt x="422" y="213"/>
                  </a:lnTo>
                  <a:lnTo>
                    <a:pt x="422" y="213"/>
                  </a:lnTo>
                  <a:lnTo>
                    <a:pt x="432" y="201"/>
                  </a:lnTo>
                  <a:lnTo>
                    <a:pt x="434" y="195"/>
                  </a:lnTo>
                  <a:lnTo>
                    <a:pt x="436" y="193"/>
                  </a:lnTo>
                  <a:lnTo>
                    <a:pt x="434" y="191"/>
                  </a:lnTo>
                  <a:lnTo>
                    <a:pt x="434" y="191"/>
                  </a:lnTo>
                  <a:lnTo>
                    <a:pt x="434" y="185"/>
                  </a:lnTo>
                  <a:lnTo>
                    <a:pt x="430" y="183"/>
                  </a:lnTo>
                  <a:lnTo>
                    <a:pt x="430" y="179"/>
                  </a:lnTo>
                  <a:lnTo>
                    <a:pt x="432" y="173"/>
                  </a:lnTo>
                  <a:lnTo>
                    <a:pt x="432" y="173"/>
                  </a:lnTo>
                  <a:lnTo>
                    <a:pt x="438" y="167"/>
                  </a:lnTo>
                  <a:lnTo>
                    <a:pt x="446" y="159"/>
                  </a:lnTo>
                  <a:lnTo>
                    <a:pt x="454" y="155"/>
                  </a:lnTo>
                  <a:lnTo>
                    <a:pt x="458" y="155"/>
                  </a:lnTo>
                  <a:lnTo>
                    <a:pt x="460" y="155"/>
                  </a:lnTo>
                  <a:lnTo>
                    <a:pt x="460" y="155"/>
                  </a:lnTo>
                  <a:lnTo>
                    <a:pt x="470" y="159"/>
                  </a:lnTo>
                  <a:lnTo>
                    <a:pt x="474" y="159"/>
                  </a:lnTo>
                  <a:lnTo>
                    <a:pt x="478" y="157"/>
                  </a:lnTo>
                  <a:lnTo>
                    <a:pt x="478" y="157"/>
                  </a:lnTo>
                  <a:lnTo>
                    <a:pt x="480" y="155"/>
                  </a:lnTo>
                  <a:lnTo>
                    <a:pt x="484" y="153"/>
                  </a:lnTo>
                  <a:lnTo>
                    <a:pt x="484" y="147"/>
                  </a:lnTo>
                  <a:lnTo>
                    <a:pt x="488" y="143"/>
                  </a:lnTo>
                  <a:lnTo>
                    <a:pt x="488" y="139"/>
                  </a:lnTo>
                  <a:lnTo>
                    <a:pt x="491" y="139"/>
                  </a:lnTo>
                  <a:lnTo>
                    <a:pt x="491" y="139"/>
                  </a:lnTo>
                  <a:lnTo>
                    <a:pt x="503" y="133"/>
                  </a:lnTo>
                  <a:lnTo>
                    <a:pt x="519" y="127"/>
                  </a:lnTo>
                  <a:lnTo>
                    <a:pt x="519" y="127"/>
                  </a:lnTo>
                  <a:lnTo>
                    <a:pt x="523" y="123"/>
                  </a:lnTo>
                  <a:lnTo>
                    <a:pt x="527" y="119"/>
                  </a:lnTo>
                  <a:lnTo>
                    <a:pt x="533" y="114"/>
                  </a:lnTo>
                  <a:lnTo>
                    <a:pt x="533" y="110"/>
                  </a:lnTo>
                  <a:lnTo>
                    <a:pt x="533" y="106"/>
                  </a:lnTo>
                  <a:lnTo>
                    <a:pt x="533" y="106"/>
                  </a:lnTo>
                  <a:lnTo>
                    <a:pt x="531" y="102"/>
                  </a:lnTo>
                  <a:lnTo>
                    <a:pt x="531" y="94"/>
                  </a:lnTo>
                  <a:lnTo>
                    <a:pt x="529" y="90"/>
                  </a:lnTo>
                  <a:lnTo>
                    <a:pt x="529" y="88"/>
                  </a:lnTo>
                  <a:lnTo>
                    <a:pt x="529" y="88"/>
                  </a:lnTo>
                  <a:lnTo>
                    <a:pt x="529" y="88"/>
                  </a:lnTo>
                  <a:lnTo>
                    <a:pt x="525" y="86"/>
                  </a:lnTo>
                  <a:lnTo>
                    <a:pt x="521" y="86"/>
                  </a:lnTo>
                  <a:lnTo>
                    <a:pt x="515" y="80"/>
                  </a:lnTo>
                  <a:lnTo>
                    <a:pt x="515" y="80"/>
                  </a:lnTo>
                  <a:lnTo>
                    <a:pt x="507" y="78"/>
                  </a:lnTo>
                  <a:lnTo>
                    <a:pt x="501" y="76"/>
                  </a:lnTo>
                  <a:lnTo>
                    <a:pt x="488" y="74"/>
                  </a:lnTo>
                  <a:lnTo>
                    <a:pt x="488" y="74"/>
                  </a:lnTo>
                  <a:lnTo>
                    <a:pt x="484" y="74"/>
                  </a:lnTo>
                  <a:lnTo>
                    <a:pt x="476" y="70"/>
                  </a:lnTo>
                  <a:lnTo>
                    <a:pt x="472" y="68"/>
                  </a:lnTo>
                  <a:lnTo>
                    <a:pt x="470" y="66"/>
                  </a:lnTo>
                  <a:lnTo>
                    <a:pt x="470" y="64"/>
                  </a:lnTo>
                  <a:lnTo>
                    <a:pt x="470" y="64"/>
                  </a:lnTo>
                  <a:lnTo>
                    <a:pt x="472" y="60"/>
                  </a:lnTo>
                  <a:lnTo>
                    <a:pt x="474" y="54"/>
                  </a:lnTo>
                  <a:lnTo>
                    <a:pt x="476" y="46"/>
                  </a:lnTo>
                  <a:lnTo>
                    <a:pt x="478" y="42"/>
                  </a:lnTo>
                  <a:lnTo>
                    <a:pt x="478" y="42"/>
                  </a:lnTo>
                  <a:lnTo>
                    <a:pt x="476" y="32"/>
                  </a:lnTo>
                  <a:lnTo>
                    <a:pt x="476" y="28"/>
                  </a:lnTo>
                  <a:lnTo>
                    <a:pt x="474" y="24"/>
                  </a:lnTo>
                  <a:lnTo>
                    <a:pt x="474" y="24"/>
                  </a:lnTo>
                  <a:lnTo>
                    <a:pt x="470" y="22"/>
                  </a:lnTo>
                  <a:lnTo>
                    <a:pt x="462" y="20"/>
                  </a:lnTo>
                  <a:lnTo>
                    <a:pt x="458" y="18"/>
                  </a:lnTo>
                  <a:lnTo>
                    <a:pt x="458" y="16"/>
                  </a:lnTo>
                  <a:lnTo>
                    <a:pt x="456" y="14"/>
                  </a:lnTo>
                  <a:lnTo>
                    <a:pt x="456" y="14"/>
                  </a:lnTo>
                  <a:lnTo>
                    <a:pt x="458" y="6"/>
                  </a:lnTo>
                  <a:lnTo>
                    <a:pt x="456" y="2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2" y="0"/>
                  </a:lnTo>
                  <a:lnTo>
                    <a:pt x="448" y="2"/>
                  </a:lnTo>
                  <a:lnTo>
                    <a:pt x="442" y="8"/>
                  </a:lnTo>
                  <a:lnTo>
                    <a:pt x="438" y="14"/>
                  </a:lnTo>
                  <a:lnTo>
                    <a:pt x="438" y="14"/>
                  </a:lnTo>
                  <a:lnTo>
                    <a:pt x="424" y="24"/>
                  </a:lnTo>
                  <a:lnTo>
                    <a:pt x="416" y="34"/>
                  </a:lnTo>
                  <a:lnTo>
                    <a:pt x="412" y="34"/>
                  </a:lnTo>
                  <a:lnTo>
                    <a:pt x="408" y="34"/>
                  </a:lnTo>
                  <a:lnTo>
                    <a:pt x="408" y="34"/>
                  </a:lnTo>
                  <a:lnTo>
                    <a:pt x="396" y="34"/>
                  </a:lnTo>
                  <a:lnTo>
                    <a:pt x="392" y="34"/>
                  </a:lnTo>
                  <a:lnTo>
                    <a:pt x="390" y="38"/>
                  </a:lnTo>
                  <a:lnTo>
                    <a:pt x="390" y="38"/>
                  </a:lnTo>
                  <a:lnTo>
                    <a:pt x="388" y="40"/>
                  </a:lnTo>
                  <a:lnTo>
                    <a:pt x="386" y="44"/>
                  </a:lnTo>
                  <a:lnTo>
                    <a:pt x="386" y="48"/>
                  </a:lnTo>
                  <a:lnTo>
                    <a:pt x="384" y="56"/>
                  </a:lnTo>
                  <a:lnTo>
                    <a:pt x="384" y="56"/>
                  </a:lnTo>
                  <a:lnTo>
                    <a:pt x="380" y="60"/>
                  </a:lnTo>
                  <a:lnTo>
                    <a:pt x="376" y="68"/>
                  </a:lnTo>
                  <a:lnTo>
                    <a:pt x="376" y="68"/>
                  </a:lnTo>
                  <a:lnTo>
                    <a:pt x="370" y="82"/>
                  </a:lnTo>
                  <a:lnTo>
                    <a:pt x="368" y="86"/>
                  </a:lnTo>
                  <a:lnTo>
                    <a:pt x="368" y="90"/>
                  </a:lnTo>
                  <a:lnTo>
                    <a:pt x="368" y="90"/>
                  </a:lnTo>
                  <a:lnTo>
                    <a:pt x="370" y="90"/>
                  </a:lnTo>
                  <a:lnTo>
                    <a:pt x="372" y="90"/>
                  </a:lnTo>
                  <a:lnTo>
                    <a:pt x="380" y="90"/>
                  </a:lnTo>
                  <a:lnTo>
                    <a:pt x="388" y="90"/>
                  </a:lnTo>
                  <a:lnTo>
                    <a:pt x="390" y="92"/>
                  </a:lnTo>
                  <a:lnTo>
                    <a:pt x="392" y="92"/>
                  </a:lnTo>
                  <a:lnTo>
                    <a:pt x="392" y="92"/>
                  </a:lnTo>
                  <a:lnTo>
                    <a:pt x="400" y="102"/>
                  </a:lnTo>
                  <a:lnTo>
                    <a:pt x="400" y="104"/>
                  </a:lnTo>
                  <a:lnTo>
                    <a:pt x="400" y="104"/>
                  </a:lnTo>
                  <a:lnTo>
                    <a:pt x="400" y="106"/>
                  </a:lnTo>
                  <a:lnTo>
                    <a:pt x="396" y="106"/>
                  </a:lnTo>
                  <a:lnTo>
                    <a:pt x="396" y="106"/>
                  </a:lnTo>
                  <a:lnTo>
                    <a:pt x="376" y="106"/>
                  </a:lnTo>
                  <a:lnTo>
                    <a:pt x="360" y="104"/>
                  </a:lnTo>
                  <a:lnTo>
                    <a:pt x="360" y="104"/>
                  </a:lnTo>
                  <a:lnTo>
                    <a:pt x="356" y="104"/>
                  </a:lnTo>
                  <a:lnTo>
                    <a:pt x="350" y="102"/>
                  </a:lnTo>
                  <a:lnTo>
                    <a:pt x="346" y="102"/>
                  </a:lnTo>
                  <a:lnTo>
                    <a:pt x="346" y="102"/>
                  </a:lnTo>
                  <a:lnTo>
                    <a:pt x="340" y="104"/>
                  </a:lnTo>
                  <a:lnTo>
                    <a:pt x="336" y="104"/>
                  </a:lnTo>
                  <a:lnTo>
                    <a:pt x="318" y="114"/>
                  </a:lnTo>
                  <a:lnTo>
                    <a:pt x="318" y="114"/>
                  </a:lnTo>
                  <a:lnTo>
                    <a:pt x="288" y="133"/>
                  </a:lnTo>
                  <a:lnTo>
                    <a:pt x="271" y="145"/>
                  </a:lnTo>
                  <a:lnTo>
                    <a:pt x="265" y="147"/>
                  </a:lnTo>
                  <a:lnTo>
                    <a:pt x="257" y="149"/>
                  </a:lnTo>
                  <a:lnTo>
                    <a:pt x="257" y="149"/>
                  </a:lnTo>
                  <a:lnTo>
                    <a:pt x="253" y="151"/>
                  </a:lnTo>
                  <a:lnTo>
                    <a:pt x="247" y="155"/>
                  </a:lnTo>
                  <a:lnTo>
                    <a:pt x="235" y="165"/>
                  </a:lnTo>
                  <a:lnTo>
                    <a:pt x="227" y="171"/>
                  </a:lnTo>
                  <a:lnTo>
                    <a:pt x="223" y="175"/>
                  </a:lnTo>
                  <a:lnTo>
                    <a:pt x="217" y="177"/>
                  </a:lnTo>
                  <a:lnTo>
                    <a:pt x="217" y="177"/>
                  </a:lnTo>
                  <a:lnTo>
                    <a:pt x="207" y="179"/>
                  </a:lnTo>
                  <a:lnTo>
                    <a:pt x="197" y="183"/>
                  </a:lnTo>
                  <a:lnTo>
                    <a:pt x="187" y="191"/>
                  </a:lnTo>
                  <a:lnTo>
                    <a:pt x="179" y="197"/>
                  </a:lnTo>
                  <a:lnTo>
                    <a:pt x="179" y="197"/>
                  </a:lnTo>
                  <a:lnTo>
                    <a:pt x="165" y="207"/>
                  </a:lnTo>
                  <a:lnTo>
                    <a:pt x="153" y="219"/>
                  </a:lnTo>
                  <a:lnTo>
                    <a:pt x="141" y="229"/>
                  </a:lnTo>
                  <a:lnTo>
                    <a:pt x="135" y="235"/>
                  </a:lnTo>
                  <a:lnTo>
                    <a:pt x="131" y="241"/>
                  </a:lnTo>
                  <a:lnTo>
                    <a:pt x="131" y="241"/>
                  </a:lnTo>
                  <a:lnTo>
                    <a:pt x="111" y="273"/>
                  </a:lnTo>
                  <a:lnTo>
                    <a:pt x="97" y="291"/>
                  </a:lnTo>
                  <a:lnTo>
                    <a:pt x="93" y="297"/>
                  </a:lnTo>
                  <a:lnTo>
                    <a:pt x="87" y="305"/>
                  </a:lnTo>
                  <a:lnTo>
                    <a:pt x="87" y="305"/>
                  </a:lnTo>
                  <a:lnTo>
                    <a:pt x="81" y="309"/>
                  </a:lnTo>
                  <a:lnTo>
                    <a:pt x="75" y="315"/>
                  </a:lnTo>
                  <a:lnTo>
                    <a:pt x="73" y="321"/>
                  </a:lnTo>
                  <a:lnTo>
                    <a:pt x="73" y="325"/>
                  </a:lnTo>
                  <a:lnTo>
                    <a:pt x="7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89" y="337"/>
                  </a:lnTo>
                  <a:lnTo>
                    <a:pt x="89" y="337"/>
                  </a:lnTo>
                  <a:lnTo>
                    <a:pt x="109" y="337"/>
                  </a:lnTo>
                  <a:lnTo>
                    <a:pt x="119" y="339"/>
                  </a:lnTo>
                  <a:lnTo>
                    <a:pt x="125" y="341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31" y="350"/>
                  </a:lnTo>
                  <a:lnTo>
                    <a:pt x="133" y="360"/>
                  </a:lnTo>
                  <a:lnTo>
                    <a:pt x="133" y="364"/>
                  </a:lnTo>
                  <a:lnTo>
                    <a:pt x="133" y="370"/>
                  </a:lnTo>
                  <a:lnTo>
                    <a:pt x="131" y="374"/>
                  </a:lnTo>
                  <a:lnTo>
                    <a:pt x="129" y="376"/>
                  </a:lnTo>
                  <a:lnTo>
                    <a:pt x="129" y="376"/>
                  </a:lnTo>
                  <a:lnTo>
                    <a:pt x="125" y="376"/>
                  </a:lnTo>
                  <a:lnTo>
                    <a:pt x="119" y="376"/>
                  </a:lnTo>
                  <a:lnTo>
                    <a:pt x="115" y="374"/>
                  </a:lnTo>
                  <a:lnTo>
                    <a:pt x="111" y="376"/>
                  </a:lnTo>
                  <a:lnTo>
                    <a:pt x="111" y="376"/>
                  </a:lnTo>
                  <a:lnTo>
                    <a:pt x="93" y="382"/>
                  </a:lnTo>
                  <a:lnTo>
                    <a:pt x="85" y="384"/>
                  </a:lnTo>
                  <a:lnTo>
                    <a:pt x="83" y="384"/>
                  </a:lnTo>
                  <a:lnTo>
                    <a:pt x="79" y="384"/>
                  </a:lnTo>
                  <a:lnTo>
                    <a:pt x="79" y="384"/>
                  </a:lnTo>
                  <a:lnTo>
                    <a:pt x="75" y="380"/>
                  </a:lnTo>
                  <a:lnTo>
                    <a:pt x="69" y="378"/>
                  </a:lnTo>
                  <a:lnTo>
                    <a:pt x="63" y="378"/>
                  </a:lnTo>
                  <a:lnTo>
                    <a:pt x="63" y="378"/>
                  </a:lnTo>
                  <a:lnTo>
                    <a:pt x="61" y="378"/>
                  </a:lnTo>
                  <a:lnTo>
                    <a:pt x="59" y="378"/>
                  </a:lnTo>
                  <a:lnTo>
                    <a:pt x="57" y="380"/>
                  </a:lnTo>
                  <a:lnTo>
                    <a:pt x="57" y="380"/>
                  </a:lnTo>
                  <a:lnTo>
                    <a:pt x="61" y="390"/>
                  </a:lnTo>
                  <a:lnTo>
                    <a:pt x="61" y="400"/>
                  </a:lnTo>
                  <a:lnTo>
                    <a:pt x="57" y="406"/>
                  </a:lnTo>
                  <a:lnTo>
                    <a:pt x="57" y="406"/>
                  </a:lnTo>
                  <a:lnTo>
                    <a:pt x="50" y="420"/>
                  </a:lnTo>
                  <a:lnTo>
                    <a:pt x="40" y="432"/>
                  </a:lnTo>
                  <a:lnTo>
                    <a:pt x="40" y="432"/>
                  </a:lnTo>
                  <a:lnTo>
                    <a:pt x="34" y="440"/>
                  </a:lnTo>
                  <a:lnTo>
                    <a:pt x="28" y="442"/>
                  </a:lnTo>
                  <a:lnTo>
                    <a:pt x="28" y="442"/>
                  </a:lnTo>
                  <a:lnTo>
                    <a:pt x="26" y="444"/>
                  </a:lnTo>
                  <a:lnTo>
                    <a:pt x="22" y="446"/>
                  </a:lnTo>
                  <a:lnTo>
                    <a:pt x="12" y="456"/>
                  </a:lnTo>
                  <a:lnTo>
                    <a:pt x="12" y="456"/>
                  </a:lnTo>
                  <a:lnTo>
                    <a:pt x="8" y="462"/>
                  </a:lnTo>
                  <a:lnTo>
                    <a:pt x="4" y="466"/>
                  </a:lnTo>
                  <a:lnTo>
                    <a:pt x="0" y="476"/>
                  </a:lnTo>
                  <a:lnTo>
                    <a:pt x="8" y="482"/>
                  </a:lnTo>
                  <a:lnTo>
                    <a:pt x="8" y="482"/>
                  </a:lnTo>
                  <a:lnTo>
                    <a:pt x="18" y="482"/>
                  </a:lnTo>
                  <a:lnTo>
                    <a:pt x="28" y="486"/>
                  </a:lnTo>
                  <a:lnTo>
                    <a:pt x="28" y="486"/>
                  </a:lnTo>
                  <a:lnTo>
                    <a:pt x="28" y="486"/>
                  </a:lnTo>
                  <a:lnTo>
                    <a:pt x="28" y="486"/>
                  </a:lnTo>
                  <a:lnTo>
                    <a:pt x="28" y="48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Freeform 80"/>
            <p:cNvSpPr>
              <a:spLocks/>
            </p:cNvSpPr>
            <p:nvPr/>
          </p:nvSpPr>
          <p:spPr bwMode="auto">
            <a:xfrm>
              <a:off x="2187" y="1741"/>
              <a:ext cx="550" cy="731"/>
            </a:xfrm>
            <a:custGeom>
              <a:avLst/>
              <a:gdLst>
                <a:gd name="T0" fmla="*/ 183 w 550"/>
                <a:gd name="T1" fmla="*/ 207 h 731"/>
                <a:gd name="T2" fmla="*/ 175 w 550"/>
                <a:gd name="T3" fmla="*/ 229 h 731"/>
                <a:gd name="T4" fmla="*/ 173 w 550"/>
                <a:gd name="T5" fmla="*/ 257 h 731"/>
                <a:gd name="T6" fmla="*/ 130 w 550"/>
                <a:gd name="T7" fmla="*/ 295 h 731"/>
                <a:gd name="T8" fmla="*/ 46 w 550"/>
                <a:gd name="T9" fmla="*/ 319 h 731"/>
                <a:gd name="T10" fmla="*/ 24 w 550"/>
                <a:gd name="T11" fmla="*/ 341 h 731"/>
                <a:gd name="T12" fmla="*/ 14 w 550"/>
                <a:gd name="T13" fmla="*/ 404 h 731"/>
                <a:gd name="T14" fmla="*/ 92 w 550"/>
                <a:gd name="T15" fmla="*/ 436 h 731"/>
                <a:gd name="T16" fmla="*/ 155 w 550"/>
                <a:gd name="T17" fmla="*/ 480 h 731"/>
                <a:gd name="T18" fmla="*/ 185 w 550"/>
                <a:gd name="T19" fmla="*/ 564 h 731"/>
                <a:gd name="T20" fmla="*/ 237 w 550"/>
                <a:gd name="T21" fmla="*/ 595 h 731"/>
                <a:gd name="T22" fmla="*/ 319 w 550"/>
                <a:gd name="T23" fmla="*/ 663 h 731"/>
                <a:gd name="T24" fmla="*/ 402 w 550"/>
                <a:gd name="T25" fmla="*/ 659 h 731"/>
                <a:gd name="T26" fmla="*/ 452 w 550"/>
                <a:gd name="T27" fmla="*/ 705 h 731"/>
                <a:gd name="T28" fmla="*/ 498 w 550"/>
                <a:gd name="T29" fmla="*/ 709 h 731"/>
                <a:gd name="T30" fmla="*/ 520 w 550"/>
                <a:gd name="T31" fmla="*/ 649 h 731"/>
                <a:gd name="T32" fmla="*/ 550 w 550"/>
                <a:gd name="T33" fmla="*/ 601 h 731"/>
                <a:gd name="T34" fmla="*/ 526 w 550"/>
                <a:gd name="T35" fmla="*/ 544 h 731"/>
                <a:gd name="T36" fmla="*/ 514 w 550"/>
                <a:gd name="T37" fmla="*/ 498 h 731"/>
                <a:gd name="T38" fmla="*/ 506 w 550"/>
                <a:gd name="T39" fmla="*/ 418 h 731"/>
                <a:gd name="T40" fmla="*/ 536 w 550"/>
                <a:gd name="T41" fmla="*/ 349 h 731"/>
                <a:gd name="T42" fmla="*/ 512 w 550"/>
                <a:gd name="T43" fmla="*/ 311 h 731"/>
                <a:gd name="T44" fmla="*/ 516 w 550"/>
                <a:gd name="T45" fmla="*/ 239 h 731"/>
                <a:gd name="T46" fmla="*/ 522 w 550"/>
                <a:gd name="T47" fmla="*/ 201 h 731"/>
                <a:gd name="T48" fmla="*/ 534 w 550"/>
                <a:gd name="T49" fmla="*/ 161 h 731"/>
                <a:gd name="T50" fmla="*/ 516 w 550"/>
                <a:gd name="T51" fmla="*/ 122 h 731"/>
                <a:gd name="T52" fmla="*/ 504 w 550"/>
                <a:gd name="T53" fmla="*/ 100 h 731"/>
                <a:gd name="T54" fmla="*/ 500 w 550"/>
                <a:gd name="T55" fmla="*/ 143 h 731"/>
                <a:gd name="T56" fmla="*/ 466 w 550"/>
                <a:gd name="T57" fmla="*/ 128 h 731"/>
                <a:gd name="T58" fmla="*/ 490 w 550"/>
                <a:gd name="T59" fmla="*/ 181 h 731"/>
                <a:gd name="T60" fmla="*/ 446 w 550"/>
                <a:gd name="T61" fmla="*/ 149 h 731"/>
                <a:gd name="T62" fmla="*/ 466 w 550"/>
                <a:gd name="T63" fmla="*/ 66 h 731"/>
                <a:gd name="T64" fmla="*/ 454 w 550"/>
                <a:gd name="T65" fmla="*/ 104 h 731"/>
                <a:gd name="T66" fmla="*/ 404 w 550"/>
                <a:gd name="T67" fmla="*/ 135 h 731"/>
                <a:gd name="T68" fmla="*/ 406 w 550"/>
                <a:gd name="T69" fmla="*/ 185 h 731"/>
                <a:gd name="T70" fmla="*/ 362 w 550"/>
                <a:gd name="T71" fmla="*/ 251 h 731"/>
                <a:gd name="T72" fmla="*/ 396 w 550"/>
                <a:gd name="T73" fmla="*/ 277 h 731"/>
                <a:gd name="T74" fmla="*/ 428 w 550"/>
                <a:gd name="T75" fmla="*/ 345 h 731"/>
                <a:gd name="T76" fmla="*/ 408 w 550"/>
                <a:gd name="T77" fmla="*/ 370 h 731"/>
                <a:gd name="T78" fmla="*/ 400 w 550"/>
                <a:gd name="T79" fmla="*/ 370 h 731"/>
                <a:gd name="T80" fmla="*/ 410 w 550"/>
                <a:gd name="T81" fmla="*/ 307 h 731"/>
                <a:gd name="T82" fmla="*/ 361 w 550"/>
                <a:gd name="T83" fmla="*/ 303 h 731"/>
                <a:gd name="T84" fmla="*/ 351 w 550"/>
                <a:gd name="T85" fmla="*/ 345 h 731"/>
                <a:gd name="T86" fmla="*/ 301 w 550"/>
                <a:gd name="T87" fmla="*/ 386 h 731"/>
                <a:gd name="T88" fmla="*/ 251 w 550"/>
                <a:gd name="T89" fmla="*/ 402 h 731"/>
                <a:gd name="T90" fmla="*/ 205 w 550"/>
                <a:gd name="T91" fmla="*/ 353 h 731"/>
                <a:gd name="T92" fmla="*/ 253 w 550"/>
                <a:gd name="T93" fmla="*/ 372 h 731"/>
                <a:gd name="T94" fmla="*/ 317 w 550"/>
                <a:gd name="T95" fmla="*/ 319 h 731"/>
                <a:gd name="T96" fmla="*/ 337 w 550"/>
                <a:gd name="T97" fmla="*/ 273 h 731"/>
                <a:gd name="T98" fmla="*/ 384 w 550"/>
                <a:gd name="T99" fmla="*/ 157 h 731"/>
                <a:gd name="T100" fmla="*/ 408 w 550"/>
                <a:gd name="T101" fmla="*/ 100 h 731"/>
                <a:gd name="T102" fmla="*/ 392 w 550"/>
                <a:gd name="T103" fmla="*/ 34 h 731"/>
                <a:gd name="T104" fmla="*/ 416 w 550"/>
                <a:gd name="T105" fmla="*/ 6 h 731"/>
                <a:gd name="T106" fmla="*/ 380 w 550"/>
                <a:gd name="T107" fmla="*/ 24 h 731"/>
                <a:gd name="T108" fmla="*/ 295 w 550"/>
                <a:gd name="T109" fmla="*/ 92 h 731"/>
                <a:gd name="T110" fmla="*/ 271 w 550"/>
                <a:gd name="T111" fmla="*/ 133 h 731"/>
                <a:gd name="T112" fmla="*/ 251 w 550"/>
                <a:gd name="T113" fmla="*/ 195 h 731"/>
                <a:gd name="T114" fmla="*/ 229 w 550"/>
                <a:gd name="T115" fmla="*/ 267 h 731"/>
                <a:gd name="T116" fmla="*/ 177 w 550"/>
                <a:gd name="T117" fmla="*/ 183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0" h="731">
                  <a:moveTo>
                    <a:pt x="177" y="183"/>
                  </a:moveTo>
                  <a:lnTo>
                    <a:pt x="177" y="183"/>
                  </a:lnTo>
                  <a:lnTo>
                    <a:pt x="175" y="185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77" y="193"/>
                  </a:lnTo>
                  <a:lnTo>
                    <a:pt x="181" y="197"/>
                  </a:lnTo>
                  <a:lnTo>
                    <a:pt x="181" y="197"/>
                  </a:lnTo>
                  <a:lnTo>
                    <a:pt x="183" y="199"/>
                  </a:lnTo>
                  <a:lnTo>
                    <a:pt x="183" y="201"/>
                  </a:lnTo>
                  <a:lnTo>
                    <a:pt x="183" y="207"/>
                  </a:lnTo>
                  <a:lnTo>
                    <a:pt x="183" y="207"/>
                  </a:lnTo>
                  <a:lnTo>
                    <a:pt x="185" y="217"/>
                  </a:lnTo>
                  <a:lnTo>
                    <a:pt x="183" y="219"/>
                  </a:lnTo>
                  <a:lnTo>
                    <a:pt x="183" y="223"/>
                  </a:lnTo>
                  <a:lnTo>
                    <a:pt x="183" y="223"/>
                  </a:lnTo>
                  <a:lnTo>
                    <a:pt x="181" y="223"/>
                  </a:lnTo>
                  <a:lnTo>
                    <a:pt x="179" y="223"/>
                  </a:lnTo>
                  <a:lnTo>
                    <a:pt x="179" y="223"/>
                  </a:lnTo>
                  <a:lnTo>
                    <a:pt x="179" y="225"/>
                  </a:lnTo>
                  <a:lnTo>
                    <a:pt x="177" y="229"/>
                  </a:lnTo>
                  <a:lnTo>
                    <a:pt x="175" y="229"/>
                  </a:lnTo>
                  <a:lnTo>
                    <a:pt x="175" y="229"/>
                  </a:lnTo>
                  <a:lnTo>
                    <a:pt x="171" y="231"/>
                  </a:lnTo>
                  <a:lnTo>
                    <a:pt x="169" y="237"/>
                  </a:lnTo>
                  <a:lnTo>
                    <a:pt x="163" y="239"/>
                  </a:lnTo>
                  <a:lnTo>
                    <a:pt x="161" y="243"/>
                  </a:lnTo>
                  <a:lnTo>
                    <a:pt x="161" y="243"/>
                  </a:lnTo>
                  <a:lnTo>
                    <a:pt x="161" y="249"/>
                  </a:lnTo>
                  <a:lnTo>
                    <a:pt x="161" y="251"/>
                  </a:lnTo>
                  <a:lnTo>
                    <a:pt x="163" y="253"/>
                  </a:lnTo>
                  <a:lnTo>
                    <a:pt x="165" y="253"/>
                  </a:lnTo>
                  <a:lnTo>
                    <a:pt x="165" y="253"/>
                  </a:lnTo>
                  <a:lnTo>
                    <a:pt x="169" y="253"/>
                  </a:lnTo>
                  <a:lnTo>
                    <a:pt x="173" y="257"/>
                  </a:lnTo>
                  <a:lnTo>
                    <a:pt x="175" y="257"/>
                  </a:lnTo>
                  <a:lnTo>
                    <a:pt x="173" y="261"/>
                  </a:lnTo>
                  <a:lnTo>
                    <a:pt x="173" y="261"/>
                  </a:lnTo>
                  <a:lnTo>
                    <a:pt x="163" y="271"/>
                  </a:lnTo>
                  <a:lnTo>
                    <a:pt x="159" y="277"/>
                  </a:lnTo>
                  <a:lnTo>
                    <a:pt x="155" y="283"/>
                  </a:lnTo>
                  <a:lnTo>
                    <a:pt x="153" y="283"/>
                  </a:lnTo>
                  <a:lnTo>
                    <a:pt x="153" y="283"/>
                  </a:lnTo>
                  <a:lnTo>
                    <a:pt x="147" y="285"/>
                  </a:lnTo>
                  <a:lnTo>
                    <a:pt x="142" y="289"/>
                  </a:lnTo>
                  <a:lnTo>
                    <a:pt x="130" y="295"/>
                  </a:lnTo>
                  <a:lnTo>
                    <a:pt x="130" y="295"/>
                  </a:lnTo>
                  <a:lnTo>
                    <a:pt x="120" y="297"/>
                  </a:lnTo>
                  <a:lnTo>
                    <a:pt x="108" y="299"/>
                  </a:lnTo>
                  <a:lnTo>
                    <a:pt x="108" y="299"/>
                  </a:lnTo>
                  <a:lnTo>
                    <a:pt x="92" y="297"/>
                  </a:lnTo>
                  <a:lnTo>
                    <a:pt x="92" y="297"/>
                  </a:lnTo>
                  <a:lnTo>
                    <a:pt x="86" y="299"/>
                  </a:lnTo>
                  <a:lnTo>
                    <a:pt x="78" y="303"/>
                  </a:lnTo>
                  <a:lnTo>
                    <a:pt x="60" y="311"/>
                  </a:lnTo>
                  <a:lnTo>
                    <a:pt x="60" y="311"/>
                  </a:lnTo>
                  <a:lnTo>
                    <a:pt x="54" y="315"/>
                  </a:lnTo>
                  <a:lnTo>
                    <a:pt x="48" y="317"/>
                  </a:lnTo>
                  <a:lnTo>
                    <a:pt x="46" y="319"/>
                  </a:lnTo>
                  <a:lnTo>
                    <a:pt x="44" y="321"/>
                  </a:lnTo>
                  <a:lnTo>
                    <a:pt x="44" y="321"/>
                  </a:lnTo>
                  <a:lnTo>
                    <a:pt x="36" y="319"/>
                  </a:lnTo>
                  <a:lnTo>
                    <a:pt x="32" y="319"/>
                  </a:lnTo>
                  <a:lnTo>
                    <a:pt x="26" y="319"/>
                  </a:lnTo>
                  <a:lnTo>
                    <a:pt x="26" y="319"/>
                  </a:lnTo>
                  <a:lnTo>
                    <a:pt x="28" y="331"/>
                  </a:lnTo>
                  <a:lnTo>
                    <a:pt x="28" y="331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4" y="341"/>
                  </a:lnTo>
                  <a:lnTo>
                    <a:pt x="24" y="341"/>
                  </a:lnTo>
                  <a:lnTo>
                    <a:pt x="26" y="345"/>
                  </a:lnTo>
                  <a:lnTo>
                    <a:pt x="32" y="351"/>
                  </a:lnTo>
                  <a:lnTo>
                    <a:pt x="26" y="357"/>
                  </a:lnTo>
                  <a:lnTo>
                    <a:pt x="14" y="366"/>
                  </a:lnTo>
                  <a:lnTo>
                    <a:pt x="14" y="372"/>
                  </a:lnTo>
                  <a:lnTo>
                    <a:pt x="10" y="378"/>
                  </a:lnTo>
                  <a:lnTo>
                    <a:pt x="4" y="378"/>
                  </a:lnTo>
                  <a:lnTo>
                    <a:pt x="0" y="382"/>
                  </a:lnTo>
                  <a:lnTo>
                    <a:pt x="4" y="390"/>
                  </a:lnTo>
                  <a:lnTo>
                    <a:pt x="16" y="394"/>
                  </a:lnTo>
                  <a:lnTo>
                    <a:pt x="18" y="402"/>
                  </a:lnTo>
                  <a:lnTo>
                    <a:pt x="14" y="404"/>
                  </a:lnTo>
                  <a:lnTo>
                    <a:pt x="20" y="412"/>
                  </a:lnTo>
                  <a:lnTo>
                    <a:pt x="26" y="412"/>
                  </a:lnTo>
                  <a:lnTo>
                    <a:pt x="36" y="418"/>
                  </a:lnTo>
                  <a:lnTo>
                    <a:pt x="42" y="418"/>
                  </a:lnTo>
                  <a:lnTo>
                    <a:pt x="44" y="420"/>
                  </a:lnTo>
                  <a:lnTo>
                    <a:pt x="48" y="420"/>
                  </a:lnTo>
                  <a:lnTo>
                    <a:pt x="58" y="422"/>
                  </a:lnTo>
                  <a:lnTo>
                    <a:pt x="64" y="422"/>
                  </a:lnTo>
                  <a:lnTo>
                    <a:pt x="72" y="426"/>
                  </a:lnTo>
                  <a:lnTo>
                    <a:pt x="80" y="428"/>
                  </a:lnTo>
                  <a:lnTo>
                    <a:pt x="82" y="434"/>
                  </a:lnTo>
                  <a:lnTo>
                    <a:pt x="92" y="436"/>
                  </a:lnTo>
                  <a:lnTo>
                    <a:pt x="96" y="444"/>
                  </a:lnTo>
                  <a:lnTo>
                    <a:pt x="90" y="448"/>
                  </a:lnTo>
                  <a:lnTo>
                    <a:pt x="86" y="456"/>
                  </a:lnTo>
                  <a:lnTo>
                    <a:pt x="94" y="468"/>
                  </a:lnTo>
                  <a:lnTo>
                    <a:pt x="104" y="474"/>
                  </a:lnTo>
                  <a:lnTo>
                    <a:pt x="126" y="470"/>
                  </a:lnTo>
                  <a:lnTo>
                    <a:pt x="134" y="478"/>
                  </a:lnTo>
                  <a:lnTo>
                    <a:pt x="138" y="474"/>
                  </a:lnTo>
                  <a:lnTo>
                    <a:pt x="138" y="470"/>
                  </a:lnTo>
                  <a:lnTo>
                    <a:pt x="147" y="472"/>
                  </a:lnTo>
                  <a:lnTo>
                    <a:pt x="149" y="474"/>
                  </a:lnTo>
                  <a:lnTo>
                    <a:pt x="155" y="480"/>
                  </a:lnTo>
                  <a:lnTo>
                    <a:pt x="159" y="486"/>
                  </a:lnTo>
                  <a:lnTo>
                    <a:pt x="165" y="488"/>
                  </a:lnTo>
                  <a:lnTo>
                    <a:pt x="171" y="496"/>
                  </a:lnTo>
                  <a:lnTo>
                    <a:pt x="175" y="502"/>
                  </a:lnTo>
                  <a:lnTo>
                    <a:pt x="165" y="508"/>
                  </a:lnTo>
                  <a:lnTo>
                    <a:pt x="165" y="516"/>
                  </a:lnTo>
                  <a:lnTo>
                    <a:pt x="165" y="528"/>
                  </a:lnTo>
                  <a:lnTo>
                    <a:pt x="177" y="534"/>
                  </a:lnTo>
                  <a:lnTo>
                    <a:pt x="177" y="540"/>
                  </a:lnTo>
                  <a:lnTo>
                    <a:pt x="171" y="566"/>
                  </a:lnTo>
                  <a:lnTo>
                    <a:pt x="175" y="564"/>
                  </a:lnTo>
                  <a:lnTo>
                    <a:pt x="185" y="564"/>
                  </a:lnTo>
                  <a:lnTo>
                    <a:pt x="199" y="570"/>
                  </a:lnTo>
                  <a:lnTo>
                    <a:pt x="205" y="566"/>
                  </a:lnTo>
                  <a:lnTo>
                    <a:pt x="209" y="566"/>
                  </a:lnTo>
                  <a:lnTo>
                    <a:pt x="209" y="566"/>
                  </a:lnTo>
                  <a:lnTo>
                    <a:pt x="211" y="582"/>
                  </a:lnTo>
                  <a:lnTo>
                    <a:pt x="211" y="582"/>
                  </a:lnTo>
                  <a:lnTo>
                    <a:pt x="215" y="584"/>
                  </a:lnTo>
                  <a:lnTo>
                    <a:pt x="219" y="586"/>
                  </a:lnTo>
                  <a:lnTo>
                    <a:pt x="227" y="588"/>
                  </a:lnTo>
                  <a:lnTo>
                    <a:pt x="227" y="588"/>
                  </a:lnTo>
                  <a:lnTo>
                    <a:pt x="231" y="592"/>
                  </a:lnTo>
                  <a:lnTo>
                    <a:pt x="237" y="595"/>
                  </a:lnTo>
                  <a:lnTo>
                    <a:pt x="239" y="603"/>
                  </a:lnTo>
                  <a:lnTo>
                    <a:pt x="239" y="603"/>
                  </a:lnTo>
                  <a:lnTo>
                    <a:pt x="251" y="607"/>
                  </a:lnTo>
                  <a:lnTo>
                    <a:pt x="251" y="607"/>
                  </a:lnTo>
                  <a:lnTo>
                    <a:pt x="267" y="609"/>
                  </a:lnTo>
                  <a:lnTo>
                    <a:pt x="279" y="617"/>
                  </a:lnTo>
                  <a:lnTo>
                    <a:pt x="279" y="625"/>
                  </a:lnTo>
                  <a:lnTo>
                    <a:pt x="291" y="623"/>
                  </a:lnTo>
                  <a:lnTo>
                    <a:pt x="299" y="629"/>
                  </a:lnTo>
                  <a:lnTo>
                    <a:pt x="299" y="639"/>
                  </a:lnTo>
                  <a:lnTo>
                    <a:pt x="315" y="663"/>
                  </a:lnTo>
                  <a:lnTo>
                    <a:pt x="319" y="663"/>
                  </a:lnTo>
                  <a:lnTo>
                    <a:pt x="339" y="663"/>
                  </a:lnTo>
                  <a:lnTo>
                    <a:pt x="345" y="671"/>
                  </a:lnTo>
                  <a:lnTo>
                    <a:pt x="362" y="675"/>
                  </a:lnTo>
                  <a:lnTo>
                    <a:pt x="366" y="665"/>
                  </a:lnTo>
                  <a:lnTo>
                    <a:pt x="374" y="661"/>
                  </a:lnTo>
                  <a:lnTo>
                    <a:pt x="388" y="657"/>
                  </a:lnTo>
                  <a:lnTo>
                    <a:pt x="390" y="653"/>
                  </a:lnTo>
                  <a:lnTo>
                    <a:pt x="390" y="653"/>
                  </a:lnTo>
                  <a:lnTo>
                    <a:pt x="400" y="651"/>
                  </a:lnTo>
                  <a:lnTo>
                    <a:pt x="400" y="651"/>
                  </a:lnTo>
                  <a:lnTo>
                    <a:pt x="402" y="655"/>
                  </a:lnTo>
                  <a:lnTo>
                    <a:pt x="402" y="659"/>
                  </a:lnTo>
                  <a:lnTo>
                    <a:pt x="406" y="669"/>
                  </a:lnTo>
                  <a:lnTo>
                    <a:pt x="404" y="673"/>
                  </a:lnTo>
                  <a:lnTo>
                    <a:pt x="412" y="679"/>
                  </a:lnTo>
                  <a:lnTo>
                    <a:pt x="414" y="681"/>
                  </a:lnTo>
                  <a:lnTo>
                    <a:pt x="426" y="681"/>
                  </a:lnTo>
                  <a:lnTo>
                    <a:pt x="430" y="681"/>
                  </a:lnTo>
                  <a:lnTo>
                    <a:pt x="434" y="681"/>
                  </a:lnTo>
                  <a:lnTo>
                    <a:pt x="442" y="685"/>
                  </a:lnTo>
                  <a:lnTo>
                    <a:pt x="442" y="693"/>
                  </a:lnTo>
                  <a:lnTo>
                    <a:pt x="448" y="699"/>
                  </a:lnTo>
                  <a:lnTo>
                    <a:pt x="446" y="703"/>
                  </a:lnTo>
                  <a:lnTo>
                    <a:pt x="452" y="705"/>
                  </a:lnTo>
                  <a:lnTo>
                    <a:pt x="456" y="705"/>
                  </a:lnTo>
                  <a:lnTo>
                    <a:pt x="468" y="703"/>
                  </a:lnTo>
                  <a:lnTo>
                    <a:pt x="472" y="717"/>
                  </a:lnTo>
                  <a:lnTo>
                    <a:pt x="476" y="721"/>
                  </a:lnTo>
                  <a:lnTo>
                    <a:pt x="476" y="725"/>
                  </a:lnTo>
                  <a:lnTo>
                    <a:pt x="480" y="731"/>
                  </a:lnTo>
                  <a:lnTo>
                    <a:pt x="480" y="731"/>
                  </a:lnTo>
                  <a:lnTo>
                    <a:pt x="482" y="727"/>
                  </a:lnTo>
                  <a:lnTo>
                    <a:pt x="482" y="727"/>
                  </a:lnTo>
                  <a:lnTo>
                    <a:pt x="488" y="721"/>
                  </a:lnTo>
                  <a:lnTo>
                    <a:pt x="490" y="717"/>
                  </a:lnTo>
                  <a:lnTo>
                    <a:pt x="498" y="709"/>
                  </a:lnTo>
                  <a:lnTo>
                    <a:pt x="498" y="709"/>
                  </a:lnTo>
                  <a:lnTo>
                    <a:pt x="512" y="699"/>
                  </a:lnTo>
                  <a:lnTo>
                    <a:pt x="520" y="685"/>
                  </a:lnTo>
                  <a:lnTo>
                    <a:pt x="520" y="685"/>
                  </a:lnTo>
                  <a:lnTo>
                    <a:pt x="522" y="681"/>
                  </a:lnTo>
                  <a:lnTo>
                    <a:pt x="522" y="677"/>
                  </a:lnTo>
                  <a:lnTo>
                    <a:pt x="522" y="671"/>
                  </a:lnTo>
                  <a:lnTo>
                    <a:pt x="520" y="665"/>
                  </a:lnTo>
                  <a:lnTo>
                    <a:pt x="520" y="665"/>
                  </a:lnTo>
                  <a:lnTo>
                    <a:pt x="516" y="657"/>
                  </a:lnTo>
                  <a:lnTo>
                    <a:pt x="516" y="657"/>
                  </a:lnTo>
                  <a:lnTo>
                    <a:pt x="520" y="649"/>
                  </a:lnTo>
                  <a:lnTo>
                    <a:pt x="526" y="641"/>
                  </a:lnTo>
                  <a:lnTo>
                    <a:pt x="534" y="635"/>
                  </a:lnTo>
                  <a:lnTo>
                    <a:pt x="534" y="635"/>
                  </a:lnTo>
                  <a:lnTo>
                    <a:pt x="536" y="631"/>
                  </a:lnTo>
                  <a:lnTo>
                    <a:pt x="540" y="631"/>
                  </a:lnTo>
                  <a:lnTo>
                    <a:pt x="540" y="629"/>
                  </a:lnTo>
                  <a:lnTo>
                    <a:pt x="542" y="625"/>
                  </a:lnTo>
                  <a:lnTo>
                    <a:pt x="542" y="625"/>
                  </a:lnTo>
                  <a:lnTo>
                    <a:pt x="546" y="611"/>
                  </a:lnTo>
                  <a:lnTo>
                    <a:pt x="548" y="605"/>
                  </a:lnTo>
                  <a:lnTo>
                    <a:pt x="550" y="601"/>
                  </a:lnTo>
                  <a:lnTo>
                    <a:pt x="550" y="601"/>
                  </a:lnTo>
                  <a:lnTo>
                    <a:pt x="548" y="590"/>
                  </a:lnTo>
                  <a:lnTo>
                    <a:pt x="546" y="588"/>
                  </a:lnTo>
                  <a:lnTo>
                    <a:pt x="544" y="586"/>
                  </a:lnTo>
                  <a:lnTo>
                    <a:pt x="544" y="586"/>
                  </a:lnTo>
                  <a:lnTo>
                    <a:pt x="538" y="584"/>
                  </a:lnTo>
                  <a:lnTo>
                    <a:pt x="528" y="580"/>
                  </a:lnTo>
                  <a:lnTo>
                    <a:pt x="516" y="574"/>
                  </a:lnTo>
                  <a:lnTo>
                    <a:pt x="516" y="574"/>
                  </a:lnTo>
                  <a:lnTo>
                    <a:pt x="524" y="558"/>
                  </a:lnTo>
                  <a:lnTo>
                    <a:pt x="524" y="558"/>
                  </a:lnTo>
                  <a:lnTo>
                    <a:pt x="524" y="550"/>
                  </a:lnTo>
                  <a:lnTo>
                    <a:pt x="526" y="544"/>
                  </a:lnTo>
                  <a:lnTo>
                    <a:pt x="524" y="536"/>
                  </a:lnTo>
                  <a:lnTo>
                    <a:pt x="524" y="528"/>
                  </a:lnTo>
                  <a:lnTo>
                    <a:pt x="524" y="528"/>
                  </a:lnTo>
                  <a:lnTo>
                    <a:pt x="520" y="524"/>
                  </a:lnTo>
                  <a:lnTo>
                    <a:pt x="516" y="522"/>
                  </a:lnTo>
                  <a:lnTo>
                    <a:pt x="506" y="520"/>
                  </a:lnTo>
                  <a:lnTo>
                    <a:pt x="506" y="520"/>
                  </a:lnTo>
                  <a:lnTo>
                    <a:pt x="506" y="512"/>
                  </a:lnTo>
                  <a:lnTo>
                    <a:pt x="508" y="504"/>
                  </a:lnTo>
                  <a:lnTo>
                    <a:pt x="512" y="500"/>
                  </a:lnTo>
                  <a:lnTo>
                    <a:pt x="512" y="500"/>
                  </a:lnTo>
                  <a:lnTo>
                    <a:pt x="514" y="498"/>
                  </a:lnTo>
                  <a:lnTo>
                    <a:pt x="514" y="496"/>
                  </a:lnTo>
                  <a:lnTo>
                    <a:pt x="516" y="494"/>
                  </a:lnTo>
                  <a:lnTo>
                    <a:pt x="506" y="478"/>
                  </a:lnTo>
                  <a:lnTo>
                    <a:pt x="516" y="468"/>
                  </a:lnTo>
                  <a:lnTo>
                    <a:pt x="516" y="468"/>
                  </a:lnTo>
                  <a:lnTo>
                    <a:pt x="514" y="462"/>
                  </a:lnTo>
                  <a:lnTo>
                    <a:pt x="508" y="446"/>
                  </a:lnTo>
                  <a:lnTo>
                    <a:pt x="508" y="446"/>
                  </a:lnTo>
                  <a:lnTo>
                    <a:pt x="504" y="440"/>
                  </a:lnTo>
                  <a:lnTo>
                    <a:pt x="502" y="432"/>
                  </a:lnTo>
                  <a:lnTo>
                    <a:pt x="498" y="428"/>
                  </a:lnTo>
                  <a:lnTo>
                    <a:pt x="506" y="418"/>
                  </a:lnTo>
                  <a:lnTo>
                    <a:pt x="502" y="386"/>
                  </a:lnTo>
                  <a:lnTo>
                    <a:pt x="516" y="388"/>
                  </a:lnTo>
                  <a:lnTo>
                    <a:pt x="516" y="388"/>
                  </a:lnTo>
                  <a:lnTo>
                    <a:pt x="522" y="378"/>
                  </a:lnTo>
                  <a:lnTo>
                    <a:pt x="526" y="372"/>
                  </a:lnTo>
                  <a:lnTo>
                    <a:pt x="528" y="370"/>
                  </a:lnTo>
                  <a:lnTo>
                    <a:pt x="528" y="364"/>
                  </a:lnTo>
                  <a:lnTo>
                    <a:pt x="528" y="364"/>
                  </a:lnTo>
                  <a:lnTo>
                    <a:pt x="530" y="359"/>
                  </a:lnTo>
                  <a:lnTo>
                    <a:pt x="534" y="355"/>
                  </a:lnTo>
                  <a:lnTo>
                    <a:pt x="536" y="353"/>
                  </a:lnTo>
                  <a:lnTo>
                    <a:pt x="536" y="349"/>
                  </a:lnTo>
                  <a:lnTo>
                    <a:pt x="536" y="349"/>
                  </a:lnTo>
                  <a:lnTo>
                    <a:pt x="536" y="335"/>
                  </a:lnTo>
                  <a:lnTo>
                    <a:pt x="536" y="327"/>
                  </a:lnTo>
                  <a:lnTo>
                    <a:pt x="534" y="321"/>
                  </a:lnTo>
                  <a:lnTo>
                    <a:pt x="534" y="319"/>
                  </a:lnTo>
                  <a:lnTo>
                    <a:pt x="534" y="319"/>
                  </a:lnTo>
                  <a:lnTo>
                    <a:pt x="528" y="317"/>
                  </a:lnTo>
                  <a:lnTo>
                    <a:pt x="528" y="315"/>
                  </a:lnTo>
                  <a:lnTo>
                    <a:pt x="524" y="311"/>
                  </a:lnTo>
                  <a:lnTo>
                    <a:pt x="520" y="311"/>
                  </a:lnTo>
                  <a:lnTo>
                    <a:pt x="520" y="311"/>
                  </a:lnTo>
                  <a:lnTo>
                    <a:pt x="512" y="311"/>
                  </a:lnTo>
                  <a:lnTo>
                    <a:pt x="506" y="307"/>
                  </a:lnTo>
                  <a:lnTo>
                    <a:pt x="494" y="299"/>
                  </a:lnTo>
                  <a:lnTo>
                    <a:pt x="494" y="299"/>
                  </a:lnTo>
                  <a:lnTo>
                    <a:pt x="490" y="297"/>
                  </a:lnTo>
                  <a:lnTo>
                    <a:pt x="484" y="293"/>
                  </a:lnTo>
                  <a:lnTo>
                    <a:pt x="484" y="291"/>
                  </a:lnTo>
                  <a:lnTo>
                    <a:pt x="476" y="265"/>
                  </a:lnTo>
                  <a:lnTo>
                    <a:pt x="476" y="265"/>
                  </a:lnTo>
                  <a:lnTo>
                    <a:pt x="506" y="243"/>
                  </a:lnTo>
                  <a:lnTo>
                    <a:pt x="506" y="243"/>
                  </a:lnTo>
                  <a:lnTo>
                    <a:pt x="514" y="241"/>
                  </a:lnTo>
                  <a:lnTo>
                    <a:pt x="516" y="239"/>
                  </a:lnTo>
                  <a:lnTo>
                    <a:pt x="520" y="239"/>
                  </a:lnTo>
                  <a:lnTo>
                    <a:pt x="520" y="241"/>
                  </a:lnTo>
                  <a:lnTo>
                    <a:pt x="520" y="241"/>
                  </a:lnTo>
                  <a:lnTo>
                    <a:pt x="522" y="241"/>
                  </a:lnTo>
                  <a:lnTo>
                    <a:pt x="524" y="241"/>
                  </a:lnTo>
                  <a:lnTo>
                    <a:pt x="524" y="237"/>
                  </a:lnTo>
                  <a:lnTo>
                    <a:pt x="528" y="225"/>
                  </a:lnTo>
                  <a:lnTo>
                    <a:pt x="528" y="225"/>
                  </a:lnTo>
                  <a:lnTo>
                    <a:pt x="526" y="215"/>
                  </a:lnTo>
                  <a:lnTo>
                    <a:pt x="524" y="207"/>
                  </a:lnTo>
                  <a:lnTo>
                    <a:pt x="522" y="201"/>
                  </a:lnTo>
                  <a:lnTo>
                    <a:pt x="522" y="201"/>
                  </a:lnTo>
                  <a:lnTo>
                    <a:pt x="508" y="179"/>
                  </a:lnTo>
                  <a:lnTo>
                    <a:pt x="508" y="179"/>
                  </a:lnTo>
                  <a:lnTo>
                    <a:pt x="512" y="175"/>
                  </a:lnTo>
                  <a:lnTo>
                    <a:pt x="516" y="173"/>
                  </a:lnTo>
                  <a:lnTo>
                    <a:pt x="518" y="171"/>
                  </a:lnTo>
                  <a:lnTo>
                    <a:pt x="518" y="171"/>
                  </a:lnTo>
                  <a:lnTo>
                    <a:pt x="528" y="171"/>
                  </a:lnTo>
                  <a:lnTo>
                    <a:pt x="534" y="169"/>
                  </a:lnTo>
                  <a:lnTo>
                    <a:pt x="534" y="167"/>
                  </a:lnTo>
                  <a:lnTo>
                    <a:pt x="534" y="167"/>
                  </a:lnTo>
                  <a:lnTo>
                    <a:pt x="534" y="167"/>
                  </a:lnTo>
                  <a:lnTo>
                    <a:pt x="534" y="161"/>
                  </a:lnTo>
                  <a:lnTo>
                    <a:pt x="536" y="161"/>
                  </a:lnTo>
                  <a:lnTo>
                    <a:pt x="538" y="161"/>
                  </a:lnTo>
                  <a:lnTo>
                    <a:pt x="538" y="159"/>
                  </a:lnTo>
                  <a:lnTo>
                    <a:pt x="538" y="159"/>
                  </a:lnTo>
                  <a:lnTo>
                    <a:pt x="538" y="157"/>
                  </a:lnTo>
                  <a:lnTo>
                    <a:pt x="536" y="153"/>
                  </a:lnTo>
                  <a:lnTo>
                    <a:pt x="530" y="147"/>
                  </a:lnTo>
                  <a:lnTo>
                    <a:pt x="518" y="135"/>
                  </a:lnTo>
                  <a:lnTo>
                    <a:pt x="518" y="135"/>
                  </a:lnTo>
                  <a:lnTo>
                    <a:pt x="516" y="131"/>
                  </a:lnTo>
                  <a:lnTo>
                    <a:pt x="516" y="128"/>
                  </a:lnTo>
                  <a:lnTo>
                    <a:pt x="516" y="122"/>
                  </a:lnTo>
                  <a:lnTo>
                    <a:pt x="516" y="122"/>
                  </a:lnTo>
                  <a:lnTo>
                    <a:pt x="518" y="114"/>
                  </a:lnTo>
                  <a:lnTo>
                    <a:pt x="518" y="114"/>
                  </a:lnTo>
                  <a:lnTo>
                    <a:pt x="518" y="114"/>
                  </a:lnTo>
                  <a:lnTo>
                    <a:pt x="518" y="114"/>
                  </a:lnTo>
                  <a:lnTo>
                    <a:pt x="516" y="112"/>
                  </a:lnTo>
                  <a:lnTo>
                    <a:pt x="516" y="112"/>
                  </a:lnTo>
                  <a:lnTo>
                    <a:pt x="514" y="108"/>
                  </a:lnTo>
                  <a:lnTo>
                    <a:pt x="512" y="104"/>
                  </a:lnTo>
                  <a:lnTo>
                    <a:pt x="512" y="102"/>
                  </a:lnTo>
                  <a:lnTo>
                    <a:pt x="512" y="102"/>
                  </a:lnTo>
                  <a:lnTo>
                    <a:pt x="504" y="100"/>
                  </a:lnTo>
                  <a:lnTo>
                    <a:pt x="498" y="102"/>
                  </a:lnTo>
                  <a:lnTo>
                    <a:pt x="494" y="104"/>
                  </a:lnTo>
                  <a:lnTo>
                    <a:pt x="490" y="108"/>
                  </a:lnTo>
                  <a:lnTo>
                    <a:pt x="490" y="108"/>
                  </a:lnTo>
                  <a:lnTo>
                    <a:pt x="490" y="110"/>
                  </a:lnTo>
                  <a:lnTo>
                    <a:pt x="492" y="114"/>
                  </a:lnTo>
                  <a:lnTo>
                    <a:pt x="498" y="128"/>
                  </a:lnTo>
                  <a:lnTo>
                    <a:pt x="502" y="135"/>
                  </a:lnTo>
                  <a:lnTo>
                    <a:pt x="502" y="139"/>
                  </a:lnTo>
                  <a:lnTo>
                    <a:pt x="502" y="143"/>
                  </a:lnTo>
                  <a:lnTo>
                    <a:pt x="500" y="143"/>
                  </a:lnTo>
                  <a:lnTo>
                    <a:pt x="500" y="143"/>
                  </a:lnTo>
                  <a:lnTo>
                    <a:pt x="498" y="139"/>
                  </a:lnTo>
                  <a:lnTo>
                    <a:pt x="494" y="139"/>
                  </a:lnTo>
                  <a:lnTo>
                    <a:pt x="492" y="135"/>
                  </a:lnTo>
                  <a:lnTo>
                    <a:pt x="490" y="130"/>
                  </a:lnTo>
                  <a:lnTo>
                    <a:pt x="484" y="128"/>
                  </a:lnTo>
                  <a:lnTo>
                    <a:pt x="482" y="128"/>
                  </a:lnTo>
                  <a:lnTo>
                    <a:pt x="482" y="128"/>
                  </a:lnTo>
                  <a:lnTo>
                    <a:pt x="476" y="124"/>
                  </a:lnTo>
                  <a:lnTo>
                    <a:pt x="470" y="124"/>
                  </a:lnTo>
                  <a:lnTo>
                    <a:pt x="468" y="124"/>
                  </a:lnTo>
                  <a:lnTo>
                    <a:pt x="466" y="128"/>
                  </a:lnTo>
                  <a:lnTo>
                    <a:pt x="466" y="128"/>
                  </a:lnTo>
                  <a:lnTo>
                    <a:pt x="462" y="133"/>
                  </a:lnTo>
                  <a:lnTo>
                    <a:pt x="462" y="139"/>
                  </a:lnTo>
                  <a:lnTo>
                    <a:pt x="462" y="149"/>
                  </a:lnTo>
                  <a:lnTo>
                    <a:pt x="462" y="153"/>
                  </a:lnTo>
                  <a:lnTo>
                    <a:pt x="466" y="155"/>
                  </a:lnTo>
                  <a:lnTo>
                    <a:pt x="466" y="155"/>
                  </a:lnTo>
                  <a:lnTo>
                    <a:pt x="480" y="167"/>
                  </a:lnTo>
                  <a:lnTo>
                    <a:pt x="488" y="175"/>
                  </a:lnTo>
                  <a:lnTo>
                    <a:pt x="490" y="177"/>
                  </a:lnTo>
                  <a:lnTo>
                    <a:pt x="490" y="179"/>
                  </a:lnTo>
                  <a:lnTo>
                    <a:pt x="490" y="179"/>
                  </a:lnTo>
                  <a:lnTo>
                    <a:pt x="490" y="181"/>
                  </a:lnTo>
                  <a:lnTo>
                    <a:pt x="488" y="181"/>
                  </a:lnTo>
                  <a:lnTo>
                    <a:pt x="482" y="181"/>
                  </a:lnTo>
                  <a:lnTo>
                    <a:pt x="476" y="179"/>
                  </a:lnTo>
                  <a:lnTo>
                    <a:pt x="470" y="175"/>
                  </a:lnTo>
                  <a:lnTo>
                    <a:pt x="470" y="175"/>
                  </a:lnTo>
                  <a:lnTo>
                    <a:pt x="462" y="171"/>
                  </a:lnTo>
                  <a:lnTo>
                    <a:pt x="454" y="167"/>
                  </a:lnTo>
                  <a:lnTo>
                    <a:pt x="450" y="161"/>
                  </a:lnTo>
                  <a:lnTo>
                    <a:pt x="448" y="159"/>
                  </a:lnTo>
                  <a:lnTo>
                    <a:pt x="446" y="153"/>
                  </a:lnTo>
                  <a:lnTo>
                    <a:pt x="446" y="149"/>
                  </a:lnTo>
                  <a:lnTo>
                    <a:pt x="446" y="149"/>
                  </a:lnTo>
                  <a:lnTo>
                    <a:pt x="448" y="135"/>
                  </a:lnTo>
                  <a:lnTo>
                    <a:pt x="452" y="128"/>
                  </a:lnTo>
                  <a:lnTo>
                    <a:pt x="460" y="110"/>
                  </a:lnTo>
                  <a:lnTo>
                    <a:pt x="460" y="110"/>
                  </a:lnTo>
                  <a:lnTo>
                    <a:pt x="466" y="104"/>
                  </a:lnTo>
                  <a:lnTo>
                    <a:pt x="470" y="94"/>
                  </a:lnTo>
                  <a:lnTo>
                    <a:pt x="472" y="88"/>
                  </a:lnTo>
                  <a:lnTo>
                    <a:pt x="472" y="84"/>
                  </a:lnTo>
                  <a:lnTo>
                    <a:pt x="472" y="80"/>
                  </a:lnTo>
                  <a:lnTo>
                    <a:pt x="470" y="74"/>
                  </a:lnTo>
                  <a:lnTo>
                    <a:pt x="470" y="74"/>
                  </a:lnTo>
                  <a:lnTo>
                    <a:pt x="466" y="66"/>
                  </a:lnTo>
                  <a:lnTo>
                    <a:pt x="462" y="62"/>
                  </a:lnTo>
                  <a:lnTo>
                    <a:pt x="460" y="60"/>
                  </a:lnTo>
                  <a:lnTo>
                    <a:pt x="458" y="60"/>
                  </a:lnTo>
                  <a:lnTo>
                    <a:pt x="458" y="60"/>
                  </a:lnTo>
                  <a:lnTo>
                    <a:pt x="460" y="64"/>
                  </a:lnTo>
                  <a:lnTo>
                    <a:pt x="462" y="74"/>
                  </a:lnTo>
                  <a:lnTo>
                    <a:pt x="462" y="78"/>
                  </a:lnTo>
                  <a:lnTo>
                    <a:pt x="462" y="84"/>
                  </a:lnTo>
                  <a:lnTo>
                    <a:pt x="462" y="88"/>
                  </a:lnTo>
                  <a:lnTo>
                    <a:pt x="460" y="94"/>
                  </a:lnTo>
                  <a:lnTo>
                    <a:pt x="460" y="94"/>
                  </a:lnTo>
                  <a:lnTo>
                    <a:pt x="454" y="104"/>
                  </a:lnTo>
                  <a:lnTo>
                    <a:pt x="446" y="110"/>
                  </a:lnTo>
                  <a:lnTo>
                    <a:pt x="436" y="114"/>
                  </a:lnTo>
                  <a:lnTo>
                    <a:pt x="430" y="116"/>
                  </a:lnTo>
                  <a:lnTo>
                    <a:pt x="430" y="116"/>
                  </a:lnTo>
                  <a:lnTo>
                    <a:pt x="426" y="116"/>
                  </a:lnTo>
                  <a:lnTo>
                    <a:pt x="422" y="116"/>
                  </a:lnTo>
                  <a:lnTo>
                    <a:pt x="416" y="122"/>
                  </a:lnTo>
                  <a:lnTo>
                    <a:pt x="412" y="128"/>
                  </a:lnTo>
                  <a:lnTo>
                    <a:pt x="410" y="130"/>
                  </a:lnTo>
                  <a:lnTo>
                    <a:pt x="410" y="130"/>
                  </a:lnTo>
                  <a:lnTo>
                    <a:pt x="406" y="131"/>
                  </a:lnTo>
                  <a:lnTo>
                    <a:pt x="404" y="135"/>
                  </a:lnTo>
                  <a:lnTo>
                    <a:pt x="404" y="135"/>
                  </a:lnTo>
                  <a:lnTo>
                    <a:pt x="404" y="139"/>
                  </a:lnTo>
                  <a:lnTo>
                    <a:pt x="404" y="139"/>
                  </a:lnTo>
                  <a:lnTo>
                    <a:pt x="406" y="149"/>
                  </a:lnTo>
                  <a:lnTo>
                    <a:pt x="406" y="155"/>
                  </a:lnTo>
                  <a:lnTo>
                    <a:pt x="406" y="161"/>
                  </a:lnTo>
                  <a:lnTo>
                    <a:pt x="404" y="167"/>
                  </a:lnTo>
                  <a:lnTo>
                    <a:pt x="404" y="167"/>
                  </a:lnTo>
                  <a:lnTo>
                    <a:pt x="404" y="171"/>
                  </a:lnTo>
                  <a:lnTo>
                    <a:pt x="404" y="175"/>
                  </a:lnTo>
                  <a:lnTo>
                    <a:pt x="406" y="181"/>
                  </a:lnTo>
                  <a:lnTo>
                    <a:pt x="406" y="185"/>
                  </a:lnTo>
                  <a:lnTo>
                    <a:pt x="406" y="189"/>
                  </a:lnTo>
                  <a:lnTo>
                    <a:pt x="404" y="193"/>
                  </a:lnTo>
                  <a:lnTo>
                    <a:pt x="400" y="197"/>
                  </a:lnTo>
                  <a:lnTo>
                    <a:pt x="400" y="197"/>
                  </a:lnTo>
                  <a:lnTo>
                    <a:pt x="390" y="203"/>
                  </a:lnTo>
                  <a:lnTo>
                    <a:pt x="380" y="215"/>
                  </a:lnTo>
                  <a:lnTo>
                    <a:pt x="370" y="225"/>
                  </a:lnTo>
                  <a:lnTo>
                    <a:pt x="368" y="229"/>
                  </a:lnTo>
                  <a:lnTo>
                    <a:pt x="366" y="235"/>
                  </a:lnTo>
                  <a:lnTo>
                    <a:pt x="366" y="235"/>
                  </a:lnTo>
                  <a:lnTo>
                    <a:pt x="366" y="243"/>
                  </a:lnTo>
                  <a:lnTo>
                    <a:pt x="362" y="251"/>
                  </a:lnTo>
                  <a:lnTo>
                    <a:pt x="361" y="261"/>
                  </a:lnTo>
                  <a:lnTo>
                    <a:pt x="359" y="263"/>
                  </a:lnTo>
                  <a:lnTo>
                    <a:pt x="359" y="265"/>
                  </a:lnTo>
                  <a:lnTo>
                    <a:pt x="359" y="265"/>
                  </a:lnTo>
                  <a:lnTo>
                    <a:pt x="362" y="269"/>
                  </a:lnTo>
                  <a:lnTo>
                    <a:pt x="370" y="273"/>
                  </a:lnTo>
                  <a:lnTo>
                    <a:pt x="380" y="277"/>
                  </a:lnTo>
                  <a:lnTo>
                    <a:pt x="384" y="277"/>
                  </a:lnTo>
                  <a:lnTo>
                    <a:pt x="384" y="277"/>
                  </a:lnTo>
                  <a:lnTo>
                    <a:pt x="384" y="277"/>
                  </a:lnTo>
                  <a:lnTo>
                    <a:pt x="390" y="277"/>
                  </a:lnTo>
                  <a:lnTo>
                    <a:pt x="396" y="277"/>
                  </a:lnTo>
                  <a:lnTo>
                    <a:pt x="404" y="281"/>
                  </a:lnTo>
                  <a:lnTo>
                    <a:pt x="410" y="285"/>
                  </a:lnTo>
                  <a:lnTo>
                    <a:pt x="410" y="285"/>
                  </a:lnTo>
                  <a:lnTo>
                    <a:pt x="416" y="291"/>
                  </a:lnTo>
                  <a:lnTo>
                    <a:pt x="424" y="297"/>
                  </a:lnTo>
                  <a:lnTo>
                    <a:pt x="426" y="303"/>
                  </a:lnTo>
                  <a:lnTo>
                    <a:pt x="428" y="307"/>
                  </a:lnTo>
                  <a:lnTo>
                    <a:pt x="430" y="313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41"/>
                  </a:lnTo>
                  <a:lnTo>
                    <a:pt x="428" y="345"/>
                  </a:lnTo>
                  <a:lnTo>
                    <a:pt x="426" y="351"/>
                  </a:lnTo>
                  <a:lnTo>
                    <a:pt x="426" y="351"/>
                  </a:lnTo>
                  <a:lnTo>
                    <a:pt x="426" y="351"/>
                  </a:lnTo>
                  <a:lnTo>
                    <a:pt x="422" y="351"/>
                  </a:lnTo>
                  <a:lnTo>
                    <a:pt x="420" y="349"/>
                  </a:lnTo>
                  <a:lnTo>
                    <a:pt x="416" y="345"/>
                  </a:lnTo>
                  <a:lnTo>
                    <a:pt x="414" y="351"/>
                  </a:lnTo>
                  <a:lnTo>
                    <a:pt x="414" y="351"/>
                  </a:lnTo>
                  <a:lnTo>
                    <a:pt x="412" y="353"/>
                  </a:lnTo>
                  <a:lnTo>
                    <a:pt x="410" y="359"/>
                  </a:lnTo>
                  <a:lnTo>
                    <a:pt x="408" y="364"/>
                  </a:lnTo>
                  <a:lnTo>
                    <a:pt x="408" y="370"/>
                  </a:lnTo>
                  <a:lnTo>
                    <a:pt x="408" y="370"/>
                  </a:lnTo>
                  <a:lnTo>
                    <a:pt x="412" y="376"/>
                  </a:lnTo>
                  <a:lnTo>
                    <a:pt x="420" y="382"/>
                  </a:lnTo>
                  <a:lnTo>
                    <a:pt x="430" y="390"/>
                  </a:lnTo>
                  <a:lnTo>
                    <a:pt x="430" y="390"/>
                  </a:lnTo>
                  <a:lnTo>
                    <a:pt x="422" y="388"/>
                  </a:lnTo>
                  <a:lnTo>
                    <a:pt x="414" y="386"/>
                  </a:lnTo>
                  <a:lnTo>
                    <a:pt x="408" y="382"/>
                  </a:lnTo>
                  <a:lnTo>
                    <a:pt x="408" y="382"/>
                  </a:lnTo>
                  <a:lnTo>
                    <a:pt x="404" y="376"/>
                  </a:lnTo>
                  <a:lnTo>
                    <a:pt x="400" y="372"/>
                  </a:lnTo>
                  <a:lnTo>
                    <a:pt x="400" y="370"/>
                  </a:lnTo>
                  <a:lnTo>
                    <a:pt x="402" y="361"/>
                  </a:lnTo>
                  <a:lnTo>
                    <a:pt x="402" y="361"/>
                  </a:lnTo>
                  <a:lnTo>
                    <a:pt x="406" y="355"/>
                  </a:lnTo>
                  <a:lnTo>
                    <a:pt x="410" y="345"/>
                  </a:lnTo>
                  <a:lnTo>
                    <a:pt x="412" y="341"/>
                  </a:lnTo>
                  <a:lnTo>
                    <a:pt x="414" y="333"/>
                  </a:lnTo>
                  <a:lnTo>
                    <a:pt x="414" y="333"/>
                  </a:lnTo>
                  <a:lnTo>
                    <a:pt x="412" y="325"/>
                  </a:lnTo>
                  <a:lnTo>
                    <a:pt x="410" y="317"/>
                  </a:lnTo>
                  <a:lnTo>
                    <a:pt x="410" y="313"/>
                  </a:lnTo>
                  <a:lnTo>
                    <a:pt x="410" y="307"/>
                  </a:lnTo>
                  <a:lnTo>
                    <a:pt x="410" y="307"/>
                  </a:lnTo>
                  <a:lnTo>
                    <a:pt x="412" y="299"/>
                  </a:lnTo>
                  <a:lnTo>
                    <a:pt x="410" y="297"/>
                  </a:lnTo>
                  <a:lnTo>
                    <a:pt x="408" y="295"/>
                  </a:lnTo>
                  <a:lnTo>
                    <a:pt x="408" y="295"/>
                  </a:lnTo>
                  <a:lnTo>
                    <a:pt x="402" y="293"/>
                  </a:lnTo>
                  <a:lnTo>
                    <a:pt x="392" y="293"/>
                  </a:lnTo>
                  <a:lnTo>
                    <a:pt x="376" y="293"/>
                  </a:lnTo>
                  <a:lnTo>
                    <a:pt x="376" y="293"/>
                  </a:lnTo>
                  <a:lnTo>
                    <a:pt x="370" y="293"/>
                  </a:lnTo>
                  <a:lnTo>
                    <a:pt x="366" y="293"/>
                  </a:lnTo>
                  <a:lnTo>
                    <a:pt x="362" y="295"/>
                  </a:lnTo>
                  <a:lnTo>
                    <a:pt x="361" y="303"/>
                  </a:lnTo>
                  <a:lnTo>
                    <a:pt x="361" y="303"/>
                  </a:lnTo>
                  <a:lnTo>
                    <a:pt x="359" y="307"/>
                  </a:lnTo>
                  <a:lnTo>
                    <a:pt x="355" y="311"/>
                  </a:lnTo>
                  <a:lnTo>
                    <a:pt x="355" y="315"/>
                  </a:lnTo>
                  <a:lnTo>
                    <a:pt x="355" y="317"/>
                  </a:lnTo>
                  <a:lnTo>
                    <a:pt x="355" y="317"/>
                  </a:lnTo>
                  <a:lnTo>
                    <a:pt x="355" y="321"/>
                  </a:lnTo>
                  <a:lnTo>
                    <a:pt x="357" y="329"/>
                  </a:lnTo>
                  <a:lnTo>
                    <a:pt x="355" y="337"/>
                  </a:lnTo>
                  <a:lnTo>
                    <a:pt x="355" y="343"/>
                  </a:lnTo>
                  <a:lnTo>
                    <a:pt x="355" y="343"/>
                  </a:lnTo>
                  <a:lnTo>
                    <a:pt x="351" y="345"/>
                  </a:lnTo>
                  <a:lnTo>
                    <a:pt x="347" y="349"/>
                  </a:lnTo>
                  <a:lnTo>
                    <a:pt x="339" y="355"/>
                  </a:lnTo>
                  <a:lnTo>
                    <a:pt x="333" y="359"/>
                  </a:lnTo>
                  <a:lnTo>
                    <a:pt x="323" y="363"/>
                  </a:lnTo>
                  <a:lnTo>
                    <a:pt x="323" y="363"/>
                  </a:lnTo>
                  <a:lnTo>
                    <a:pt x="319" y="364"/>
                  </a:lnTo>
                  <a:lnTo>
                    <a:pt x="319" y="366"/>
                  </a:lnTo>
                  <a:lnTo>
                    <a:pt x="315" y="376"/>
                  </a:lnTo>
                  <a:lnTo>
                    <a:pt x="309" y="382"/>
                  </a:lnTo>
                  <a:lnTo>
                    <a:pt x="307" y="386"/>
                  </a:lnTo>
                  <a:lnTo>
                    <a:pt x="301" y="386"/>
                  </a:lnTo>
                  <a:lnTo>
                    <a:pt x="301" y="386"/>
                  </a:lnTo>
                  <a:lnTo>
                    <a:pt x="299" y="386"/>
                  </a:lnTo>
                  <a:lnTo>
                    <a:pt x="299" y="386"/>
                  </a:lnTo>
                  <a:lnTo>
                    <a:pt x="279" y="390"/>
                  </a:lnTo>
                  <a:lnTo>
                    <a:pt x="273" y="390"/>
                  </a:lnTo>
                  <a:lnTo>
                    <a:pt x="269" y="396"/>
                  </a:lnTo>
                  <a:lnTo>
                    <a:pt x="269" y="396"/>
                  </a:lnTo>
                  <a:lnTo>
                    <a:pt x="265" y="398"/>
                  </a:lnTo>
                  <a:lnTo>
                    <a:pt x="261" y="402"/>
                  </a:lnTo>
                  <a:lnTo>
                    <a:pt x="259" y="404"/>
                  </a:lnTo>
                  <a:lnTo>
                    <a:pt x="253" y="404"/>
                  </a:lnTo>
                  <a:lnTo>
                    <a:pt x="251" y="402"/>
                  </a:lnTo>
                  <a:lnTo>
                    <a:pt x="251" y="402"/>
                  </a:lnTo>
                  <a:lnTo>
                    <a:pt x="243" y="396"/>
                  </a:lnTo>
                  <a:lnTo>
                    <a:pt x="233" y="388"/>
                  </a:lnTo>
                  <a:lnTo>
                    <a:pt x="233" y="388"/>
                  </a:lnTo>
                  <a:lnTo>
                    <a:pt x="227" y="382"/>
                  </a:lnTo>
                  <a:lnTo>
                    <a:pt x="217" y="378"/>
                  </a:lnTo>
                  <a:lnTo>
                    <a:pt x="207" y="372"/>
                  </a:lnTo>
                  <a:lnTo>
                    <a:pt x="205" y="370"/>
                  </a:lnTo>
                  <a:lnTo>
                    <a:pt x="203" y="366"/>
                  </a:lnTo>
                  <a:lnTo>
                    <a:pt x="203" y="366"/>
                  </a:lnTo>
                  <a:lnTo>
                    <a:pt x="203" y="355"/>
                  </a:lnTo>
                  <a:lnTo>
                    <a:pt x="203" y="353"/>
                  </a:lnTo>
                  <a:lnTo>
                    <a:pt x="205" y="353"/>
                  </a:lnTo>
                  <a:lnTo>
                    <a:pt x="209" y="355"/>
                  </a:lnTo>
                  <a:lnTo>
                    <a:pt x="209" y="355"/>
                  </a:lnTo>
                  <a:lnTo>
                    <a:pt x="215" y="359"/>
                  </a:lnTo>
                  <a:lnTo>
                    <a:pt x="217" y="363"/>
                  </a:lnTo>
                  <a:lnTo>
                    <a:pt x="221" y="370"/>
                  </a:lnTo>
                  <a:lnTo>
                    <a:pt x="223" y="372"/>
                  </a:lnTo>
                  <a:lnTo>
                    <a:pt x="225" y="376"/>
                  </a:lnTo>
                  <a:lnTo>
                    <a:pt x="227" y="376"/>
                  </a:lnTo>
                  <a:lnTo>
                    <a:pt x="231" y="376"/>
                  </a:lnTo>
                  <a:lnTo>
                    <a:pt x="231" y="376"/>
                  </a:lnTo>
                  <a:lnTo>
                    <a:pt x="243" y="376"/>
                  </a:lnTo>
                  <a:lnTo>
                    <a:pt x="253" y="372"/>
                  </a:lnTo>
                  <a:lnTo>
                    <a:pt x="263" y="370"/>
                  </a:lnTo>
                  <a:lnTo>
                    <a:pt x="267" y="366"/>
                  </a:lnTo>
                  <a:lnTo>
                    <a:pt x="269" y="366"/>
                  </a:lnTo>
                  <a:lnTo>
                    <a:pt x="269" y="366"/>
                  </a:lnTo>
                  <a:lnTo>
                    <a:pt x="277" y="359"/>
                  </a:lnTo>
                  <a:lnTo>
                    <a:pt x="291" y="351"/>
                  </a:lnTo>
                  <a:lnTo>
                    <a:pt x="305" y="343"/>
                  </a:lnTo>
                  <a:lnTo>
                    <a:pt x="313" y="335"/>
                  </a:lnTo>
                  <a:lnTo>
                    <a:pt x="313" y="335"/>
                  </a:lnTo>
                  <a:lnTo>
                    <a:pt x="315" y="333"/>
                  </a:lnTo>
                  <a:lnTo>
                    <a:pt x="315" y="329"/>
                  </a:lnTo>
                  <a:lnTo>
                    <a:pt x="317" y="319"/>
                  </a:lnTo>
                  <a:lnTo>
                    <a:pt x="319" y="315"/>
                  </a:lnTo>
                  <a:lnTo>
                    <a:pt x="323" y="311"/>
                  </a:lnTo>
                  <a:lnTo>
                    <a:pt x="325" y="307"/>
                  </a:lnTo>
                  <a:lnTo>
                    <a:pt x="325" y="307"/>
                  </a:lnTo>
                  <a:lnTo>
                    <a:pt x="333" y="305"/>
                  </a:lnTo>
                  <a:lnTo>
                    <a:pt x="339" y="303"/>
                  </a:lnTo>
                  <a:lnTo>
                    <a:pt x="341" y="299"/>
                  </a:lnTo>
                  <a:lnTo>
                    <a:pt x="341" y="297"/>
                  </a:lnTo>
                  <a:lnTo>
                    <a:pt x="341" y="295"/>
                  </a:lnTo>
                  <a:lnTo>
                    <a:pt x="341" y="295"/>
                  </a:lnTo>
                  <a:lnTo>
                    <a:pt x="341" y="287"/>
                  </a:lnTo>
                  <a:lnTo>
                    <a:pt x="337" y="273"/>
                  </a:lnTo>
                  <a:lnTo>
                    <a:pt x="335" y="269"/>
                  </a:lnTo>
                  <a:lnTo>
                    <a:pt x="335" y="261"/>
                  </a:lnTo>
                  <a:lnTo>
                    <a:pt x="337" y="253"/>
                  </a:lnTo>
                  <a:lnTo>
                    <a:pt x="339" y="247"/>
                  </a:lnTo>
                  <a:lnTo>
                    <a:pt x="339" y="247"/>
                  </a:lnTo>
                  <a:lnTo>
                    <a:pt x="359" y="215"/>
                  </a:lnTo>
                  <a:lnTo>
                    <a:pt x="364" y="199"/>
                  </a:lnTo>
                  <a:lnTo>
                    <a:pt x="370" y="189"/>
                  </a:lnTo>
                  <a:lnTo>
                    <a:pt x="370" y="189"/>
                  </a:lnTo>
                  <a:lnTo>
                    <a:pt x="376" y="177"/>
                  </a:lnTo>
                  <a:lnTo>
                    <a:pt x="382" y="167"/>
                  </a:lnTo>
                  <a:lnTo>
                    <a:pt x="384" y="157"/>
                  </a:lnTo>
                  <a:lnTo>
                    <a:pt x="384" y="153"/>
                  </a:lnTo>
                  <a:lnTo>
                    <a:pt x="384" y="149"/>
                  </a:lnTo>
                  <a:lnTo>
                    <a:pt x="384" y="149"/>
                  </a:lnTo>
                  <a:lnTo>
                    <a:pt x="384" y="143"/>
                  </a:lnTo>
                  <a:lnTo>
                    <a:pt x="380" y="135"/>
                  </a:lnTo>
                  <a:lnTo>
                    <a:pt x="378" y="131"/>
                  </a:lnTo>
                  <a:lnTo>
                    <a:pt x="378" y="128"/>
                  </a:lnTo>
                  <a:lnTo>
                    <a:pt x="380" y="124"/>
                  </a:lnTo>
                  <a:lnTo>
                    <a:pt x="384" y="122"/>
                  </a:lnTo>
                  <a:lnTo>
                    <a:pt x="384" y="122"/>
                  </a:lnTo>
                  <a:lnTo>
                    <a:pt x="400" y="106"/>
                  </a:lnTo>
                  <a:lnTo>
                    <a:pt x="408" y="100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16" y="84"/>
                  </a:lnTo>
                  <a:lnTo>
                    <a:pt x="422" y="78"/>
                  </a:lnTo>
                  <a:lnTo>
                    <a:pt x="426" y="66"/>
                  </a:lnTo>
                  <a:lnTo>
                    <a:pt x="426" y="60"/>
                  </a:lnTo>
                  <a:lnTo>
                    <a:pt x="426" y="60"/>
                  </a:lnTo>
                  <a:lnTo>
                    <a:pt x="424" y="58"/>
                  </a:lnTo>
                  <a:lnTo>
                    <a:pt x="422" y="54"/>
                  </a:lnTo>
                  <a:lnTo>
                    <a:pt x="412" y="46"/>
                  </a:lnTo>
                  <a:lnTo>
                    <a:pt x="404" y="38"/>
                  </a:lnTo>
                  <a:lnTo>
                    <a:pt x="392" y="34"/>
                  </a:lnTo>
                  <a:lnTo>
                    <a:pt x="392" y="34"/>
                  </a:lnTo>
                  <a:lnTo>
                    <a:pt x="390" y="32"/>
                  </a:lnTo>
                  <a:lnTo>
                    <a:pt x="388" y="32"/>
                  </a:lnTo>
                  <a:lnTo>
                    <a:pt x="396" y="32"/>
                  </a:lnTo>
                  <a:lnTo>
                    <a:pt x="412" y="30"/>
                  </a:lnTo>
                  <a:lnTo>
                    <a:pt x="412" y="30"/>
                  </a:lnTo>
                  <a:lnTo>
                    <a:pt x="416" y="28"/>
                  </a:lnTo>
                  <a:lnTo>
                    <a:pt x="422" y="22"/>
                  </a:lnTo>
                  <a:lnTo>
                    <a:pt x="422" y="18"/>
                  </a:lnTo>
                  <a:lnTo>
                    <a:pt x="422" y="10"/>
                  </a:lnTo>
                  <a:lnTo>
                    <a:pt x="422" y="10"/>
                  </a:lnTo>
                  <a:lnTo>
                    <a:pt x="416" y="6"/>
                  </a:lnTo>
                  <a:lnTo>
                    <a:pt x="412" y="0"/>
                  </a:lnTo>
                  <a:lnTo>
                    <a:pt x="408" y="0"/>
                  </a:lnTo>
                  <a:lnTo>
                    <a:pt x="404" y="6"/>
                  </a:lnTo>
                  <a:lnTo>
                    <a:pt x="404" y="6"/>
                  </a:lnTo>
                  <a:lnTo>
                    <a:pt x="398" y="10"/>
                  </a:lnTo>
                  <a:lnTo>
                    <a:pt x="392" y="16"/>
                  </a:lnTo>
                  <a:lnTo>
                    <a:pt x="388" y="22"/>
                  </a:lnTo>
                  <a:lnTo>
                    <a:pt x="388" y="22"/>
                  </a:lnTo>
                  <a:lnTo>
                    <a:pt x="384" y="22"/>
                  </a:lnTo>
                  <a:lnTo>
                    <a:pt x="382" y="22"/>
                  </a:lnTo>
                  <a:lnTo>
                    <a:pt x="380" y="24"/>
                  </a:lnTo>
                  <a:lnTo>
                    <a:pt x="380" y="24"/>
                  </a:lnTo>
                  <a:lnTo>
                    <a:pt x="362" y="40"/>
                  </a:lnTo>
                  <a:lnTo>
                    <a:pt x="345" y="64"/>
                  </a:lnTo>
                  <a:lnTo>
                    <a:pt x="345" y="64"/>
                  </a:lnTo>
                  <a:lnTo>
                    <a:pt x="337" y="74"/>
                  </a:lnTo>
                  <a:lnTo>
                    <a:pt x="329" y="82"/>
                  </a:lnTo>
                  <a:lnTo>
                    <a:pt x="323" y="84"/>
                  </a:lnTo>
                  <a:lnTo>
                    <a:pt x="319" y="86"/>
                  </a:lnTo>
                  <a:lnTo>
                    <a:pt x="313" y="88"/>
                  </a:lnTo>
                  <a:lnTo>
                    <a:pt x="309" y="90"/>
                  </a:lnTo>
                  <a:lnTo>
                    <a:pt x="309" y="90"/>
                  </a:lnTo>
                  <a:lnTo>
                    <a:pt x="301" y="90"/>
                  </a:lnTo>
                  <a:lnTo>
                    <a:pt x="295" y="92"/>
                  </a:lnTo>
                  <a:lnTo>
                    <a:pt x="287" y="100"/>
                  </a:lnTo>
                  <a:lnTo>
                    <a:pt x="279" y="104"/>
                  </a:lnTo>
                  <a:lnTo>
                    <a:pt x="275" y="110"/>
                  </a:lnTo>
                  <a:lnTo>
                    <a:pt x="275" y="110"/>
                  </a:lnTo>
                  <a:lnTo>
                    <a:pt x="273" y="110"/>
                  </a:lnTo>
                  <a:lnTo>
                    <a:pt x="273" y="112"/>
                  </a:lnTo>
                  <a:lnTo>
                    <a:pt x="275" y="116"/>
                  </a:lnTo>
                  <a:lnTo>
                    <a:pt x="277" y="120"/>
                  </a:lnTo>
                  <a:lnTo>
                    <a:pt x="275" y="124"/>
                  </a:lnTo>
                  <a:lnTo>
                    <a:pt x="273" y="128"/>
                  </a:lnTo>
                  <a:lnTo>
                    <a:pt x="271" y="133"/>
                  </a:lnTo>
                  <a:lnTo>
                    <a:pt x="271" y="133"/>
                  </a:lnTo>
                  <a:lnTo>
                    <a:pt x="267" y="139"/>
                  </a:lnTo>
                  <a:lnTo>
                    <a:pt x="263" y="147"/>
                  </a:lnTo>
                  <a:lnTo>
                    <a:pt x="253" y="157"/>
                  </a:lnTo>
                  <a:lnTo>
                    <a:pt x="247" y="161"/>
                  </a:lnTo>
                  <a:lnTo>
                    <a:pt x="243" y="167"/>
                  </a:lnTo>
                  <a:lnTo>
                    <a:pt x="243" y="171"/>
                  </a:lnTo>
                  <a:lnTo>
                    <a:pt x="243" y="171"/>
                  </a:lnTo>
                  <a:lnTo>
                    <a:pt x="245" y="175"/>
                  </a:lnTo>
                  <a:lnTo>
                    <a:pt x="247" y="181"/>
                  </a:lnTo>
                  <a:lnTo>
                    <a:pt x="251" y="189"/>
                  </a:lnTo>
                  <a:lnTo>
                    <a:pt x="251" y="193"/>
                  </a:lnTo>
                  <a:lnTo>
                    <a:pt x="251" y="195"/>
                  </a:lnTo>
                  <a:lnTo>
                    <a:pt x="251" y="195"/>
                  </a:lnTo>
                  <a:lnTo>
                    <a:pt x="251" y="205"/>
                  </a:lnTo>
                  <a:lnTo>
                    <a:pt x="251" y="215"/>
                  </a:lnTo>
                  <a:lnTo>
                    <a:pt x="251" y="215"/>
                  </a:lnTo>
                  <a:lnTo>
                    <a:pt x="253" y="221"/>
                  </a:lnTo>
                  <a:lnTo>
                    <a:pt x="255" y="229"/>
                  </a:lnTo>
                  <a:lnTo>
                    <a:pt x="259" y="239"/>
                  </a:lnTo>
                  <a:lnTo>
                    <a:pt x="259" y="241"/>
                  </a:lnTo>
                  <a:lnTo>
                    <a:pt x="253" y="243"/>
                  </a:lnTo>
                  <a:lnTo>
                    <a:pt x="253" y="243"/>
                  </a:lnTo>
                  <a:lnTo>
                    <a:pt x="239" y="263"/>
                  </a:lnTo>
                  <a:lnTo>
                    <a:pt x="229" y="267"/>
                  </a:lnTo>
                  <a:lnTo>
                    <a:pt x="227" y="267"/>
                  </a:lnTo>
                  <a:lnTo>
                    <a:pt x="227" y="265"/>
                  </a:lnTo>
                  <a:lnTo>
                    <a:pt x="227" y="265"/>
                  </a:lnTo>
                  <a:lnTo>
                    <a:pt x="227" y="257"/>
                  </a:lnTo>
                  <a:lnTo>
                    <a:pt x="225" y="243"/>
                  </a:lnTo>
                  <a:lnTo>
                    <a:pt x="223" y="229"/>
                  </a:lnTo>
                  <a:lnTo>
                    <a:pt x="219" y="215"/>
                  </a:lnTo>
                  <a:lnTo>
                    <a:pt x="219" y="215"/>
                  </a:lnTo>
                  <a:lnTo>
                    <a:pt x="201" y="175"/>
                  </a:lnTo>
                  <a:lnTo>
                    <a:pt x="193" y="179"/>
                  </a:lnTo>
                  <a:lnTo>
                    <a:pt x="193" y="179"/>
                  </a:lnTo>
                  <a:lnTo>
                    <a:pt x="177" y="183"/>
                  </a:lnTo>
                  <a:lnTo>
                    <a:pt x="177" y="183"/>
                  </a:lnTo>
                  <a:lnTo>
                    <a:pt x="177" y="183"/>
                  </a:lnTo>
                  <a:lnTo>
                    <a:pt x="177" y="183"/>
                  </a:lnTo>
                  <a:lnTo>
                    <a:pt x="177" y="18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Freeform 81"/>
            <p:cNvSpPr>
              <a:spLocks/>
            </p:cNvSpPr>
            <p:nvPr/>
          </p:nvSpPr>
          <p:spPr bwMode="auto">
            <a:xfrm>
              <a:off x="811" y="2426"/>
              <a:ext cx="66" cy="102"/>
            </a:xfrm>
            <a:custGeom>
              <a:avLst/>
              <a:gdLst>
                <a:gd name="T0" fmla="*/ 50 w 66"/>
                <a:gd name="T1" fmla="*/ 70 h 102"/>
                <a:gd name="T2" fmla="*/ 52 w 66"/>
                <a:gd name="T3" fmla="*/ 70 h 102"/>
                <a:gd name="T4" fmla="*/ 56 w 66"/>
                <a:gd name="T5" fmla="*/ 76 h 102"/>
                <a:gd name="T6" fmla="*/ 60 w 66"/>
                <a:gd name="T7" fmla="*/ 76 h 102"/>
                <a:gd name="T8" fmla="*/ 64 w 66"/>
                <a:gd name="T9" fmla="*/ 66 h 102"/>
                <a:gd name="T10" fmla="*/ 66 w 66"/>
                <a:gd name="T11" fmla="*/ 54 h 102"/>
                <a:gd name="T12" fmla="*/ 62 w 66"/>
                <a:gd name="T13" fmla="*/ 40 h 102"/>
                <a:gd name="T14" fmla="*/ 52 w 66"/>
                <a:gd name="T15" fmla="*/ 28 h 102"/>
                <a:gd name="T16" fmla="*/ 50 w 66"/>
                <a:gd name="T17" fmla="*/ 22 h 102"/>
                <a:gd name="T18" fmla="*/ 38 w 66"/>
                <a:gd name="T19" fmla="*/ 28 h 102"/>
                <a:gd name="T20" fmla="*/ 38 w 66"/>
                <a:gd name="T21" fmla="*/ 28 h 102"/>
                <a:gd name="T22" fmla="*/ 32 w 66"/>
                <a:gd name="T23" fmla="*/ 20 h 102"/>
                <a:gd name="T24" fmla="*/ 28 w 66"/>
                <a:gd name="T25" fmla="*/ 12 h 102"/>
                <a:gd name="T26" fmla="*/ 28 w 66"/>
                <a:gd name="T27" fmla="*/ 8 h 102"/>
                <a:gd name="T28" fmla="*/ 22 w 66"/>
                <a:gd name="T29" fmla="*/ 0 h 102"/>
                <a:gd name="T30" fmla="*/ 20 w 66"/>
                <a:gd name="T31" fmla="*/ 0 h 102"/>
                <a:gd name="T32" fmla="*/ 18 w 66"/>
                <a:gd name="T33" fmla="*/ 6 h 102"/>
                <a:gd name="T34" fmla="*/ 20 w 66"/>
                <a:gd name="T35" fmla="*/ 14 h 102"/>
                <a:gd name="T36" fmla="*/ 26 w 66"/>
                <a:gd name="T37" fmla="*/ 28 h 102"/>
                <a:gd name="T38" fmla="*/ 34 w 66"/>
                <a:gd name="T39" fmla="*/ 38 h 102"/>
                <a:gd name="T40" fmla="*/ 38 w 66"/>
                <a:gd name="T41" fmla="*/ 38 h 102"/>
                <a:gd name="T42" fmla="*/ 44 w 66"/>
                <a:gd name="T43" fmla="*/ 28 h 102"/>
                <a:gd name="T44" fmla="*/ 46 w 66"/>
                <a:gd name="T45" fmla="*/ 32 h 102"/>
                <a:gd name="T46" fmla="*/ 50 w 66"/>
                <a:gd name="T47" fmla="*/ 40 h 102"/>
                <a:gd name="T48" fmla="*/ 52 w 66"/>
                <a:gd name="T49" fmla="*/ 42 h 102"/>
                <a:gd name="T50" fmla="*/ 50 w 66"/>
                <a:gd name="T51" fmla="*/ 46 h 102"/>
                <a:gd name="T52" fmla="*/ 44 w 66"/>
                <a:gd name="T53" fmla="*/ 56 h 102"/>
                <a:gd name="T54" fmla="*/ 44 w 66"/>
                <a:gd name="T55" fmla="*/ 58 h 102"/>
                <a:gd name="T56" fmla="*/ 34 w 66"/>
                <a:gd name="T57" fmla="*/ 60 h 102"/>
                <a:gd name="T58" fmla="*/ 28 w 66"/>
                <a:gd name="T59" fmla="*/ 64 h 102"/>
                <a:gd name="T60" fmla="*/ 24 w 66"/>
                <a:gd name="T61" fmla="*/ 68 h 102"/>
                <a:gd name="T62" fmla="*/ 20 w 66"/>
                <a:gd name="T63" fmla="*/ 78 h 102"/>
                <a:gd name="T64" fmla="*/ 18 w 66"/>
                <a:gd name="T65" fmla="*/ 78 h 102"/>
                <a:gd name="T66" fmla="*/ 16 w 66"/>
                <a:gd name="T67" fmla="*/ 76 h 102"/>
                <a:gd name="T68" fmla="*/ 16 w 66"/>
                <a:gd name="T69" fmla="*/ 74 h 102"/>
                <a:gd name="T70" fmla="*/ 16 w 66"/>
                <a:gd name="T71" fmla="*/ 74 h 102"/>
                <a:gd name="T72" fmla="*/ 6 w 66"/>
                <a:gd name="T73" fmla="*/ 74 h 102"/>
                <a:gd name="T74" fmla="*/ 2 w 66"/>
                <a:gd name="T75" fmla="*/ 74 h 102"/>
                <a:gd name="T76" fmla="*/ 0 w 66"/>
                <a:gd name="T77" fmla="*/ 78 h 102"/>
                <a:gd name="T78" fmla="*/ 4 w 66"/>
                <a:gd name="T79" fmla="*/ 86 h 102"/>
                <a:gd name="T80" fmla="*/ 6 w 66"/>
                <a:gd name="T81" fmla="*/ 94 h 102"/>
                <a:gd name="T82" fmla="*/ 6 w 66"/>
                <a:gd name="T83" fmla="*/ 102 h 102"/>
                <a:gd name="T84" fmla="*/ 14 w 66"/>
                <a:gd name="T85" fmla="*/ 100 h 102"/>
                <a:gd name="T86" fmla="*/ 22 w 66"/>
                <a:gd name="T87" fmla="*/ 92 h 102"/>
                <a:gd name="T88" fmla="*/ 34 w 66"/>
                <a:gd name="T89" fmla="*/ 86 h 102"/>
                <a:gd name="T90" fmla="*/ 40 w 66"/>
                <a:gd name="T91" fmla="*/ 82 h 102"/>
                <a:gd name="T92" fmla="*/ 50 w 66"/>
                <a:gd name="T93" fmla="*/ 70 h 102"/>
                <a:gd name="T94" fmla="*/ 50 w 66"/>
                <a:gd name="T95" fmla="*/ 70 h 102"/>
                <a:gd name="T96" fmla="*/ 50 w 66"/>
                <a:gd name="T97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102">
                  <a:moveTo>
                    <a:pt x="50" y="70"/>
                  </a:moveTo>
                  <a:lnTo>
                    <a:pt x="50" y="70"/>
                  </a:lnTo>
                  <a:lnTo>
                    <a:pt x="50" y="70"/>
                  </a:lnTo>
                  <a:lnTo>
                    <a:pt x="52" y="70"/>
                  </a:lnTo>
                  <a:lnTo>
                    <a:pt x="54" y="74"/>
                  </a:lnTo>
                  <a:lnTo>
                    <a:pt x="56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4" y="66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4" y="46"/>
                  </a:lnTo>
                  <a:lnTo>
                    <a:pt x="62" y="40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44" y="22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4" y="24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20"/>
                  </a:lnTo>
                  <a:lnTo>
                    <a:pt x="26" y="2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8" y="40"/>
                  </a:lnTo>
                  <a:lnTo>
                    <a:pt x="38" y="38"/>
                  </a:lnTo>
                  <a:lnTo>
                    <a:pt x="42" y="3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6" y="52"/>
                  </a:lnTo>
                  <a:lnTo>
                    <a:pt x="44" y="56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0" y="60"/>
                  </a:lnTo>
                  <a:lnTo>
                    <a:pt x="34" y="60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4" y="68"/>
                  </a:lnTo>
                  <a:lnTo>
                    <a:pt x="22" y="70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6" y="76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0" y="70"/>
                  </a:lnTo>
                  <a:lnTo>
                    <a:pt x="6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6" y="90"/>
                  </a:lnTo>
                  <a:lnTo>
                    <a:pt x="6" y="94"/>
                  </a:lnTo>
                  <a:lnTo>
                    <a:pt x="6" y="100"/>
                  </a:lnTo>
                  <a:lnTo>
                    <a:pt x="6" y="102"/>
                  </a:lnTo>
                  <a:lnTo>
                    <a:pt x="6" y="102"/>
                  </a:lnTo>
                  <a:lnTo>
                    <a:pt x="14" y="100"/>
                  </a:lnTo>
                  <a:lnTo>
                    <a:pt x="22" y="92"/>
                  </a:lnTo>
                  <a:lnTo>
                    <a:pt x="22" y="92"/>
                  </a:lnTo>
                  <a:lnTo>
                    <a:pt x="28" y="88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40" y="82"/>
                  </a:lnTo>
                  <a:lnTo>
                    <a:pt x="44" y="7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0" y="7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Freeform 82"/>
            <p:cNvSpPr>
              <a:spLocks/>
            </p:cNvSpPr>
            <p:nvPr/>
          </p:nvSpPr>
          <p:spPr bwMode="auto">
            <a:xfrm>
              <a:off x="1520" y="1785"/>
              <a:ext cx="28" cy="12"/>
            </a:xfrm>
            <a:custGeom>
              <a:avLst/>
              <a:gdLst>
                <a:gd name="T0" fmla="*/ 16 w 28"/>
                <a:gd name="T1" fmla="*/ 12 h 12"/>
                <a:gd name="T2" fmla="*/ 16 w 28"/>
                <a:gd name="T3" fmla="*/ 12 h 12"/>
                <a:gd name="T4" fmla="*/ 22 w 28"/>
                <a:gd name="T5" fmla="*/ 12 h 12"/>
                <a:gd name="T6" fmla="*/ 28 w 28"/>
                <a:gd name="T7" fmla="*/ 8 h 12"/>
                <a:gd name="T8" fmla="*/ 28 w 28"/>
                <a:gd name="T9" fmla="*/ 8 h 12"/>
                <a:gd name="T10" fmla="*/ 20 w 28"/>
                <a:gd name="T11" fmla="*/ 8 h 12"/>
                <a:gd name="T12" fmla="*/ 16 w 28"/>
                <a:gd name="T13" fmla="*/ 8 h 12"/>
                <a:gd name="T14" fmla="*/ 16 w 28"/>
                <a:gd name="T15" fmla="*/ 8 h 12"/>
                <a:gd name="T16" fmla="*/ 2 w 28"/>
                <a:gd name="T17" fmla="*/ 0 h 12"/>
                <a:gd name="T18" fmla="*/ 2 w 28"/>
                <a:gd name="T19" fmla="*/ 0 h 12"/>
                <a:gd name="T20" fmla="*/ 2 w 28"/>
                <a:gd name="T21" fmla="*/ 0 h 12"/>
                <a:gd name="T22" fmla="*/ 2 w 28"/>
                <a:gd name="T23" fmla="*/ 0 h 12"/>
                <a:gd name="T24" fmla="*/ 0 w 28"/>
                <a:gd name="T25" fmla="*/ 0 h 12"/>
                <a:gd name="T26" fmla="*/ 0 w 28"/>
                <a:gd name="T27" fmla="*/ 0 h 12"/>
                <a:gd name="T28" fmla="*/ 6 w 28"/>
                <a:gd name="T29" fmla="*/ 8 h 12"/>
                <a:gd name="T30" fmla="*/ 10 w 28"/>
                <a:gd name="T31" fmla="*/ 10 h 12"/>
                <a:gd name="T32" fmla="*/ 16 w 28"/>
                <a:gd name="T33" fmla="*/ 12 h 12"/>
                <a:gd name="T34" fmla="*/ 16 w 28"/>
                <a:gd name="T35" fmla="*/ 12 h 12"/>
                <a:gd name="T36" fmla="*/ 16 w 28"/>
                <a:gd name="T37" fmla="*/ 12 h 12"/>
                <a:gd name="T38" fmla="*/ 16 w 28"/>
                <a:gd name="T39" fmla="*/ 12 h 12"/>
                <a:gd name="T40" fmla="*/ 16 w 28"/>
                <a:gd name="T4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2">
                  <a:moveTo>
                    <a:pt x="16" y="12"/>
                  </a:moveTo>
                  <a:lnTo>
                    <a:pt x="16" y="12"/>
                  </a:lnTo>
                  <a:lnTo>
                    <a:pt x="22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8"/>
                  </a:lnTo>
                  <a:lnTo>
                    <a:pt x="10" y="1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Freeform 83"/>
            <p:cNvSpPr>
              <a:spLocks/>
            </p:cNvSpPr>
            <p:nvPr/>
          </p:nvSpPr>
          <p:spPr bwMode="auto">
            <a:xfrm>
              <a:off x="2295" y="1789"/>
              <a:ext cx="26" cy="54"/>
            </a:xfrm>
            <a:custGeom>
              <a:avLst/>
              <a:gdLst>
                <a:gd name="T0" fmla="*/ 22 w 26"/>
                <a:gd name="T1" fmla="*/ 54 h 54"/>
                <a:gd name="T2" fmla="*/ 22 w 26"/>
                <a:gd name="T3" fmla="*/ 54 h 54"/>
                <a:gd name="T4" fmla="*/ 24 w 26"/>
                <a:gd name="T5" fmla="*/ 54 h 54"/>
                <a:gd name="T6" fmla="*/ 26 w 26"/>
                <a:gd name="T7" fmla="*/ 52 h 54"/>
                <a:gd name="T8" fmla="*/ 26 w 26"/>
                <a:gd name="T9" fmla="*/ 52 h 54"/>
                <a:gd name="T10" fmla="*/ 26 w 26"/>
                <a:gd name="T11" fmla="*/ 44 h 54"/>
                <a:gd name="T12" fmla="*/ 26 w 26"/>
                <a:gd name="T13" fmla="*/ 36 h 54"/>
                <a:gd name="T14" fmla="*/ 26 w 26"/>
                <a:gd name="T15" fmla="*/ 36 h 54"/>
                <a:gd name="T16" fmla="*/ 24 w 26"/>
                <a:gd name="T17" fmla="*/ 26 h 54"/>
                <a:gd name="T18" fmla="*/ 22 w 26"/>
                <a:gd name="T19" fmla="*/ 8 h 54"/>
                <a:gd name="T20" fmla="*/ 22 w 26"/>
                <a:gd name="T21" fmla="*/ 8 h 54"/>
                <a:gd name="T22" fmla="*/ 22 w 26"/>
                <a:gd name="T23" fmla="*/ 4 h 54"/>
                <a:gd name="T24" fmla="*/ 18 w 26"/>
                <a:gd name="T25" fmla="*/ 0 h 54"/>
                <a:gd name="T26" fmla="*/ 18 w 26"/>
                <a:gd name="T27" fmla="*/ 0 h 54"/>
                <a:gd name="T28" fmla="*/ 16 w 26"/>
                <a:gd name="T29" fmla="*/ 0 h 54"/>
                <a:gd name="T30" fmla="*/ 8 w 26"/>
                <a:gd name="T31" fmla="*/ 8 h 54"/>
                <a:gd name="T32" fmla="*/ 2 w 26"/>
                <a:gd name="T33" fmla="*/ 12 h 54"/>
                <a:gd name="T34" fmla="*/ 2 w 26"/>
                <a:gd name="T35" fmla="*/ 12 h 54"/>
                <a:gd name="T36" fmla="*/ 0 w 26"/>
                <a:gd name="T37" fmla="*/ 12 h 54"/>
                <a:gd name="T38" fmla="*/ 0 w 26"/>
                <a:gd name="T39" fmla="*/ 16 h 54"/>
                <a:gd name="T40" fmla="*/ 2 w 26"/>
                <a:gd name="T41" fmla="*/ 22 h 54"/>
                <a:gd name="T42" fmla="*/ 8 w 26"/>
                <a:gd name="T43" fmla="*/ 38 h 54"/>
                <a:gd name="T44" fmla="*/ 8 w 26"/>
                <a:gd name="T45" fmla="*/ 38 h 54"/>
                <a:gd name="T46" fmla="*/ 12 w 26"/>
                <a:gd name="T47" fmla="*/ 44 h 54"/>
                <a:gd name="T48" fmla="*/ 12 w 26"/>
                <a:gd name="T49" fmla="*/ 50 h 54"/>
                <a:gd name="T50" fmla="*/ 18 w 26"/>
                <a:gd name="T51" fmla="*/ 52 h 54"/>
                <a:gd name="T52" fmla="*/ 22 w 26"/>
                <a:gd name="T53" fmla="*/ 54 h 54"/>
                <a:gd name="T54" fmla="*/ 22 w 26"/>
                <a:gd name="T55" fmla="*/ 54 h 54"/>
                <a:gd name="T56" fmla="*/ 22 w 26"/>
                <a:gd name="T57" fmla="*/ 54 h 54"/>
                <a:gd name="T58" fmla="*/ 22 w 26"/>
                <a:gd name="T59" fmla="*/ 54 h 54"/>
                <a:gd name="T60" fmla="*/ 22 w 26"/>
                <a:gd name="T6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" h="54">
                  <a:moveTo>
                    <a:pt x="22" y="54"/>
                  </a:moveTo>
                  <a:lnTo>
                    <a:pt x="22" y="54"/>
                  </a:lnTo>
                  <a:lnTo>
                    <a:pt x="24" y="54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44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4" y="2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2" y="44"/>
                  </a:lnTo>
                  <a:lnTo>
                    <a:pt x="12" y="50"/>
                  </a:lnTo>
                  <a:lnTo>
                    <a:pt x="18" y="52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84"/>
            <p:cNvSpPr>
              <a:spLocks/>
            </p:cNvSpPr>
            <p:nvPr/>
          </p:nvSpPr>
          <p:spPr bwMode="auto">
            <a:xfrm>
              <a:off x="2715" y="1823"/>
              <a:ext cx="16" cy="22"/>
            </a:xfrm>
            <a:custGeom>
              <a:avLst/>
              <a:gdLst>
                <a:gd name="T0" fmla="*/ 14 w 16"/>
                <a:gd name="T1" fmla="*/ 22 h 22"/>
                <a:gd name="T2" fmla="*/ 16 w 16"/>
                <a:gd name="T3" fmla="*/ 18 h 22"/>
                <a:gd name="T4" fmla="*/ 16 w 16"/>
                <a:gd name="T5" fmla="*/ 18 h 22"/>
                <a:gd name="T6" fmla="*/ 16 w 16"/>
                <a:gd name="T7" fmla="*/ 0 h 22"/>
                <a:gd name="T8" fmla="*/ 16 w 16"/>
                <a:gd name="T9" fmla="*/ 0 h 22"/>
                <a:gd name="T10" fmla="*/ 16 w 16"/>
                <a:gd name="T11" fmla="*/ 0 h 22"/>
                <a:gd name="T12" fmla="*/ 14 w 16"/>
                <a:gd name="T13" fmla="*/ 0 h 22"/>
                <a:gd name="T14" fmla="*/ 12 w 16"/>
                <a:gd name="T15" fmla="*/ 2 h 22"/>
                <a:gd name="T16" fmla="*/ 2 w 16"/>
                <a:gd name="T17" fmla="*/ 8 h 22"/>
                <a:gd name="T18" fmla="*/ 2 w 16"/>
                <a:gd name="T19" fmla="*/ 8 h 22"/>
                <a:gd name="T20" fmla="*/ 0 w 16"/>
                <a:gd name="T21" fmla="*/ 12 h 22"/>
                <a:gd name="T22" fmla="*/ 2 w 16"/>
                <a:gd name="T23" fmla="*/ 16 h 22"/>
                <a:gd name="T24" fmla="*/ 8 w 16"/>
                <a:gd name="T25" fmla="*/ 18 h 22"/>
                <a:gd name="T26" fmla="*/ 14 w 16"/>
                <a:gd name="T27" fmla="*/ 22 h 22"/>
                <a:gd name="T28" fmla="*/ 14 w 16"/>
                <a:gd name="T29" fmla="*/ 22 h 22"/>
                <a:gd name="T30" fmla="*/ 14 w 16"/>
                <a:gd name="T31" fmla="*/ 22 h 22"/>
                <a:gd name="T32" fmla="*/ 14 w 16"/>
                <a:gd name="T33" fmla="*/ 22 h 22"/>
                <a:gd name="T34" fmla="*/ 14 w 16"/>
                <a:gd name="T3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22">
                  <a:moveTo>
                    <a:pt x="14" y="22"/>
                  </a:move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8" y="18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85"/>
            <p:cNvSpPr>
              <a:spLocks/>
            </p:cNvSpPr>
            <p:nvPr/>
          </p:nvSpPr>
          <p:spPr bwMode="auto">
            <a:xfrm>
              <a:off x="3300" y="1777"/>
              <a:ext cx="30" cy="24"/>
            </a:xfrm>
            <a:custGeom>
              <a:avLst/>
              <a:gdLst>
                <a:gd name="T0" fmla="*/ 4 w 30"/>
                <a:gd name="T1" fmla="*/ 6 h 24"/>
                <a:gd name="T2" fmla="*/ 4 w 30"/>
                <a:gd name="T3" fmla="*/ 6 h 24"/>
                <a:gd name="T4" fmla="*/ 6 w 30"/>
                <a:gd name="T5" fmla="*/ 6 h 24"/>
                <a:gd name="T6" fmla="*/ 4 w 30"/>
                <a:gd name="T7" fmla="*/ 8 h 24"/>
                <a:gd name="T8" fmla="*/ 0 w 30"/>
                <a:gd name="T9" fmla="*/ 16 h 24"/>
                <a:gd name="T10" fmla="*/ 0 w 30"/>
                <a:gd name="T11" fmla="*/ 16 h 24"/>
                <a:gd name="T12" fmla="*/ 0 w 30"/>
                <a:gd name="T13" fmla="*/ 20 h 24"/>
                <a:gd name="T14" fmla="*/ 0 w 30"/>
                <a:gd name="T15" fmla="*/ 20 h 24"/>
                <a:gd name="T16" fmla="*/ 4 w 30"/>
                <a:gd name="T17" fmla="*/ 22 h 24"/>
                <a:gd name="T18" fmla="*/ 22 w 30"/>
                <a:gd name="T19" fmla="*/ 24 h 24"/>
                <a:gd name="T20" fmla="*/ 22 w 30"/>
                <a:gd name="T21" fmla="*/ 24 h 24"/>
                <a:gd name="T22" fmla="*/ 26 w 30"/>
                <a:gd name="T23" fmla="*/ 20 h 24"/>
                <a:gd name="T24" fmla="*/ 26 w 30"/>
                <a:gd name="T25" fmla="*/ 12 h 24"/>
                <a:gd name="T26" fmla="*/ 30 w 30"/>
                <a:gd name="T27" fmla="*/ 6 h 24"/>
                <a:gd name="T28" fmla="*/ 30 w 30"/>
                <a:gd name="T29" fmla="*/ 6 h 24"/>
                <a:gd name="T30" fmla="*/ 30 w 30"/>
                <a:gd name="T31" fmla="*/ 4 h 24"/>
                <a:gd name="T32" fmla="*/ 28 w 30"/>
                <a:gd name="T33" fmla="*/ 2 h 24"/>
                <a:gd name="T34" fmla="*/ 24 w 30"/>
                <a:gd name="T35" fmla="*/ 0 h 24"/>
                <a:gd name="T36" fmla="*/ 18 w 30"/>
                <a:gd name="T37" fmla="*/ 0 h 24"/>
                <a:gd name="T38" fmla="*/ 8 w 30"/>
                <a:gd name="T39" fmla="*/ 0 h 24"/>
                <a:gd name="T40" fmla="*/ 8 w 30"/>
                <a:gd name="T41" fmla="*/ 0 h 24"/>
                <a:gd name="T42" fmla="*/ 4 w 30"/>
                <a:gd name="T43" fmla="*/ 0 h 24"/>
                <a:gd name="T44" fmla="*/ 4 w 30"/>
                <a:gd name="T45" fmla="*/ 2 h 24"/>
                <a:gd name="T46" fmla="*/ 4 w 30"/>
                <a:gd name="T47" fmla="*/ 4 h 24"/>
                <a:gd name="T48" fmla="*/ 4 w 30"/>
                <a:gd name="T49" fmla="*/ 6 h 24"/>
                <a:gd name="T50" fmla="*/ 4 w 30"/>
                <a:gd name="T51" fmla="*/ 6 h 24"/>
                <a:gd name="T52" fmla="*/ 4 w 30"/>
                <a:gd name="T53" fmla="*/ 6 h 24"/>
                <a:gd name="T54" fmla="*/ 4 w 30"/>
                <a:gd name="T55" fmla="*/ 6 h 24"/>
                <a:gd name="T56" fmla="*/ 4 w 30"/>
                <a:gd name="T57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" h="24">
                  <a:moveTo>
                    <a:pt x="4" y="6"/>
                  </a:moveTo>
                  <a:lnTo>
                    <a:pt x="4" y="6"/>
                  </a:lnTo>
                  <a:lnTo>
                    <a:pt x="6" y="6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2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6" y="20"/>
                  </a:lnTo>
                  <a:lnTo>
                    <a:pt x="26" y="12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Freeform 86"/>
            <p:cNvSpPr>
              <a:spLocks/>
            </p:cNvSpPr>
            <p:nvPr/>
          </p:nvSpPr>
          <p:spPr bwMode="auto">
            <a:xfrm>
              <a:off x="4497" y="2534"/>
              <a:ext cx="318" cy="408"/>
            </a:xfrm>
            <a:custGeom>
              <a:avLst/>
              <a:gdLst>
                <a:gd name="T0" fmla="*/ 298 w 318"/>
                <a:gd name="T1" fmla="*/ 332 h 408"/>
                <a:gd name="T2" fmla="*/ 280 w 318"/>
                <a:gd name="T3" fmla="*/ 332 h 408"/>
                <a:gd name="T4" fmla="*/ 270 w 318"/>
                <a:gd name="T5" fmla="*/ 332 h 408"/>
                <a:gd name="T6" fmla="*/ 239 w 318"/>
                <a:gd name="T7" fmla="*/ 314 h 408"/>
                <a:gd name="T8" fmla="*/ 229 w 318"/>
                <a:gd name="T9" fmla="*/ 308 h 408"/>
                <a:gd name="T10" fmla="*/ 213 w 318"/>
                <a:gd name="T11" fmla="*/ 274 h 408"/>
                <a:gd name="T12" fmla="*/ 203 w 318"/>
                <a:gd name="T13" fmla="*/ 249 h 408"/>
                <a:gd name="T14" fmla="*/ 203 w 318"/>
                <a:gd name="T15" fmla="*/ 229 h 408"/>
                <a:gd name="T16" fmla="*/ 207 w 318"/>
                <a:gd name="T17" fmla="*/ 215 h 408"/>
                <a:gd name="T18" fmla="*/ 223 w 318"/>
                <a:gd name="T19" fmla="*/ 205 h 408"/>
                <a:gd name="T20" fmla="*/ 241 w 318"/>
                <a:gd name="T21" fmla="*/ 203 h 408"/>
                <a:gd name="T22" fmla="*/ 177 w 318"/>
                <a:gd name="T23" fmla="*/ 157 h 408"/>
                <a:gd name="T24" fmla="*/ 157 w 318"/>
                <a:gd name="T25" fmla="*/ 139 h 408"/>
                <a:gd name="T26" fmla="*/ 129 w 318"/>
                <a:gd name="T27" fmla="*/ 113 h 408"/>
                <a:gd name="T28" fmla="*/ 99 w 318"/>
                <a:gd name="T29" fmla="*/ 93 h 408"/>
                <a:gd name="T30" fmla="*/ 83 w 318"/>
                <a:gd name="T31" fmla="*/ 71 h 408"/>
                <a:gd name="T32" fmla="*/ 69 w 318"/>
                <a:gd name="T33" fmla="*/ 53 h 408"/>
                <a:gd name="T34" fmla="*/ 59 w 318"/>
                <a:gd name="T35" fmla="*/ 49 h 408"/>
                <a:gd name="T36" fmla="*/ 34 w 318"/>
                <a:gd name="T37" fmla="*/ 20 h 408"/>
                <a:gd name="T38" fmla="*/ 16 w 318"/>
                <a:gd name="T39" fmla="*/ 2 h 408"/>
                <a:gd name="T40" fmla="*/ 6 w 318"/>
                <a:gd name="T41" fmla="*/ 2 h 408"/>
                <a:gd name="T42" fmla="*/ 0 w 318"/>
                <a:gd name="T43" fmla="*/ 8 h 408"/>
                <a:gd name="T44" fmla="*/ 22 w 318"/>
                <a:gd name="T45" fmla="*/ 20 h 408"/>
                <a:gd name="T46" fmla="*/ 30 w 318"/>
                <a:gd name="T47" fmla="*/ 26 h 408"/>
                <a:gd name="T48" fmla="*/ 34 w 318"/>
                <a:gd name="T49" fmla="*/ 39 h 408"/>
                <a:gd name="T50" fmla="*/ 34 w 318"/>
                <a:gd name="T51" fmla="*/ 45 h 408"/>
                <a:gd name="T52" fmla="*/ 24 w 318"/>
                <a:gd name="T53" fmla="*/ 47 h 408"/>
                <a:gd name="T54" fmla="*/ 18 w 318"/>
                <a:gd name="T55" fmla="*/ 51 h 408"/>
                <a:gd name="T56" fmla="*/ 18 w 318"/>
                <a:gd name="T57" fmla="*/ 63 h 408"/>
                <a:gd name="T58" fmla="*/ 37 w 318"/>
                <a:gd name="T59" fmla="*/ 87 h 408"/>
                <a:gd name="T60" fmla="*/ 45 w 318"/>
                <a:gd name="T61" fmla="*/ 111 h 408"/>
                <a:gd name="T62" fmla="*/ 55 w 318"/>
                <a:gd name="T63" fmla="*/ 123 h 408"/>
                <a:gd name="T64" fmla="*/ 87 w 318"/>
                <a:gd name="T65" fmla="*/ 149 h 408"/>
                <a:gd name="T66" fmla="*/ 103 w 318"/>
                <a:gd name="T67" fmla="*/ 157 h 408"/>
                <a:gd name="T68" fmla="*/ 119 w 318"/>
                <a:gd name="T69" fmla="*/ 183 h 408"/>
                <a:gd name="T70" fmla="*/ 137 w 318"/>
                <a:gd name="T71" fmla="*/ 211 h 408"/>
                <a:gd name="T72" fmla="*/ 173 w 318"/>
                <a:gd name="T73" fmla="*/ 270 h 408"/>
                <a:gd name="T74" fmla="*/ 177 w 318"/>
                <a:gd name="T75" fmla="*/ 282 h 408"/>
                <a:gd name="T76" fmla="*/ 191 w 318"/>
                <a:gd name="T77" fmla="*/ 292 h 408"/>
                <a:gd name="T78" fmla="*/ 207 w 318"/>
                <a:gd name="T79" fmla="*/ 310 h 408"/>
                <a:gd name="T80" fmla="*/ 221 w 318"/>
                <a:gd name="T81" fmla="*/ 332 h 408"/>
                <a:gd name="T82" fmla="*/ 235 w 318"/>
                <a:gd name="T83" fmla="*/ 344 h 408"/>
                <a:gd name="T84" fmla="*/ 245 w 318"/>
                <a:gd name="T85" fmla="*/ 374 h 408"/>
                <a:gd name="T86" fmla="*/ 251 w 318"/>
                <a:gd name="T87" fmla="*/ 388 h 408"/>
                <a:gd name="T88" fmla="*/ 270 w 318"/>
                <a:gd name="T89" fmla="*/ 404 h 408"/>
                <a:gd name="T90" fmla="*/ 274 w 318"/>
                <a:gd name="T91" fmla="*/ 390 h 408"/>
                <a:gd name="T92" fmla="*/ 266 w 318"/>
                <a:gd name="T93" fmla="*/ 362 h 408"/>
                <a:gd name="T94" fmla="*/ 270 w 318"/>
                <a:gd name="T95" fmla="*/ 358 h 408"/>
                <a:gd name="T96" fmla="*/ 280 w 318"/>
                <a:gd name="T97" fmla="*/ 358 h 408"/>
                <a:gd name="T98" fmla="*/ 288 w 318"/>
                <a:gd name="T99" fmla="*/ 354 h 408"/>
                <a:gd name="T100" fmla="*/ 298 w 318"/>
                <a:gd name="T101" fmla="*/ 346 h 408"/>
                <a:gd name="T102" fmla="*/ 308 w 318"/>
                <a:gd name="T103" fmla="*/ 348 h 408"/>
                <a:gd name="T104" fmla="*/ 318 w 318"/>
                <a:gd name="T105" fmla="*/ 362 h 408"/>
                <a:gd name="T106" fmla="*/ 316 w 318"/>
                <a:gd name="T107" fmla="*/ 358 h 408"/>
                <a:gd name="T108" fmla="*/ 304 w 318"/>
                <a:gd name="T109" fmla="*/ 334 h 408"/>
                <a:gd name="T110" fmla="*/ 304 w 318"/>
                <a:gd name="T111" fmla="*/ 33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" h="408">
                  <a:moveTo>
                    <a:pt x="304" y="334"/>
                  </a:moveTo>
                  <a:lnTo>
                    <a:pt x="304" y="334"/>
                  </a:lnTo>
                  <a:lnTo>
                    <a:pt x="298" y="332"/>
                  </a:lnTo>
                  <a:lnTo>
                    <a:pt x="296" y="332"/>
                  </a:lnTo>
                  <a:lnTo>
                    <a:pt x="288" y="332"/>
                  </a:lnTo>
                  <a:lnTo>
                    <a:pt x="280" y="332"/>
                  </a:lnTo>
                  <a:lnTo>
                    <a:pt x="274" y="332"/>
                  </a:lnTo>
                  <a:lnTo>
                    <a:pt x="270" y="332"/>
                  </a:lnTo>
                  <a:lnTo>
                    <a:pt x="270" y="332"/>
                  </a:lnTo>
                  <a:lnTo>
                    <a:pt x="258" y="320"/>
                  </a:lnTo>
                  <a:lnTo>
                    <a:pt x="249" y="316"/>
                  </a:lnTo>
                  <a:lnTo>
                    <a:pt x="239" y="314"/>
                  </a:lnTo>
                  <a:lnTo>
                    <a:pt x="239" y="314"/>
                  </a:lnTo>
                  <a:lnTo>
                    <a:pt x="235" y="312"/>
                  </a:lnTo>
                  <a:lnTo>
                    <a:pt x="229" y="308"/>
                  </a:lnTo>
                  <a:lnTo>
                    <a:pt x="225" y="300"/>
                  </a:lnTo>
                  <a:lnTo>
                    <a:pt x="221" y="292"/>
                  </a:lnTo>
                  <a:lnTo>
                    <a:pt x="213" y="274"/>
                  </a:lnTo>
                  <a:lnTo>
                    <a:pt x="207" y="259"/>
                  </a:lnTo>
                  <a:lnTo>
                    <a:pt x="207" y="259"/>
                  </a:lnTo>
                  <a:lnTo>
                    <a:pt x="203" y="249"/>
                  </a:lnTo>
                  <a:lnTo>
                    <a:pt x="201" y="237"/>
                  </a:lnTo>
                  <a:lnTo>
                    <a:pt x="201" y="233"/>
                  </a:lnTo>
                  <a:lnTo>
                    <a:pt x="203" y="229"/>
                  </a:lnTo>
                  <a:lnTo>
                    <a:pt x="203" y="223"/>
                  </a:lnTo>
                  <a:lnTo>
                    <a:pt x="207" y="215"/>
                  </a:lnTo>
                  <a:lnTo>
                    <a:pt x="207" y="215"/>
                  </a:lnTo>
                  <a:lnTo>
                    <a:pt x="213" y="211"/>
                  </a:lnTo>
                  <a:lnTo>
                    <a:pt x="217" y="207"/>
                  </a:lnTo>
                  <a:lnTo>
                    <a:pt x="223" y="205"/>
                  </a:lnTo>
                  <a:lnTo>
                    <a:pt x="227" y="203"/>
                  </a:lnTo>
                  <a:lnTo>
                    <a:pt x="237" y="203"/>
                  </a:lnTo>
                  <a:lnTo>
                    <a:pt x="241" y="203"/>
                  </a:lnTo>
                  <a:lnTo>
                    <a:pt x="241" y="203"/>
                  </a:lnTo>
                  <a:lnTo>
                    <a:pt x="203" y="179"/>
                  </a:lnTo>
                  <a:lnTo>
                    <a:pt x="177" y="157"/>
                  </a:lnTo>
                  <a:lnTo>
                    <a:pt x="165" y="149"/>
                  </a:lnTo>
                  <a:lnTo>
                    <a:pt x="157" y="139"/>
                  </a:lnTo>
                  <a:lnTo>
                    <a:pt x="157" y="139"/>
                  </a:lnTo>
                  <a:lnTo>
                    <a:pt x="153" y="133"/>
                  </a:lnTo>
                  <a:lnTo>
                    <a:pt x="147" y="127"/>
                  </a:lnTo>
                  <a:lnTo>
                    <a:pt x="129" y="113"/>
                  </a:lnTo>
                  <a:lnTo>
                    <a:pt x="113" y="103"/>
                  </a:lnTo>
                  <a:lnTo>
                    <a:pt x="99" y="93"/>
                  </a:lnTo>
                  <a:lnTo>
                    <a:pt x="99" y="93"/>
                  </a:lnTo>
                  <a:lnTo>
                    <a:pt x="91" y="89"/>
                  </a:lnTo>
                  <a:lnTo>
                    <a:pt x="87" y="85"/>
                  </a:lnTo>
                  <a:lnTo>
                    <a:pt x="83" y="71"/>
                  </a:lnTo>
                  <a:lnTo>
                    <a:pt x="77" y="61"/>
                  </a:lnTo>
                  <a:lnTo>
                    <a:pt x="75" y="57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5" y="51"/>
                  </a:lnTo>
                  <a:lnTo>
                    <a:pt x="59" y="49"/>
                  </a:lnTo>
                  <a:lnTo>
                    <a:pt x="51" y="39"/>
                  </a:lnTo>
                  <a:lnTo>
                    <a:pt x="41" y="28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12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8" y="22"/>
                  </a:lnTo>
                  <a:lnTo>
                    <a:pt x="30" y="26"/>
                  </a:lnTo>
                  <a:lnTo>
                    <a:pt x="30" y="28"/>
                  </a:lnTo>
                  <a:lnTo>
                    <a:pt x="32" y="32"/>
                  </a:lnTo>
                  <a:lnTo>
                    <a:pt x="34" y="39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7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22" y="49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6" y="53"/>
                  </a:lnTo>
                  <a:lnTo>
                    <a:pt x="16" y="59"/>
                  </a:lnTo>
                  <a:lnTo>
                    <a:pt x="18" y="63"/>
                  </a:lnTo>
                  <a:lnTo>
                    <a:pt x="20" y="69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41" y="95"/>
                  </a:lnTo>
                  <a:lnTo>
                    <a:pt x="43" y="103"/>
                  </a:lnTo>
                  <a:lnTo>
                    <a:pt x="45" y="111"/>
                  </a:lnTo>
                  <a:lnTo>
                    <a:pt x="53" y="119"/>
                  </a:lnTo>
                  <a:lnTo>
                    <a:pt x="53" y="119"/>
                  </a:lnTo>
                  <a:lnTo>
                    <a:pt x="55" y="123"/>
                  </a:lnTo>
                  <a:lnTo>
                    <a:pt x="59" y="131"/>
                  </a:lnTo>
                  <a:lnTo>
                    <a:pt x="75" y="139"/>
                  </a:lnTo>
                  <a:lnTo>
                    <a:pt x="87" y="149"/>
                  </a:lnTo>
                  <a:lnTo>
                    <a:pt x="101" y="155"/>
                  </a:lnTo>
                  <a:lnTo>
                    <a:pt x="101" y="155"/>
                  </a:lnTo>
                  <a:lnTo>
                    <a:pt x="103" y="157"/>
                  </a:lnTo>
                  <a:lnTo>
                    <a:pt x="107" y="161"/>
                  </a:lnTo>
                  <a:lnTo>
                    <a:pt x="113" y="173"/>
                  </a:lnTo>
                  <a:lnTo>
                    <a:pt x="119" y="183"/>
                  </a:lnTo>
                  <a:lnTo>
                    <a:pt x="127" y="195"/>
                  </a:lnTo>
                  <a:lnTo>
                    <a:pt x="127" y="195"/>
                  </a:lnTo>
                  <a:lnTo>
                    <a:pt x="137" y="211"/>
                  </a:lnTo>
                  <a:lnTo>
                    <a:pt x="155" y="235"/>
                  </a:lnTo>
                  <a:lnTo>
                    <a:pt x="169" y="259"/>
                  </a:lnTo>
                  <a:lnTo>
                    <a:pt x="173" y="270"/>
                  </a:lnTo>
                  <a:lnTo>
                    <a:pt x="175" y="278"/>
                  </a:lnTo>
                  <a:lnTo>
                    <a:pt x="175" y="278"/>
                  </a:lnTo>
                  <a:lnTo>
                    <a:pt x="177" y="282"/>
                  </a:lnTo>
                  <a:lnTo>
                    <a:pt x="181" y="288"/>
                  </a:lnTo>
                  <a:lnTo>
                    <a:pt x="183" y="290"/>
                  </a:lnTo>
                  <a:lnTo>
                    <a:pt x="191" y="292"/>
                  </a:lnTo>
                  <a:lnTo>
                    <a:pt x="199" y="300"/>
                  </a:lnTo>
                  <a:lnTo>
                    <a:pt x="205" y="304"/>
                  </a:lnTo>
                  <a:lnTo>
                    <a:pt x="207" y="310"/>
                  </a:lnTo>
                  <a:lnTo>
                    <a:pt x="207" y="310"/>
                  </a:lnTo>
                  <a:lnTo>
                    <a:pt x="217" y="326"/>
                  </a:lnTo>
                  <a:lnTo>
                    <a:pt x="221" y="332"/>
                  </a:lnTo>
                  <a:lnTo>
                    <a:pt x="227" y="340"/>
                  </a:lnTo>
                  <a:lnTo>
                    <a:pt x="227" y="340"/>
                  </a:lnTo>
                  <a:lnTo>
                    <a:pt x="235" y="344"/>
                  </a:lnTo>
                  <a:lnTo>
                    <a:pt x="239" y="354"/>
                  </a:lnTo>
                  <a:lnTo>
                    <a:pt x="241" y="362"/>
                  </a:lnTo>
                  <a:lnTo>
                    <a:pt x="245" y="374"/>
                  </a:lnTo>
                  <a:lnTo>
                    <a:pt x="245" y="374"/>
                  </a:lnTo>
                  <a:lnTo>
                    <a:pt x="247" y="382"/>
                  </a:lnTo>
                  <a:lnTo>
                    <a:pt x="251" y="388"/>
                  </a:lnTo>
                  <a:lnTo>
                    <a:pt x="256" y="390"/>
                  </a:lnTo>
                  <a:lnTo>
                    <a:pt x="260" y="394"/>
                  </a:lnTo>
                  <a:lnTo>
                    <a:pt x="270" y="404"/>
                  </a:lnTo>
                  <a:lnTo>
                    <a:pt x="280" y="408"/>
                  </a:lnTo>
                  <a:lnTo>
                    <a:pt x="280" y="408"/>
                  </a:lnTo>
                  <a:lnTo>
                    <a:pt x="274" y="390"/>
                  </a:lnTo>
                  <a:lnTo>
                    <a:pt x="268" y="366"/>
                  </a:lnTo>
                  <a:lnTo>
                    <a:pt x="268" y="366"/>
                  </a:lnTo>
                  <a:lnTo>
                    <a:pt x="266" y="362"/>
                  </a:lnTo>
                  <a:lnTo>
                    <a:pt x="266" y="360"/>
                  </a:lnTo>
                  <a:lnTo>
                    <a:pt x="268" y="358"/>
                  </a:lnTo>
                  <a:lnTo>
                    <a:pt x="270" y="358"/>
                  </a:lnTo>
                  <a:lnTo>
                    <a:pt x="274" y="358"/>
                  </a:lnTo>
                  <a:lnTo>
                    <a:pt x="280" y="358"/>
                  </a:lnTo>
                  <a:lnTo>
                    <a:pt x="280" y="358"/>
                  </a:lnTo>
                  <a:lnTo>
                    <a:pt x="282" y="358"/>
                  </a:lnTo>
                  <a:lnTo>
                    <a:pt x="284" y="358"/>
                  </a:lnTo>
                  <a:lnTo>
                    <a:pt x="288" y="354"/>
                  </a:lnTo>
                  <a:lnTo>
                    <a:pt x="292" y="348"/>
                  </a:lnTo>
                  <a:lnTo>
                    <a:pt x="294" y="346"/>
                  </a:lnTo>
                  <a:lnTo>
                    <a:pt x="298" y="346"/>
                  </a:lnTo>
                  <a:lnTo>
                    <a:pt x="298" y="346"/>
                  </a:lnTo>
                  <a:lnTo>
                    <a:pt x="304" y="346"/>
                  </a:lnTo>
                  <a:lnTo>
                    <a:pt x="308" y="348"/>
                  </a:lnTo>
                  <a:lnTo>
                    <a:pt x="314" y="358"/>
                  </a:lnTo>
                  <a:lnTo>
                    <a:pt x="318" y="362"/>
                  </a:lnTo>
                  <a:lnTo>
                    <a:pt x="318" y="362"/>
                  </a:lnTo>
                  <a:lnTo>
                    <a:pt x="318" y="362"/>
                  </a:lnTo>
                  <a:lnTo>
                    <a:pt x="318" y="362"/>
                  </a:lnTo>
                  <a:lnTo>
                    <a:pt x="316" y="358"/>
                  </a:lnTo>
                  <a:lnTo>
                    <a:pt x="312" y="348"/>
                  </a:lnTo>
                  <a:lnTo>
                    <a:pt x="304" y="334"/>
                  </a:lnTo>
                  <a:lnTo>
                    <a:pt x="304" y="334"/>
                  </a:lnTo>
                  <a:lnTo>
                    <a:pt x="304" y="334"/>
                  </a:lnTo>
                  <a:lnTo>
                    <a:pt x="304" y="334"/>
                  </a:lnTo>
                  <a:lnTo>
                    <a:pt x="304" y="33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Freeform 87"/>
            <p:cNvSpPr>
              <a:spLocks/>
            </p:cNvSpPr>
            <p:nvPr/>
          </p:nvSpPr>
          <p:spPr bwMode="auto">
            <a:xfrm>
              <a:off x="4313" y="1406"/>
              <a:ext cx="32" cy="24"/>
            </a:xfrm>
            <a:custGeom>
              <a:avLst/>
              <a:gdLst>
                <a:gd name="T0" fmla="*/ 0 w 32"/>
                <a:gd name="T1" fmla="*/ 14 h 24"/>
                <a:gd name="T2" fmla="*/ 0 w 32"/>
                <a:gd name="T3" fmla="*/ 14 h 24"/>
                <a:gd name="T4" fmla="*/ 0 w 32"/>
                <a:gd name="T5" fmla="*/ 20 h 24"/>
                <a:gd name="T6" fmla="*/ 6 w 32"/>
                <a:gd name="T7" fmla="*/ 24 h 24"/>
                <a:gd name="T8" fmla="*/ 10 w 32"/>
                <a:gd name="T9" fmla="*/ 24 h 24"/>
                <a:gd name="T10" fmla="*/ 16 w 32"/>
                <a:gd name="T11" fmla="*/ 22 h 24"/>
                <a:gd name="T12" fmla="*/ 16 w 32"/>
                <a:gd name="T13" fmla="*/ 22 h 24"/>
                <a:gd name="T14" fmla="*/ 28 w 32"/>
                <a:gd name="T15" fmla="*/ 16 h 24"/>
                <a:gd name="T16" fmla="*/ 32 w 32"/>
                <a:gd name="T17" fmla="*/ 14 h 24"/>
                <a:gd name="T18" fmla="*/ 32 w 32"/>
                <a:gd name="T19" fmla="*/ 12 h 24"/>
                <a:gd name="T20" fmla="*/ 32 w 32"/>
                <a:gd name="T21" fmla="*/ 12 h 24"/>
                <a:gd name="T22" fmla="*/ 32 w 32"/>
                <a:gd name="T23" fmla="*/ 8 h 24"/>
                <a:gd name="T24" fmla="*/ 32 w 32"/>
                <a:gd name="T25" fmla="*/ 4 h 24"/>
                <a:gd name="T26" fmla="*/ 28 w 32"/>
                <a:gd name="T27" fmla="*/ 0 h 24"/>
                <a:gd name="T28" fmla="*/ 24 w 32"/>
                <a:gd name="T29" fmla="*/ 0 h 24"/>
                <a:gd name="T30" fmla="*/ 22 w 32"/>
                <a:gd name="T31" fmla="*/ 0 h 24"/>
                <a:gd name="T32" fmla="*/ 22 w 32"/>
                <a:gd name="T33" fmla="*/ 0 h 24"/>
                <a:gd name="T34" fmla="*/ 18 w 32"/>
                <a:gd name="T35" fmla="*/ 0 h 24"/>
                <a:gd name="T36" fmla="*/ 14 w 32"/>
                <a:gd name="T37" fmla="*/ 2 h 24"/>
                <a:gd name="T38" fmla="*/ 8 w 32"/>
                <a:gd name="T39" fmla="*/ 8 h 24"/>
                <a:gd name="T40" fmla="*/ 8 w 32"/>
                <a:gd name="T41" fmla="*/ 8 h 24"/>
                <a:gd name="T42" fmla="*/ 0 w 32"/>
                <a:gd name="T43" fmla="*/ 12 h 24"/>
                <a:gd name="T44" fmla="*/ 0 w 32"/>
                <a:gd name="T45" fmla="*/ 14 h 24"/>
                <a:gd name="T46" fmla="*/ 0 w 32"/>
                <a:gd name="T47" fmla="*/ 14 h 24"/>
                <a:gd name="T48" fmla="*/ 0 w 32"/>
                <a:gd name="T49" fmla="*/ 14 h 24"/>
                <a:gd name="T50" fmla="*/ 0 w 32"/>
                <a:gd name="T51" fmla="*/ 14 h 24"/>
                <a:gd name="T52" fmla="*/ 0 w 32"/>
                <a:gd name="T53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24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28" y="16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2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Freeform 88"/>
            <p:cNvSpPr>
              <a:spLocks/>
            </p:cNvSpPr>
            <p:nvPr/>
          </p:nvSpPr>
          <p:spPr bwMode="auto">
            <a:xfrm>
              <a:off x="2082" y="1703"/>
              <a:ext cx="47" cy="40"/>
            </a:xfrm>
            <a:custGeom>
              <a:avLst/>
              <a:gdLst>
                <a:gd name="T0" fmla="*/ 0 w 47"/>
                <a:gd name="T1" fmla="*/ 26 h 40"/>
                <a:gd name="T2" fmla="*/ 0 w 47"/>
                <a:gd name="T3" fmla="*/ 26 h 40"/>
                <a:gd name="T4" fmla="*/ 4 w 47"/>
                <a:gd name="T5" fmla="*/ 30 h 40"/>
                <a:gd name="T6" fmla="*/ 10 w 47"/>
                <a:gd name="T7" fmla="*/ 36 h 40"/>
                <a:gd name="T8" fmla="*/ 14 w 47"/>
                <a:gd name="T9" fmla="*/ 38 h 40"/>
                <a:gd name="T10" fmla="*/ 18 w 47"/>
                <a:gd name="T11" fmla="*/ 40 h 40"/>
                <a:gd name="T12" fmla="*/ 22 w 47"/>
                <a:gd name="T13" fmla="*/ 40 h 40"/>
                <a:gd name="T14" fmla="*/ 27 w 47"/>
                <a:gd name="T15" fmla="*/ 40 h 40"/>
                <a:gd name="T16" fmla="*/ 27 w 47"/>
                <a:gd name="T17" fmla="*/ 40 h 40"/>
                <a:gd name="T18" fmla="*/ 33 w 47"/>
                <a:gd name="T19" fmla="*/ 36 h 40"/>
                <a:gd name="T20" fmla="*/ 41 w 47"/>
                <a:gd name="T21" fmla="*/ 34 h 40"/>
                <a:gd name="T22" fmla="*/ 47 w 47"/>
                <a:gd name="T23" fmla="*/ 28 h 40"/>
                <a:gd name="T24" fmla="*/ 47 w 47"/>
                <a:gd name="T25" fmla="*/ 26 h 40"/>
                <a:gd name="T26" fmla="*/ 47 w 47"/>
                <a:gd name="T27" fmla="*/ 22 h 40"/>
                <a:gd name="T28" fmla="*/ 47 w 47"/>
                <a:gd name="T29" fmla="*/ 22 h 40"/>
                <a:gd name="T30" fmla="*/ 45 w 47"/>
                <a:gd name="T31" fmla="*/ 14 h 40"/>
                <a:gd name="T32" fmla="*/ 41 w 47"/>
                <a:gd name="T33" fmla="*/ 8 h 40"/>
                <a:gd name="T34" fmla="*/ 41 w 47"/>
                <a:gd name="T35" fmla="*/ 4 h 40"/>
                <a:gd name="T36" fmla="*/ 39 w 47"/>
                <a:gd name="T37" fmla="*/ 2 h 40"/>
                <a:gd name="T38" fmla="*/ 37 w 47"/>
                <a:gd name="T39" fmla="*/ 0 h 40"/>
                <a:gd name="T40" fmla="*/ 33 w 47"/>
                <a:gd name="T41" fmla="*/ 0 h 40"/>
                <a:gd name="T42" fmla="*/ 33 w 47"/>
                <a:gd name="T43" fmla="*/ 0 h 40"/>
                <a:gd name="T44" fmla="*/ 27 w 47"/>
                <a:gd name="T45" fmla="*/ 0 h 40"/>
                <a:gd name="T46" fmla="*/ 22 w 47"/>
                <a:gd name="T47" fmla="*/ 0 h 40"/>
                <a:gd name="T48" fmla="*/ 14 w 47"/>
                <a:gd name="T49" fmla="*/ 4 h 40"/>
                <a:gd name="T50" fmla="*/ 10 w 47"/>
                <a:gd name="T51" fmla="*/ 8 h 40"/>
                <a:gd name="T52" fmla="*/ 10 w 47"/>
                <a:gd name="T53" fmla="*/ 8 h 40"/>
                <a:gd name="T54" fmla="*/ 6 w 47"/>
                <a:gd name="T55" fmla="*/ 14 h 40"/>
                <a:gd name="T56" fmla="*/ 2 w 47"/>
                <a:gd name="T57" fmla="*/ 20 h 40"/>
                <a:gd name="T58" fmla="*/ 0 w 47"/>
                <a:gd name="T59" fmla="*/ 26 h 40"/>
                <a:gd name="T60" fmla="*/ 0 w 47"/>
                <a:gd name="T61" fmla="*/ 26 h 40"/>
                <a:gd name="T62" fmla="*/ 0 w 47"/>
                <a:gd name="T63" fmla="*/ 26 h 40"/>
                <a:gd name="T64" fmla="*/ 0 w 47"/>
                <a:gd name="T65" fmla="*/ 26 h 40"/>
                <a:gd name="T66" fmla="*/ 0 w 47"/>
                <a:gd name="T67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40">
                  <a:moveTo>
                    <a:pt x="0" y="26"/>
                  </a:moveTo>
                  <a:lnTo>
                    <a:pt x="0" y="26"/>
                  </a:lnTo>
                  <a:lnTo>
                    <a:pt x="4" y="30"/>
                  </a:lnTo>
                  <a:lnTo>
                    <a:pt x="10" y="36"/>
                  </a:lnTo>
                  <a:lnTo>
                    <a:pt x="14" y="38"/>
                  </a:lnTo>
                  <a:lnTo>
                    <a:pt x="18" y="40"/>
                  </a:lnTo>
                  <a:lnTo>
                    <a:pt x="22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33" y="36"/>
                  </a:lnTo>
                  <a:lnTo>
                    <a:pt x="41" y="34"/>
                  </a:lnTo>
                  <a:lnTo>
                    <a:pt x="47" y="28"/>
                  </a:lnTo>
                  <a:lnTo>
                    <a:pt x="47" y="26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14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39" y="2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Freeform 89"/>
            <p:cNvSpPr>
              <a:spLocks/>
            </p:cNvSpPr>
            <p:nvPr/>
          </p:nvSpPr>
          <p:spPr bwMode="auto">
            <a:xfrm>
              <a:off x="2241" y="1528"/>
              <a:ext cx="422" cy="241"/>
            </a:xfrm>
            <a:custGeom>
              <a:avLst/>
              <a:gdLst>
                <a:gd name="T0" fmla="*/ 54 w 422"/>
                <a:gd name="T1" fmla="*/ 241 h 241"/>
                <a:gd name="T2" fmla="*/ 46 w 422"/>
                <a:gd name="T3" fmla="*/ 231 h 241"/>
                <a:gd name="T4" fmla="*/ 18 w 422"/>
                <a:gd name="T5" fmla="*/ 209 h 241"/>
                <a:gd name="T6" fmla="*/ 8 w 422"/>
                <a:gd name="T7" fmla="*/ 191 h 241"/>
                <a:gd name="T8" fmla="*/ 6 w 422"/>
                <a:gd name="T9" fmla="*/ 187 h 241"/>
                <a:gd name="T10" fmla="*/ 4 w 422"/>
                <a:gd name="T11" fmla="*/ 177 h 241"/>
                <a:gd name="T12" fmla="*/ 8 w 422"/>
                <a:gd name="T13" fmla="*/ 173 h 241"/>
                <a:gd name="T14" fmla="*/ 12 w 422"/>
                <a:gd name="T15" fmla="*/ 167 h 241"/>
                <a:gd name="T16" fmla="*/ 18 w 422"/>
                <a:gd name="T17" fmla="*/ 157 h 241"/>
                <a:gd name="T18" fmla="*/ 18 w 422"/>
                <a:gd name="T19" fmla="*/ 147 h 241"/>
                <a:gd name="T20" fmla="*/ 16 w 422"/>
                <a:gd name="T21" fmla="*/ 143 h 241"/>
                <a:gd name="T22" fmla="*/ 8 w 422"/>
                <a:gd name="T23" fmla="*/ 135 h 241"/>
                <a:gd name="T24" fmla="*/ 0 w 422"/>
                <a:gd name="T25" fmla="*/ 129 h 241"/>
                <a:gd name="T26" fmla="*/ 0 w 422"/>
                <a:gd name="T27" fmla="*/ 119 h 241"/>
                <a:gd name="T28" fmla="*/ 4 w 422"/>
                <a:gd name="T29" fmla="*/ 113 h 241"/>
                <a:gd name="T30" fmla="*/ 16 w 422"/>
                <a:gd name="T31" fmla="*/ 106 h 241"/>
                <a:gd name="T32" fmla="*/ 30 w 422"/>
                <a:gd name="T33" fmla="*/ 102 h 241"/>
                <a:gd name="T34" fmla="*/ 48 w 422"/>
                <a:gd name="T35" fmla="*/ 98 h 241"/>
                <a:gd name="T36" fmla="*/ 54 w 422"/>
                <a:gd name="T37" fmla="*/ 94 h 241"/>
                <a:gd name="T38" fmla="*/ 82 w 422"/>
                <a:gd name="T39" fmla="*/ 78 h 241"/>
                <a:gd name="T40" fmla="*/ 109 w 422"/>
                <a:gd name="T41" fmla="*/ 62 h 241"/>
                <a:gd name="T42" fmla="*/ 117 w 422"/>
                <a:gd name="T43" fmla="*/ 60 h 241"/>
                <a:gd name="T44" fmla="*/ 131 w 422"/>
                <a:gd name="T45" fmla="*/ 52 h 241"/>
                <a:gd name="T46" fmla="*/ 149 w 422"/>
                <a:gd name="T47" fmla="*/ 46 h 241"/>
                <a:gd name="T48" fmla="*/ 155 w 422"/>
                <a:gd name="T49" fmla="*/ 42 h 241"/>
                <a:gd name="T50" fmla="*/ 207 w 422"/>
                <a:gd name="T51" fmla="*/ 14 h 241"/>
                <a:gd name="T52" fmla="*/ 223 w 422"/>
                <a:gd name="T53" fmla="*/ 8 h 241"/>
                <a:gd name="T54" fmla="*/ 259 w 422"/>
                <a:gd name="T55" fmla="*/ 0 h 241"/>
                <a:gd name="T56" fmla="*/ 279 w 422"/>
                <a:gd name="T57" fmla="*/ 0 h 241"/>
                <a:gd name="T58" fmla="*/ 287 w 422"/>
                <a:gd name="T59" fmla="*/ 2 h 241"/>
                <a:gd name="T60" fmla="*/ 308 w 422"/>
                <a:gd name="T61" fmla="*/ 10 h 241"/>
                <a:gd name="T62" fmla="*/ 330 w 422"/>
                <a:gd name="T63" fmla="*/ 18 h 241"/>
                <a:gd name="T64" fmla="*/ 334 w 422"/>
                <a:gd name="T65" fmla="*/ 18 h 241"/>
                <a:gd name="T66" fmla="*/ 350 w 422"/>
                <a:gd name="T67" fmla="*/ 20 h 241"/>
                <a:gd name="T68" fmla="*/ 362 w 422"/>
                <a:gd name="T69" fmla="*/ 18 h 241"/>
                <a:gd name="T70" fmla="*/ 380 w 422"/>
                <a:gd name="T71" fmla="*/ 14 h 241"/>
                <a:gd name="T72" fmla="*/ 406 w 422"/>
                <a:gd name="T73" fmla="*/ 10 h 241"/>
                <a:gd name="T74" fmla="*/ 418 w 422"/>
                <a:gd name="T75" fmla="*/ 16 h 241"/>
                <a:gd name="T76" fmla="*/ 420 w 422"/>
                <a:gd name="T77" fmla="*/ 20 h 241"/>
                <a:gd name="T78" fmla="*/ 422 w 422"/>
                <a:gd name="T79" fmla="*/ 26 h 241"/>
                <a:gd name="T80" fmla="*/ 420 w 422"/>
                <a:gd name="T81" fmla="*/ 38 h 241"/>
                <a:gd name="T82" fmla="*/ 412 w 422"/>
                <a:gd name="T83" fmla="*/ 48 h 241"/>
                <a:gd name="T84" fmla="*/ 394 w 422"/>
                <a:gd name="T85" fmla="*/ 54 h 241"/>
                <a:gd name="T86" fmla="*/ 380 w 422"/>
                <a:gd name="T87" fmla="*/ 54 h 241"/>
                <a:gd name="T88" fmla="*/ 316 w 422"/>
                <a:gd name="T89" fmla="*/ 54 h 241"/>
                <a:gd name="T90" fmla="*/ 275 w 422"/>
                <a:gd name="T91" fmla="*/ 54 h 241"/>
                <a:gd name="T92" fmla="*/ 265 w 422"/>
                <a:gd name="T93" fmla="*/ 56 h 241"/>
                <a:gd name="T94" fmla="*/ 183 w 422"/>
                <a:gd name="T95" fmla="*/ 86 h 241"/>
                <a:gd name="T96" fmla="*/ 157 w 422"/>
                <a:gd name="T97" fmla="*/ 94 h 241"/>
                <a:gd name="T98" fmla="*/ 117 w 422"/>
                <a:gd name="T99" fmla="*/ 113 h 241"/>
                <a:gd name="T100" fmla="*/ 97 w 422"/>
                <a:gd name="T101" fmla="*/ 127 h 241"/>
                <a:gd name="T102" fmla="*/ 84 w 422"/>
                <a:gd name="T103" fmla="*/ 139 h 241"/>
                <a:gd name="T104" fmla="*/ 76 w 422"/>
                <a:gd name="T105" fmla="*/ 151 h 241"/>
                <a:gd name="T106" fmla="*/ 66 w 422"/>
                <a:gd name="T107" fmla="*/ 169 h 241"/>
                <a:gd name="T108" fmla="*/ 62 w 422"/>
                <a:gd name="T109" fmla="*/ 181 h 241"/>
                <a:gd name="T110" fmla="*/ 60 w 422"/>
                <a:gd name="T111" fmla="*/ 195 h 241"/>
                <a:gd name="T112" fmla="*/ 62 w 422"/>
                <a:gd name="T113" fmla="*/ 223 h 241"/>
                <a:gd name="T114" fmla="*/ 62 w 422"/>
                <a:gd name="T115" fmla="*/ 229 h 241"/>
                <a:gd name="T116" fmla="*/ 58 w 422"/>
                <a:gd name="T117" fmla="*/ 235 h 241"/>
                <a:gd name="T118" fmla="*/ 54 w 422"/>
                <a:gd name="T119" fmla="*/ 241 h 241"/>
                <a:gd name="T120" fmla="*/ 54 w 422"/>
                <a:gd name="T121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2" h="241">
                  <a:moveTo>
                    <a:pt x="54" y="241"/>
                  </a:moveTo>
                  <a:lnTo>
                    <a:pt x="54" y="241"/>
                  </a:lnTo>
                  <a:lnTo>
                    <a:pt x="52" y="237"/>
                  </a:lnTo>
                  <a:lnTo>
                    <a:pt x="46" y="231"/>
                  </a:lnTo>
                  <a:lnTo>
                    <a:pt x="28" y="215"/>
                  </a:lnTo>
                  <a:lnTo>
                    <a:pt x="18" y="209"/>
                  </a:lnTo>
                  <a:lnTo>
                    <a:pt x="12" y="199"/>
                  </a:lnTo>
                  <a:lnTo>
                    <a:pt x="8" y="191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4" y="179"/>
                  </a:lnTo>
                  <a:lnTo>
                    <a:pt x="4" y="177"/>
                  </a:lnTo>
                  <a:lnTo>
                    <a:pt x="4" y="175"/>
                  </a:lnTo>
                  <a:lnTo>
                    <a:pt x="8" y="173"/>
                  </a:lnTo>
                  <a:lnTo>
                    <a:pt x="8" y="173"/>
                  </a:lnTo>
                  <a:lnTo>
                    <a:pt x="12" y="167"/>
                  </a:lnTo>
                  <a:lnTo>
                    <a:pt x="16" y="161"/>
                  </a:lnTo>
                  <a:lnTo>
                    <a:pt x="18" y="157"/>
                  </a:lnTo>
                  <a:lnTo>
                    <a:pt x="18" y="153"/>
                  </a:lnTo>
                  <a:lnTo>
                    <a:pt x="18" y="147"/>
                  </a:lnTo>
                  <a:lnTo>
                    <a:pt x="16" y="143"/>
                  </a:lnTo>
                  <a:lnTo>
                    <a:pt x="16" y="143"/>
                  </a:lnTo>
                  <a:lnTo>
                    <a:pt x="12" y="139"/>
                  </a:lnTo>
                  <a:lnTo>
                    <a:pt x="8" y="135"/>
                  </a:lnTo>
                  <a:lnTo>
                    <a:pt x="2" y="131"/>
                  </a:lnTo>
                  <a:lnTo>
                    <a:pt x="0" y="129"/>
                  </a:lnTo>
                  <a:lnTo>
                    <a:pt x="0" y="123"/>
                  </a:lnTo>
                  <a:lnTo>
                    <a:pt x="0" y="119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12" y="110"/>
                  </a:lnTo>
                  <a:lnTo>
                    <a:pt x="16" y="106"/>
                  </a:lnTo>
                  <a:lnTo>
                    <a:pt x="24" y="102"/>
                  </a:lnTo>
                  <a:lnTo>
                    <a:pt x="30" y="102"/>
                  </a:lnTo>
                  <a:lnTo>
                    <a:pt x="42" y="98"/>
                  </a:lnTo>
                  <a:lnTo>
                    <a:pt x="48" y="98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66" y="86"/>
                  </a:lnTo>
                  <a:lnTo>
                    <a:pt x="82" y="78"/>
                  </a:lnTo>
                  <a:lnTo>
                    <a:pt x="97" y="70"/>
                  </a:lnTo>
                  <a:lnTo>
                    <a:pt x="109" y="62"/>
                  </a:lnTo>
                  <a:lnTo>
                    <a:pt x="109" y="62"/>
                  </a:lnTo>
                  <a:lnTo>
                    <a:pt x="117" y="60"/>
                  </a:lnTo>
                  <a:lnTo>
                    <a:pt x="121" y="54"/>
                  </a:lnTo>
                  <a:lnTo>
                    <a:pt x="131" y="52"/>
                  </a:lnTo>
                  <a:lnTo>
                    <a:pt x="143" y="48"/>
                  </a:lnTo>
                  <a:lnTo>
                    <a:pt x="149" y="46"/>
                  </a:lnTo>
                  <a:lnTo>
                    <a:pt x="155" y="42"/>
                  </a:lnTo>
                  <a:lnTo>
                    <a:pt x="155" y="42"/>
                  </a:lnTo>
                  <a:lnTo>
                    <a:pt x="183" y="26"/>
                  </a:lnTo>
                  <a:lnTo>
                    <a:pt x="207" y="14"/>
                  </a:lnTo>
                  <a:lnTo>
                    <a:pt x="207" y="14"/>
                  </a:lnTo>
                  <a:lnTo>
                    <a:pt x="223" y="8"/>
                  </a:lnTo>
                  <a:lnTo>
                    <a:pt x="241" y="4"/>
                  </a:lnTo>
                  <a:lnTo>
                    <a:pt x="259" y="0"/>
                  </a:lnTo>
                  <a:lnTo>
                    <a:pt x="269" y="0"/>
                  </a:lnTo>
                  <a:lnTo>
                    <a:pt x="279" y="0"/>
                  </a:lnTo>
                  <a:lnTo>
                    <a:pt x="279" y="0"/>
                  </a:lnTo>
                  <a:lnTo>
                    <a:pt x="287" y="2"/>
                  </a:lnTo>
                  <a:lnTo>
                    <a:pt x="293" y="4"/>
                  </a:lnTo>
                  <a:lnTo>
                    <a:pt x="308" y="10"/>
                  </a:lnTo>
                  <a:lnTo>
                    <a:pt x="322" y="14"/>
                  </a:lnTo>
                  <a:lnTo>
                    <a:pt x="330" y="18"/>
                  </a:lnTo>
                  <a:lnTo>
                    <a:pt x="334" y="18"/>
                  </a:lnTo>
                  <a:lnTo>
                    <a:pt x="334" y="18"/>
                  </a:lnTo>
                  <a:lnTo>
                    <a:pt x="346" y="18"/>
                  </a:lnTo>
                  <a:lnTo>
                    <a:pt x="350" y="20"/>
                  </a:lnTo>
                  <a:lnTo>
                    <a:pt x="354" y="20"/>
                  </a:lnTo>
                  <a:lnTo>
                    <a:pt x="362" y="18"/>
                  </a:lnTo>
                  <a:lnTo>
                    <a:pt x="362" y="18"/>
                  </a:lnTo>
                  <a:lnTo>
                    <a:pt x="380" y="14"/>
                  </a:lnTo>
                  <a:lnTo>
                    <a:pt x="396" y="10"/>
                  </a:lnTo>
                  <a:lnTo>
                    <a:pt x="406" y="10"/>
                  </a:lnTo>
                  <a:lnTo>
                    <a:pt x="412" y="14"/>
                  </a:lnTo>
                  <a:lnTo>
                    <a:pt x="418" y="16"/>
                  </a:lnTo>
                  <a:lnTo>
                    <a:pt x="418" y="18"/>
                  </a:lnTo>
                  <a:lnTo>
                    <a:pt x="420" y="20"/>
                  </a:lnTo>
                  <a:lnTo>
                    <a:pt x="420" y="20"/>
                  </a:lnTo>
                  <a:lnTo>
                    <a:pt x="422" y="26"/>
                  </a:lnTo>
                  <a:lnTo>
                    <a:pt x="422" y="32"/>
                  </a:lnTo>
                  <a:lnTo>
                    <a:pt x="420" y="38"/>
                  </a:lnTo>
                  <a:lnTo>
                    <a:pt x="416" y="44"/>
                  </a:lnTo>
                  <a:lnTo>
                    <a:pt x="412" y="48"/>
                  </a:lnTo>
                  <a:lnTo>
                    <a:pt x="404" y="52"/>
                  </a:lnTo>
                  <a:lnTo>
                    <a:pt x="394" y="54"/>
                  </a:lnTo>
                  <a:lnTo>
                    <a:pt x="380" y="54"/>
                  </a:lnTo>
                  <a:lnTo>
                    <a:pt x="380" y="54"/>
                  </a:lnTo>
                  <a:lnTo>
                    <a:pt x="350" y="54"/>
                  </a:lnTo>
                  <a:lnTo>
                    <a:pt x="316" y="54"/>
                  </a:lnTo>
                  <a:lnTo>
                    <a:pt x="287" y="52"/>
                  </a:lnTo>
                  <a:lnTo>
                    <a:pt x="275" y="54"/>
                  </a:lnTo>
                  <a:lnTo>
                    <a:pt x="265" y="56"/>
                  </a:lnTo>
                  <a:lnTo>
                    <a:pt x="265" y="56"/>
                  </a:lnTo>
                  <a:lnTo>
                    <a:pt x="213" y="74"/>
                  </a:lnTo>
                  <a:lnTo>
                    <a:pt x="183" y="86"/>
                  </a:lnTo>
                  <a:lnTo>
                    <a:pt x="157" y="94"/>
                  </a:lnTo>
                  <a:lnTo>
                    <a:pt x="157" y="94"/>
                  </a:lnTo>
                  <a:lnTo>
                    <a:pt x="139" y="106"/>
                  </a:lnTo>
                  <a:lnTo>
                    <a:pt x="117" y="113"/>
                  </a:lnTo>
                  <a:lnTo>
                    <a:pt x="107" y="119"/>
                  </a:lnTo>
                  <a:lnTo>
                    <a:pt x="97" y="127"/>
                  </a:lnTo>
                  <a:lnTo>
                    <a:pt x="93" y="133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76" y="151"/>
                  </a:lnTo>
                  <a:lnTo>
                    <a:pt x="72" y="161"/>
                  </a:lnTo>
                  <a:lnTo>
                    <a:pt x="66" y="169"/>
                  </a:lnTo>
                  <a:lnTo>
                    <a:pt x="62" y="181"/>
                  </a:lnTo>
                  <a:lnTo>
                    <a:pt x="62" y="181"/>
                  </a:lnTo>
                  <a:lnTo>
                    <a:pt x="60" y="187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2" y="223"/>
                  </a:lnTo>
                  <a:lnTo>
                    <a:pt x="62" y="229"/>
                  </a:lnTo>
                  <a:lnTo>
                    <a:pt x="62" y="229"/>
                  </a:lnTo>
                  <a:lnTo>
                    <a:pt x="60" y="231"/>
                  </a:lnTo>
                  <a:lnTo>
                    <a:pt x="58" y="235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4" y="24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Freeform 90"/>
            <p:cNvSpPr>
              <a:spLocks/>
            </p:cNvSpPr>
            <p:nvPr/>
          </p:nvSpPr>
          <p:spPr bwMode="auto">
            <a:xfrm>
              <a:off x="3099" y="1508"/>
              <a:ext cx="80" cy="86"/>
            </a:xfrm>
            <a:custGeom>
              <a:avLst/>
              <a:gdLst>
                <a:gd name="T0" fmla="*/ 2 w 80"/>
                <a:gd name="T1" fmla="*/ 86 h 86"/>
                <a:gd name="T2" fmla="*/ 2 w 80"/>
                <a:gd name="T3" fmla="*/ 86 h 86"/>
                <a:gd name="T4" fmla="*/ 0 w 80"/>
                <a:gd name="T5" fmla="*/ 84 h 86"/>
                <a:gd name="T6" fmla="*/ 0 w 80"/>
                <a:gd name="T7" fmla="*/ 84 h 86"/>
                <a:gd name="T8" fmla="*/ 2 w 80"/>
                <a:gd name="T9" fmla="*/ 76 h 86"/>
                <a:gd name="T10" fmla="*/ 2 w 80"/>
                <a:gd name="T11" fmla="*/ 70 h 86"/>
                <a:gd name="T12" fmla="*/ 6 w 80"/>
                <a:gd name="T13" fmla="*/ 62 h 86"/>
                <a:gd name="T14" fmla="*/ 6 w 80"/>
                <a:gd name="T15" fmla="*/ 62 h 86"/>
                <a:gd name="T16" fmla="*/ 10 w 80"/>
                <a:gd name="T17" fmla="*/ 50 h 86"/>
                <a:gd name="T18" fmla="*/ 16 w 80"/>
                <a:gd name="T19" fmla="*/ 34 h 86"/>
                <a:gd name="T20" fmla="*/ 22 w 80"/>
                <a:gd name="T21" fmla="*/ 16 h 86"/>
                <a:gd name="T22" fmla="*/ 26 w 80"/>
                <a:gd name="T23" fmla="*/ 12 h 86"/>
                <a:gd name="T24" fmla="*/ 28 w 80"/>
                <a:gd name="T25" fmla="*/ 6 h 86"/>
                <a:gd name="T26" fmla="*/ 28 w 80"/>
                <a:gd name="T27" fmla="*/ 6 h 86"/>
                <a:gd name="T28" fmla="*/ 38 w 80"/>
                <a:gd name="T29" fmla="*/ 0 h 86"/>
                <a:gd name="T30" fmla="*/ 40 w 80"/>
                <a:gd name="T31" fmla="*/ 0 h 86"/>
                <a:gd name="T32" fmla="*/ 44 w 80"/>
                <a:gd name="T33" fmla="*/ 2 h 86"/>
                <a:gd name="T34" fmla="*/ 44 w 80"/>
                <a:gd name="T35" fmla="*/ 2 h 86"/>
                <a:gd name="T36" fmla="*/ 48 w 80"/>
                <a:gd name="T37" fmla="*/ 10 h 86"/>
                <a:gd name="T38" fmla="*/ 56 w 80"/>
                <a:gd name="T39" fmla="*/ 16 h 86"/>
                <a:gd name="T40" fmla="*/ 70 w 80"/>
                <a:gd name="T41" fmla="*/ 28 h 86"/>
                <a:gd name="T42" fmla="*/ 70 w 80"/>
                <a:gd name="T43" fmla="*/ 28 h 86"/>
                <a:gd name="T44" fmla="*/ 74 w 80"/>
                <a:gd name="T45" fmla="*/ 30 h 86"/>
                <a:gd name="T46" fmla="*/ 78 w 80"/>
                <a:gd name="T47" fmla="*/ 38 h 86"/>
                <a:gd name="T48" fmla="*/ 80 w 80"/>
                <a:gd name="T49" fmla="*/ 42 h 86"/>
                <a:gd name="T50" fmla="*/ 80 w 80"/>
                <a:gd name="T51" fmla="*/ 46 h 86"/>
                <a:gd name="T52" fmla="*/ 80 w 80"/>
                <a:gd name="T53" fmla="*/ 50 h 86"/>
                <a:gd name="T54" fmla="*/ 74 w 80"/>
                <a:gd name="T55" fmla="*/ 52 h 86"/>
                <a:gd name="T56" fmla="*/ 74 w 80"/>
                <a:gd name="T57" fmla="*/ 52 h 86"/>
                <a:gd name="T58" fmla="*/ 70 w 80"/>
                <a:gd name="T59" fmla="*/ 60 h 86"/>
                <a:gd name="T60" fmla="*/ 66 w 80"/>
                <a:gd name="T61" fmla="*/ 64 h 86"/>
                <a:gd name="T62" fmla="*/ 60 w 80"/>
                <a:gd name="T63" fmla="*/ 68 h 86"/>
                <a:gd name="T64" fmla="*/ 52 w 80"/>
                <a:gd name="T65" fmla="*/ 70 h 86"/>
                <a:gd name="T66" fmla="*/ 52 w 80"/>
                <a:gd name="T67" fmla="*/ 70 h 86"/>
                <a:gd name="T68" fmla="*/ 44 w 80"/>
                <a:gd name="T69" fmla="*/ 72 h 86"/>
                <a:gd name="T70" fmla="*/ 38 w 80"/>
                <a:gd name="T71" fmla="*/ 72 h 86"/>
                <a:gd name="T72" fmla="*/ 32 w 80"/>
                <a:gd name="T73" fmla="*/ 72 h 86"/>
                <a:gd name="T74" fmla="*/ 26 w 80"/>
                <a:gd name="T75" fmla="*/ 72 h 86"/>
                <a:gd name="T76" fmla="*/ 26 w 80"/>
                <a:gd name="T77" fmla="*/ 72 h 86"/>
                <a:gd name="T78" fmla="*/ 16 w 80"/>
                <a:gd name="T79" fmla="*/ 80 h 86"/>
                <a:gd name="T80" fmla="*/ 10 w 80"/>
                <a:gd name="T81" fmla="*/ 84 h 86"/>
                <a:gd name="T82" fmla="*/ 10 w 80"/>
                <a:gd name="T83" fmla="*/ 84 h 86"/>
                <a:gd name="T84" fmla="*/ 6 w 80"/>
                <a:gd name="T85" fmla="*/ 86 h 86"/>
                <a:gd name="T86" fmla="*/ 2 w 80"/>
                <a:gd name="T87" fmla="*/ 86 h 86"/>
                <a:gd name="T88" fmla="*/ 2 w 80"/>
                <a:gd name="T89" fmla="*/ 86 h 86"/>
                <a:gd name="T90" fmla="*/ 2 w 80"/>
                <a:gd name="T91" fmla="*/ 86 h 86"/>
                <a:gd name="T92" fmla="*/ 2 w 80"/>
                <a:gd name="T93" fmla="*/ 86 h 86"/>
                <a:gd name="T94" fmla="*/ 2 w 80"/>
                <a:gd name="T95" fmla="*/ 86 h 86"/>
                <a:gd name="T96" fmla="*/ 2 w 80"/>
                <a:gd name="T9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" h="86">
                  <a:moveTo>
                    <a:pt x="2" y="86"/>
                  </a:moveTo>
                  <a:lnTo>
                    <a:pt x="2" y="86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76"/>
                  </a:lnTo>
                  <a:lnTo>
                    <a:pt x="2" y="70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10" y="50"/>
                  </a:lnTo>
                  <a:lnTo>
                    <a:pt x="16" y="34"/>
                  </a:lnTo>
                  <a:lnTo>
                    <a:pt x="22" y="16"/>
                  </a:lnTo>
                  <a:lnTo>
                    <a:pt x="26" y="12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8" y="10"/>
                  </a:lnTo>
                  <a:lnTo>
                    <a:pt x="56" y="16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4" y="30"/>
                  </a:lnTo>
                  <a:lnTo>
                    <a:pt x="78" y="38"/>
                  </a:lnTo>
                  <a:lnTo>
                    <a:pt x="80" y="42"/>
                  </a:lnTo>
                  <a:lnTo>
                    <a:pt x="80" y="46"/>
                  </a:lnTo>
                  <a:lnTo>
                    <a:pt x="80" y="50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6" y="64"/>
                  </a:lnTo>
                  <a:lnTo>
                    <a:pt x="60" y="68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44" y="72"/>
                  </a:lnTo>
                  <a:lnTo>
                    <a:pt x="38" y="72"/>
                  </a:lnTo>
                  <a:lnTo>
                    <a:pt x="32" y="72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16" y="80"/>
                  </a:lnTo>
                  <a:lnTo>
                    <a:pt x="10" y="84"/>
                  </a:lnTo>
                  <a:lnTo>
                    <a:pt x="10" y="84"/>
                  </a:lnTo>
                  <a:lnTo>
                    <a:pt x="6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Freeform 91"/>
            <p:cNvSpPr>
              <a:spLocks/>
            </p:cNvSpPr>
            <p:nvPr/>
          </p:nvSpPr>
          <p:spPr bwMode="auto">
            <a:xfrm>
              <a:off x="3029" y="1460"/>
              <a:ext cx="76" cy="84"/>
            </a:xfrm>
            <a:custGeom>
              <a:avLst/>
              <a:gdLst>
                <a:gd name="T0" fmla="*/ 68 w 76"/>
                <a:gd name="T1" fmla="*/ 82 h 84"/>
                <a:gd name="T2" fmla="*/ 68 w 76"/>
                <a:gd name="T3" fmla="*/ 82 h 84"/>
                <a:gd name="T4" fmla="*/ 70 w 76"/>
                <a:gd name="T5" fmla="*/ 82 h 84"/>
                <a:gd name="T6" fmla="*/ 70 w 76"/>
                <a:gd name="T7" fmla="*/ 82 h 84"/>
                <a:gd name="T8" fmla="*/ 74 w 76"/>
                <a:gd name="T9" fmla="*/ 78 h 84"/>
                <a:gd name="T10" fmla="*/ 76 w 76"/>
                <a:gd name="T11" fmla="*/ 76 h 84"/>
                <a:gd name="T12" fmla="*/ 76 w 76"/>
                <a:gd name="T13" fmla="*/ 72 h 84"/>
                <a:gd name="T14" fmla="*/ 76 w 76"/>
                <a:gd name="T15" fmla="*/ 66 h 84"/>
                <a:gd name="T16" fmla="*/ 76 w 76"/>
                <a:gd name="T17" fmla="*/ 66 h 84"/>
                <a:gd name="T18" fmla="*/ 72 w 76"/>
                <a:gd name="T19" fmla="*/ 52 h 84"/>
                <a:gd name="T20" fmla="*/ 72 w 76"/>
                <a:gd name="T21" fmla="*/ 46 h 84"/>
                <a:gd name="T22" fmla="*/ 76 w 76"/>
                <a:gd name="T23" fmla="*/ 38 h 84"/>
                <a:gd name="T24" fmla="*/ 76 w 76"/>
                <a:gd name="T25" fmla="*/ 38 h 84"/>
                <a:gd name="T26" fmla="*/ 76 w 76"/>
                <a:gd name="T27" fmla="*/ 28 h 84"/>
                <a:gd name="T28" fmla="*/ 76 w 76"/>
                <a:gd name="T29" fmla="*/ 22 h 84"/>
                <a:gd name="T30" fmla="*/ 74 w 76"/>
                <a:gd name="T31" fmla="*/ 18 h 84"/>
                <a:gd name="T32" fmla="*/ 68 w 76"/>
                <a:gd name="T33" fmla="*/ 14 h 84"/>
                <a:gd name="T34" fmla="*/ 68 w 76"/>
                <a:gd name="T35" fmla="*/ 14 h 84"/>
                <a:gd name="T36" fmla="*/ 60 w 76"/>
                <a:gd name="T37" fmla="*/ 4 h 84"/>
                <a:gd name="T38" fmla="*/ 54 w 76"/>
                <a:gd name="T39" fmla="*/ 0 h 84"/>
                <a:gd name="T40" fmla="*/ 50 w 76"/>
                <a:gd name="T41" fmla="*/ 0 h 84"/>
                <a:gd name="T42" fmla="*/ 46 w 76"/>
                <a:gd name="T43" fmla="*/ 0 h 84"/>
                <a:gd name="T44" fmla="*/ 46 w 76"/>
                <a:gd name="T45" fmla="*/ 0 h 84"/>
                <a:gd name="T46" fmla="*/ 30 w 76"/>
                <a:gd name="T47" fmla="*/ 2 h 84"/>
                <a:gd name="T48" fmla="*/ 24 w 76"/>
                <a:gd name="T49" fmla="*/ 4 h 84"/>
                <a:gd name="T50" fmla="*/ 18 w 76"/>
                <a:gd name="T51" fmla="*/ 4 h 84"/>
                <a:gd name="T52" fmla="*/ 18 w 76"/>
                <a:gd name="T53" fmla="*/ 4 h 84"/>
                <a:gd name="T54" fmla="*/ 14 w 76"/>
                <a:gd name="T55" fmla="*/ 8 h 84"/>
                <a:gd name="T56" fmla="*/ 12 w 76"/>
                <a:gd name="T57" fmla="*/ 14 h 84"/>
                <a:gd name="T58" fmla="*/ 2 w 76"/>
                <a:gd name="T59" fmla="*/ 26 h 84"/>
                <a:gd name="T60" fmla="*/ 2 w 76"/>
                <a:gd name="T61" fmla="*/ 26 h 84"/>
                <a:gd name="T62" fmla="*/ 0 w 76"/>
                <a:gd name="T63" fmla="*/ 30 h 84"/>
                <a:gd name="T64" fmla="*/ 0 w 76"/>
                <a:gd name="T65" fmla="*/ 38 h 84"/>
                <a:gd name="T66" fmla="*/ 2 w 76"/>
                <a:gd name="T67" fmla="*/ 46 h 84"/>
                <a:gd name="T68" fmla="*/ 2 w 76"/>
                <a:gd name="T69" fmla="*/ 50 h 84"/>
                <a:gd name="T70" fmla="*/ 6 w 76"/>
                <a:gd name="T71" fmla="*/ 52 h 84"/>
                <a:gd name="T72" fmla="*/ 6 w 76"/>
                <a:gd name="T73" fmla="*/ 52 h 84"/>
                <a:gd name="T74" fmla="*/ 18 w 76"/>
                <a:gd name="T75" fmla="*/ 62 h 84"/>
                <a:gd name="T76" fmla="*/ 30 w 76"/>
                <a:gd name="T77" fmla="*/ 72 h 84"/>
                <a:gd name="T78" fmla="*/ 30 w 76"/>
                <a:gd name="T79" fmla="*/ 72 h 84"/>
                <a:gd name="T80" fmla="*/ 42 w 76"/>
                <a:gd name="T81" fmla="*/ 78 h 84"/>
                <a:gd name="T82" fmla="*/ 46 w 76"/>
                <a:gd name="T83" fmla="*/ 82 h 84"/>
                <a:gd name="T84" fmla="*/ 50 w 76"/>
                <a:gd name="T85" fmla="*/ 84 h 84"/>
                <a:gd name="T86" fmla="*/ 50 w 76"/>
                <a:gd name="T87" fmla="*/ 84 h 84"/>
                <a:gd name="T88" fmla="*/ 64 w 76"/>
                <a:gd name="T89" fmla="*/ 82 h 84"/>
                <a:gd name="T90" fmla="*/ 68 w 76"/>
                <a:gd name="T91" fmla="*/ 82 h 84"/>
                <a:gd name="T92" fmla="*/ 68 w 76"/>
                <a:gd name="T93" fmla="*/ 82 h 84"/>
                <a:gd name="T94" fmla="*/ 68 w 76"/>
                <a:gd name="T95" fmla="*/ 82 h 84"/>
                <a:gd name="T96" fmla="*/ 68 w 76"/>
                <a:gd name="T97" fmla="*/ 82 h 84"/>
                <a:gd name="T98" fmla="*/ 68 w 76"/>
                <a:gd name="T99" fmla="*/ 8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84">
                  <a:moveTo>
                    <a:pt x="68" y="82"/>
                  </a:moveTo>
                  <a:lnTo>
                    <a:pt x="68" y="82"/>
                  </a:lnTo>
                  <a:lnTo>
                    <a:pt x="70" y="82"/>
                  </a:lnTo>
                  <a:lnTo>
                    <a:pt x="70" y="82"/>
                  </a:lnTo>
                  <a:lnTo>
                    <a:pt x="74" y="78"/>
                  </a:lnTo>
                  <a:lnTo>
                    <a:pt x="76" y="76"/>
                  </a:lnTo>
                  <a:lnTo>
                    <a:pt x="76" y="72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2" y="52"/>
                  </a:lnTo>
                  <a:lnTo>
                    <a:pt x="72" y="46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28"/>
                  </a:lnTo>
                  <a:lnTo>
                    <a:pt x="76" y="22"/>
                  </a:lnTo>
                  <a:lnTo>
                    <a:pt x="74" y="18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0" y="4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24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2" y="1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2" y="50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18" y="6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42" y="78"/>
                  </a:lnTo>
                  <a:lnTo>
                    <a:pt x="46" y="82"/>
                  </a:lnTo>
                  <a:lnTo>
                    <a:pt x="50" y="84"/>
                  </a:lnTo>
                  <a:lnTo>
                    <a:pt x="50" y="84"/>
                  </a:lnTo>
                  <a:lnTo>
                    <a:pt x="64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Freeform 92"/>
            <p:cNvSpPr>
              <a:spLocks/>
            </p:cNvSpPr>
            <p:nvPr/>
          </p:nvSpPr>
          <p:spPr bwMode="auto">
            <a:xfrm>
              <a:off x="3007" y="1399"/>
              <a:ext cx="76" cy="67"/>
            </a:xfrm>
            <a:custGeom>
              <a:avLst/>
              <a:gdLst>
                <a:gd name="T0" fmla="*/ 34 w 76"/>
                <a:gd name="T1" fmla="*/ 63 h 67"/>
                <a:gd name="T2" fmla="*/ 34 w 76"/>
                <a:gd name="T3" fmla="*/ 63 h 67"/>
                <a:gd name="T4" fmla="*/ 44 w 76"/>
                <a:gd name="T5" fmla="*/ 61 h 67"/>
                <a:gd name="T6" fmla="*/ 56 w 76"/>
                <a:gd name="T7" fmla="*/ 59 h 67"/>
                <a:gd name="T8" fmla="*/ 56 w 76"/>
                <a:gd name="T9" fmla="*/ 59 h 67"/>
                <a:gd name="T10" fmla="*/ 64 w 76"/>
                <a:gd name="T11" fmla="*/ 59 h 67"/>
                <a:gd name="T12" fmla="*/ 66 w 76"/>
                <a:gd name="T13" fmla="*/ 57 h 67"/>
                <a:gd name="T14" fmla="*/ 68 w 76"/>
                <a:gd name="T15" fmla="*/ 55 h 67"/>
                <a:gd name="T16" fmla="*/ 68 w 76"/>
                <a:gd name="T17" fmla="*/ 55 h 67"/>
                <a:gd name="T18" fmla="*/ 66 w 76"/>
                <a:gd name="T19" fmla="*/ 43 h 67"/>
                <a:gd name="T20" fmla="*/ 66 w 76"/>
                <a:gd name="T21" fmla="*/ 37 h 67"/>
                <a:gd name="T22" fmla="*/ 68 w 76"/>
                <a:gd name="T23" fmla="*/ 35 h 67"/>
                <a:gd name="T24" fmla="*/ 68 w 76"/>
                <a:gd name="T25" fmla="*/ 35 h 67"/>
                <a:gd name="T26" fmla="*/ 68 w 76"/>
                <a:gd name="T27" fmla="*/ 35 h 67"/>
                <a:gd name="T28" fmla="*/ 72 w 76"/>
                <a:gd name="T29" fmla="*/ 35 h 67"/>
                <a:gd name="T30" fmla="*/ 76 w 76"/>
                <a:gd name="T31" fmla="*/ 33 h 67"/>
                <a:gd name="T32" fmla="*/ 76 w 76"/>
                <a:gd name="T33" fmla="*/ 31 h 67"/>
                <a:gd name="T34" fmla="*/ 74 w 76"/>
                <a:gd name="T35" fmla="*/ 27 h 67"/>
                <a:gd name="T36" fmla="*/ 74 w 76"/>
                <a:gd name="T37" fmla="*/ 27 h 67"/>
                <a:gd name="T38" fmla="*/ 68 w 76"/>
                <a:gd name="T39" fmla="*/ 15 h 67"/>
                <a:gd name="T40" fmla="*/ 62 w 76"/>
                <a:gd name="T41" fmla="*/ 7 h 67"/>
                <a:gd name="T42" fmla="*/ 58 w 76"/>
                <a:gd name="T43" fmla="*/ 0 h 67"/>
                <a:gd name="T44" fmla="*/ 58 w 76"/>
                <a:gd name="T45" fmla="*/ 0 h 67"/>
                <a:gd name="T46" fmla="*/ 56 w 76"/>
                <a:gd name="T47" fmla="*/ 0 h 67"/>
                <a:gd name="T48" fmla="*/ 52 w 76"/>
                <a:gd name="T49" fmla="*/ 0 h 67"/>
                <a:gd name="T50" fmla="*/ 50 w 76"/>
                <a:gd name="T51" fmla="*/ 2 h 67"/>
                <a:gd name="T52" fmla="*/ 46 w 76"/>
                <a:gd name="T53" fmla="*/ 9 h 67"/>
                <a:gd name="T54" fmla="*/ 44 w 76"/>
                <a:gd name="T55" fmla="*/ 9 h 67"/>
                <a:gd name="T56" fmla="*/ 42 w 76"/>
                <a:gd name="T57" fmla="*/ 9 h 67"/>
                <a:gd name="T58" fmla="*/ 42 w 76"/>
                <a:gd name="T59" fmla="*/ 9 h 67"/>
                <a:gd name="T60" fmla="*/ 30 w 76"/>
                <a:gd name="T61" fmla="*/ 11 h 67"/>
                <a:gd name="T62" fmla="*/ 26 w 76"/>
                <a:gd name="T63" fmla="*/ 11 h 67"/>
                <a:gd name="T64" fmla="*/ 24 w 76"/>
                <a:gd name="T65" fmla="*/ 15 h 67"/>
                <a:gd name="T66" fmla="*/ 24 w 76"/>
                <a:gd name="T67" fmla="*/ 15 h 67"/>
                <a:gd name="T68" fmla="*/ 20 w 76"/>
                <a:gd name="T69" fmla="*/ 17 h 67"/>
                <a:gd name="T70" fmla="*/ 20 w 76"/>
                <a:gd name="T71" fmla="*/ 19 h 67"/>
                <a:gd name="T72" fmla="*/ 20 w 76"/>
                <a:gd name="T73" fmla="*/ 27 h 67"/>
                <a:gd name="T74" fmla="*/ 18 w 76"/>
                <a:gd name="T75" fmla="*/ 33 h 67"/>
                <a:gd name="T76" fmla="*/ 18 w 76"/>
                <a:gd name="T77" fmla="*/ 35 h 67"/>
                <a:gd name="T78" fmla="*/ 18 w 76"/>
                <a:gd name="T79" fmla="*/ 37 h 67"/>
                <a:gd name="T80" fmla="*/ 18 w 76"/>
                <a:gd name="T81" fmla="*/ 37 h 67"/>
                <a:gd name="T82" fmla="*/ 12 w 76"/>
                <a:gd name="T83" fmla="*/ 39 h 67"/>
                <a:gd name="T84" fmla="*/ 4 w 76"/>
                <a:gd name="T85" fmla="*/ 45 h 67"/>
                <a:gd name="T86" fmla="*/ 4 w 76"/>
                <a:gd name="T87" fmla="*/ 45 h 67"/>
                <a:gd name="T88" fmla="*/ 0 w 76"/>
                <a:gd name="T89" fmla="*/ 47 h 67"/>
                <a:gd name="T90" fmla="*/ 0 w 76"/>
                <a:gd name="T91" fmla="*/ 51 h 67"/>
                <a:gd name="T92" fmla="*/ 0 w 76"/>
                <a:gd name="T93" fmla="*/ 53 h 67"/>
                <a:gd name="T94" fmla="*/ 2 w 76"/>
                <a:gd name="T95" fmla="*/ 53 h 67"/>
                <a:gd name="T96" fmla="*/ 6 w 76"/>
                <a:gd name="T97" fmla="*/ 57 h 67"/>
                <a:gd name="T98" fmla="*/ 10 w 76"/>
                <a:gd name="T99" fmla="*/ 61 h 67"/>
                <a:gd name="T100" fmla="*/ 10 w 76"/>
                <a:gd name="T101" fmla="*/ 61 h 67"/>
                <a:gd name="T102" fmla="*/ 18 w 76"/>
                <a:gd name="T103" fmla="*/ 65 h 67"/>
                <a:gd name="T104" fmla="*/ 22 w 76"/>
                <a:gd name="T105" fmla="*/ 67 h 67"/>
                <a:gd name="T106" fmla="*/ 24 w 76"/>
                <a:gd name="T107" fmla="*/ 67 h 67"/>
                <a:gd name="T108" fmla="*/ 24 w 76"/>
                <a:gd name="T109" fmla="*/ 67 h 67"/>
                <a:gd name="T110" fmla="*/ 34 w 76"/>
                <a:gd name="T111" fmla="*/ 63 h 67"/>
                <a:gd name="T112" fmla="*/ 34 w 76"/>
                <a:gd name="T113" fmla="*/ 63 h 67"/>
                <a:gd name="T114" fmla="*/ 34 w 76"/>
                <a:gd name="T115" fmla="*/ 63 h 67"/>
                <a:gd name="T116" fmla="*/ 34 w 76"/>
                <a:gd name="T117" fmla="*/ 63 h 67"/>
                <a:gd name="T118" fmla="*/ 34 w 76"/>
                <a:gd name="T119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" h="67">
                  <a:moveTo>
                    <a:pt x="34" y="63"/>
                  </a:moveTo>
                  <a:lnTo>
                    <a:pt x="34" y="63"/>
                  </a:lnTo>
                  <a:lnTo>
                    <a:pt x="44" y="61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64" y="59"/>
                  </a:lnTo>
                  <a:lnTo>
                    <a:pt x="66" y="57"/>
                  </a:lnTo>
                  <a:lnTo>
                    <a:pt x="68" y="55"/>
                  </a:lnTo>
                  <a:lnTo>
                    <a:pt x="68" y="55"/>
                  </a:lnTo>
                  <a:lnTo>
                    <a:pt x="66" y="43"/>
                  </a:lnTo>
                  <a:lnTo>
                    <a:pt x="66" y="37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72" y="35"/>
                  </a:lnTo>
                  <a:lnTo>
                    <a:pt x="76" y="33"/>
                  </a:lnTo>
                  <a:lnTo>
                    <a:pt x="76" y="31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68" y="15"/>
                  </a:lnTo>
                  <a:lnTo>
                    <a:pt x="62" y="7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50" y="2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0" y="17"/>
                  </a:lnTo>
                  <a:lnTo>
                    <a:pt x="20" y="19"/>
                  </a:lnTo>
                  <a:lnTo>
                    <a:pt x="20" y="27"/>
                  </a:lnTo>
                  <a:lnTo>
                    <a:pt x="18" y="33"/>
                  </a:lnTo>
                  <a:lnTo>
                    <a:pt x="18" y="35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2" y="39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6" y="57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18" y="65"/>
                  </a:lnTo>
                  <a:lnTo>
                    <a:pt x="22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4" y="6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Freeform 93"/>
            <p:cNvSpPr>
              <a:spLocks/>
            </p:cNvSpPr>
            <p:nvPr/>
          </p:nvSpPr>
          <p:spPr bwMode="auto">
            <a:xfrm>
              <a:off x="2997" y="1460"/>
              <a:ext cx="32" cy="26"/>
            </a:xfrm>
            <a:custGeom>
              <a:avLst/>
              <a:gdLst>
                <a:gd name="T0" fmla="*/ 2 w 32"/>
                <a:gd name="T1" fmla="*/ 0 h 26"/>
                <a:gd name="T2" fmla="*/ 2 w 32"/>
                <a:gd name="T3" fmla="*/ 0 h 26"/>
                <a:gd name="T4" fmla="*/ 10 w 32"/>
                <a:gd name="T5" fmla="*/ 0 h 26"/>
                <a:gd name="T6" fmla="*/ 20 w 32"/>
                <a:gd name="T7" fmla="*/ 4 h 26"/>
                <a:gd name="T8" fmla="*/ 28 w 32"/>
                <a:gd name="T9" fmla="*/ 12 h 26"/>
                <a:gd name="T10" fmla="*/ 32 w 32"/>
                <a:gd name="T11" fmla="*/ 16 h 26"/>
                <a:gd name="T12" fmla="*/ 32 w 32"/>
                <a:gd name="T13" fmla="*/ 16 h 26"/>
                <a:gd name="T14" fmla="*/ 32 w 32"/>
                <a:gd name="T15" fmla="*/ 18 h 26"/>
                <a:gd name="T16" fmla="*/ 30 w 32"/>
                <a:gd name="T17" fmla="*/ 22 h 26"/>
                <a:gd name="T18" fmla="*/ 24 w 32"/>
                <a:gd name="T19" fmla="*/ 26 h 26"/>
                <a:gd name="T20" fmla="*/ 20 w 32"/>
                <a:gd name="T21" fmla="*/ 26 h 26"/>
                <a:gd name="T22" fmla="*/ 20 w 32"/>
                <a:gd name="T23" fmla="*/ 26 h 26"/>
                <a:gd name="T24" fmla="*/ 12 w 32"/>
                <a:gd name="T25" fmla="*/ 26 h 26"/>
                <a:gd name="T26" fmla="*/ 6 w 32"/>
                <a:gd name="T27" fmla="*/ 26 h 26"/>
                <a:gd name="T28" fmla="*/ 2 w 32"/>
                <a:gd name="T29" fmla="*/ 22 h 26"/>
                <a:gd name="T30" fmla="*/ 0 w 32"/>
                <a:gd name="T31" fmla="*/ 18 h 26"/>
                <a:gd name="T32" fmla="*/ 0 w 32"/>
                <a:gd name="T33" fmla="*/ 18 h 26"/>
                <a:gd name="T34" fmla="*/ 2 w 32"/>
                <a:gd name="T35" fmla="*/ 6 h 26"/>
                <a:gd name="T36" fmla="*/ 2 w 32"/>
                <a:gd name="T37" fmla="*/ 0 h 26"/>
                <a:gd name="T38" fmla="*/ 2 w 32"/>
                <a:gd name="T39" fmla="*/ 0 h 26"/>
                <a:gd name="T40" fmla="*/ 2 w 32"/>
                <a:gd name="T41" fmla="*/ 0 h 26"/>
                <a:gd name="T42" fmla="*/ 2 w 32"/>
                <a:gd name="T43" fmla="*/ 0 h 26"/>
                <a:gd name="T44" fmla="*/ 2 w 32"/>
                <a:gd name="T4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6">
                  <a:moveTo>
                    <a:pt x="2" y="0"/>
                  </a:moveTo>
                  <a:lnTo>
                    <a:pt x="2" y="0"/>
                  </a:lnTo>
                  <a:lnTo>
                    <a:pt x="10" y="0"/>
                  </a:lnTo>
                  <a:lnTo>
                    <a:pt x="20" y="4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0" y="2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Freeform 94"/>
            <p:cNvSpPr>
              <a:spLocks/>
            </p:cNvSpPr>
            <p:nvPr/>
          </p:nvSpPr>
          <p:spPr bwMode="auto">
            <a:xfrm>
              <a:off x="3670" y="1512"/>
              <a:ext cx="118" cy="102"/>
            </a:xfrm>
            <a:custGeom>
              <a:avLst/>
              <a:gdLst>
                <a:gd name="T0" fmla="*/ 40 w 118"/>
                <a:gd name="T1" fmla="*/ 102 h 102"/>
                <a:gd name="T2" fmla="*/ 18 w 118"/>
                <a:gd name="T3" fmla="*/ 90 h 102"/>
                <a:gd name="T4" fmla="*/ 6 w 118"/>
                <a:gd name="T5" fmla="*/ 82 h 102"/>
                <a:gd name="T6" fmla="*/ 2 w 118"/>
                <a:gd name="T7" fmla="*/ 70 h 102"/>
                <a:gd name="T8" fmla="*/ 0 w 118"/>
                <a:gd name="T9" fmla="*/ 44 h 102"/>
                <a:gd name="T10" fmla="*/ 0 w 118"/>
                <a:gd name="T11" fmla="*/ 34 h 102"/>
                <a:gd name="T12" fmla="*/ 6 w 118"/>
                <a:gd name="T13" fmla="*/ 26 h 102"/>
                <a:gd name="T14" fmla="*/ 10 w 118"/>
                <a:gd name="T15" fmla="*/ 26 h 102"/>
                <a:gd name="T16" fmla="*/ 20 w 118"/>
                <a:gd name="T17" fmla="*/ 30 h 102"/>
                <a:gd name="T18" fmla="*/ 36 w 118"/>
                <a:gd name="T19" fmla="*/ 34 h 102"/>
                <a:gd name="T20" fmla="*/ 46 w 118"/>
                <a:gd name="T21" fmla="*/ 38 h 102"/>
                <a:gd name="T22" fmla="*/ 48 w 118"/>
                <a:gd name="T23" fmla="*/ 36 h 102"/>
                <a:gd name="T24" fmla="*/ 46 w 118"/>
                <a:gd name="T25" fmla="*/ 30 h 102"/>
                <a:gd name="T26" fmla="*/ 42 w 118"/>
                <a:gd name="T27" fmla="*/ 16 h 102"/>
                <a:gd name="T28" fmla="*/ 44 w 118"/>
                <a:gd name="T29" fmla="*/ 10 h 102"/>
                <a:gd name="T30" fmla="*/ 46 w 118"/>
                <a:gd name="T31" fmla="*/ 6 h 102"/>
                <a:gd name="T32" fmla="*/ 50 w 118"/>
                <a:gd name="T33" fmla="*/ 6 h 102"/>
                <a:gd name="T34" fmla="*/ 60 w 118"/>
                <a:gd name="T35" fmla="*/ 10 h 102"/>
                <a:gd name="T36" fmla="*/ 70 w 118"/>
                <a:gd name="T37" fmla="*/ 12 h 102"/>
                <a:gd name="T38" fmla="*/ 72 w 118"/>
                <a:gd name="T39" fmla="*/ 12 h 102"/>
                <a:gd name="T40" fmla="*/ 82 w 118"/>
                <a:gd name="T41" fmla="*/ 6 h 102"/>
                <a:gd name="T42" fmla="*/ 92 w 118"/>
                <a:gd name="T43" fmla="*/ 0 h 102"/>
                <a:gd name="T44" fmla="*/ 98 w 118"/>
                <a:gd name="T45" fmla="*/ 0 h 102"/>
                <a:gd name="T46" fmla="*/ 110 w 118"/>
                <a:gd name="T47" fmla="*/ 0 h 102"/>
                <a:gd name="T48" fmla="*/ 114 w 118"/>
                <a:gd name="T49" fmla="*/ 2 h 102"/>
                <a:gd name="T50" fmla="*/ 114 w 118"/>
                <a:gd name="T51" fmla="*/ 6 h 102"/>
                <a:gd name="T52" fmla="*/ 116 w 118"/>
                <a:gd name="T53" fmla="*/ 20 h 102"/>
                <a:gd name="T54" fmla="*/ 118 w 118"/>
                <a:gd name="T55" fmla="*/ 34 h 102"/>
                <a:gd name="T56" fmla="*/ 116 w 118"/>
                <a:gd name="T57" fmla="*/ 38 h 102"/>
                <a:gd name="T58" fmla="*/ 110 w 118"/>
                <a:gd name="T59" fmla="*/ 56 h 102"/>
                <a:gd name="T60" fmla="*/ 106 w 118"/>
                <a:gd name="T61" fmla="*/ 62 h 102"/>
                <a:gd name="T62" fmla="*/ 98 w 118"/>
                <a:gd name="T63" fmla="*/ 64 h 102"/>
                <a:gd name="T64" fmla="*/ 92 w 118"/>
                <a:gd name="T65" fmla="*/ 64 h 102"/>
                <a:gd name="T66" fmla="*/ 78 w 118"/>
                <a:gd name="T67" fmla="*/ 76 h 102"/>
                <a:gd name="T68" fmla="*/ 72 w 118"/>
                <a:gd name="T69" fmla="*/ 78 h 102"/>
                <a:gd name="T70" fmla="*/ 62 w 118"/>
                <a:gd name="T71" fmla="*/ 82 h 102"/>
                <a:gd name="T72" fmla="*/ 62 w 118"/>
                <a:gd name="T73" fmla="*/ 86 h 102"/>
                <a:gd name="T74" fmla="*/ 64 w 118"/>
                <a:gd name="T75" fmla="*/ 90 h 102"/>
                <a:gd name="T76" fmla="*/ 68 w 118"/>
                <a:gd name="T77" fmla="*/ 98 h 102"/>
                <a:gd name="T78" fmla="*/ 66 w 118"/>
                <a:gd name="T79" fmla="*/ 102 h 102"/>
                <a:gd name="T80" fmla="*/ 62 w 118"/>
                <a:gd name="T81" fmla="*/ 102 h 102"/>
                <a:gd name="T82" fmla="*/ 40 w 118"/>
                <a:gd name="T83" fmla="*/ 102 h 102"/>
                <a:gd name="T84" fmla="*/ 40 w 118"/>
                <a:gd name="T85" fmla="*/ 102 h 102"/>
                <a:gd name="T86" fmla="*/ 40 w 118"/>
                <a:gd name="T8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" h="102">
                  <a:moveTo>
                    <a:pt x="40" y="102"/>
                  </a:moveTo>
                  <a:lnTo>
                    <a:pt x="40" y="102"/>
                  </a:lnTo>
                  <a:lnTo>
                    <a:pt x="28" y="98"/>
                  </a:lnTo>
                  <a:lnTo>
                    <a:pt x="18" y="90"/>
                  </a:lnTo>
                  <a:lnTo>
                    <a:pt x="12" y="86"/>
                  </a:lnTo>
                  <a:lnTo>
                    <a:pt x="6" y="82"/>
                  </a:lnTo>
                  <a:lnTo>
                    <a:pt x="4" y="78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20" y="30"/>
                  </a:lnTo>
                  <a:lnTo>
                    <a:pt x="28" y="32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46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4" y="24"/>
                  </a:lnTo>
                  <a:lnTo>
                    <a:pt x="42" y="16"/>
                  </a:lnTo>
                  <a:lnTo>
                    <a:pt x="42" y="12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50" y="6"/>
                  </a:lnTo>
                  <a:lnTo>
                    <a:pt x="52" y="8"/>
                  </a:lnTo>
                  <a:lnTo>
                    <a:pt x="60" y="10"/>
                  </a:lnTo>
                  <a:lnTo>
                    <a:pt x="66" y="12"/>
                  </a:lnTo>
                  <a:lnTo>
                    <a:pt x="70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80" y="8"/>
                  </a:lnTo>
                  <a:lnTo>
                    <a:pt x="82" y="6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8" y="0"/>
                  </a:lnTo>
                  <a:lnTo>
                    <a:pt x="106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4" y="2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6" y="12"/>
                  </a:lnTo>
                  <a:lnTo>
                    <a:pt x="116" y="20"/>
                  </a:lnTo>
                  <a:lnTo>
                    <a:pt x="118" y="30"/>
                  </a:lnTo>
                  <a:lnTo>
                    <a:pt x="118" y="34"/>
                  </a:lnTo>
                  <a:lnTo>
                    <a:pt x="116" y="38"/>
                  </a:lnTo>
                  <a:lnTo>
                    <a:pt x="116" y="38"/>
                  </a:lnTo>
                  <a:lnTo>
                    <a:pt x="114" y="46"/>
                  </a:lnTo>
                  <a:lnTo>
                    <a:pt x="110" y="56"/>
                  </a:lnTo>
                  <a:lnTo>
                    <a:pt x="108" y="60"/>
                  </a:lnTo>
                  <a:lnTo>
                    <a:pt x="106" y="62"/>
                  </a:lnTo>
                  <a:lnTo>
                    <a:pt x="104" y="64"/>
                  </a:lnTo>
                  <a:lnTo>
                    <a:pt x="98" y="64"/>
                  </a:lnTo>
                  <a:lnTo>
                    <a:pt x="98" y="64"/>
                  </a:lnTo>
                  <a:lnTo>
                    <a:pt x="92" y="64"/>
                  </a:lnTo>
                  <a:lnTo>
                    <a:pt x="88" y="6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2" y="78"/>
                  </a:lnTo>
                  <a:lnTo>
                    <a:pt x="66" y="80"/>
                  </a:lnTo>
                  <a:lnTo>
                    <a:pt x="62" y="82"/>
                  </a:lnTo>
                  <a:lnTo>
                    <a:pt x="62" y="84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64" y="90"/>
                  </a:lnTo>
                  <a:lnTo>
                    <a:pt x="66" y="94"/>
                  </a:lnTo>
                  <a:lnTo>
                    <a:pt x="68" y="98"/>
                  </a:lnTo>
                  <a:lnTo>
                    <a:pt x="66" y="100"/>
                  </a:lnTo>
                  <a:lnTo>
                    <a:pt x="66" y="102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46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Freeform 95"/>
            <p:cNvSpPr>
              <a:spLocks/>
            </p:cNvSpPr>
            <p:nvPr/>
          </p:nvSpPr>
          <p:spPr bwMode="auto">
            <a:xfrm>
              <a:off x="3784" y="1618"/>
              <a:ext cx="62" cy="49"/>
            </a:xfrm>
            <a:custGeom>
              <a:avLst/>
              <a:gdLst>
                <a:gd name="T0" fmla="*/ 0 w 62"/>
                <a:gd name="T1" fmla="*/ 45 h 49"/>
                <a:gd name="T2" fmla="*/ 0 w 62"/>
                <a:gd name="T3" fmla="*/ 45 h 49"/>
                <a:gd name="T4" fmla="*/ 2 w 62"/>
                <a:gd name="T5" fmla="*/ 43 h 49"/>
                <a:gd name="T6" fmla="*/ 4 w 62"/>
                <a:gd name="T7" fmla="*/ 39 h 49"/>
                <a:gd name="T8" fmla="*/ 6 w 62"/>
                <a:gd name="T9" fmla="*/ 31 h 49"/>
                <a:gd name="T10" fmla="*/ 4 w 62"/>
                <a:gd name="T11" fmla="*/ 23 h 49"/>
                <a:gd name="T12" fmla="*/ 4 w 62"/>
                <a:gd name="T13" fmla="*/ 23 h 49"/>
                <a:gd name="T14" fmla="*/ 4 w 62"/>
                <a:gd name="T15" fmla="*/ 18 h 49"/>
                <a:gd name="T16" fmla="*/ 6 w 62"/>
                <a:gd name="T17" fmla="*/ 12 h 49"/>
                <a:gd name="T18" fmla="*/ 10 w 62"/>
                <a:gd name="T19" fmla="*/ 8 h 49"/>
                <a:gd name="T20" fmla="*/ 14 w 62"/>
                <a:gd name="T21" fmla="*/ 4 h 49"/>
                <a:gd name="T22" fmla="*/ 14 w 62"/>
                <a:gd name="T23" fmla="*/ 4 h 49"/>
                <a:gd name="T24" fmla="*/ 18 w 62"/>
                <a:gd name="T25" fmla="*/ 2 h 49"/>
                <a:gd name="T26" fmla="*/ 22 w 62"/>
                <a:gd name="T27" fmla="*/ 0 h 49"/>
                <a:gd name="T28" fmla="*/ 30 w 62"/>
                <a:gd name="T29" fmla="*/ 2 h 49"/>
                <a:gd name="T30" fmla="*/ 42 w 62"/>
                <a:gd name="T31" fmla="*/ 6 h 49"/>
                <a:gd name="T32" fmla="*/ 50 w 62"/>
                <a:gd name="T33" fmla="*/ 8 h 49"/>
                <a:gd name="T34" fmla="*/ 50 w 62"/>
                <a:gd name="T35" fmla="*/ 8 h 49"/>
                <a:gd name="T36" fmla="*/ 56 w 62"/>
                <a:gd name="T37" fmla="*/ 12 h 49"/>
                <a:gd name="T38" fmla="*/ 60 w 62"/>
                <a:gd name="T39" fmla="*/ 16 h 49"/>
                <a:gd name="T40" fmla="*/ 62 w 62"/>
                <a:gd name="T41" fmla="*/ 18 h 49"/>
                <a:gd name="T42" fmla="*/ 62 w 62"/>
                <a:gd name="T43" fmla="*/ 20 h 49"/>
                <a:gd name="T44" fmla="*/ 60 w 62"/>
                <a:gd name="T45" fmla="*/ 21 h 49"/>
                <a:gd name="T46" fmla="*/ 58 w 62"/>
                <a:gd name="T47" fmla="*/ 23 h 49"/>
                <a:gd name="T48" fmla="*/ 58 w 62"/>
                <a:gd name="T49" fmla="*/ 23 h 49"/>
                <a:gd name="T50" fmla="*/ 48 w 62"/>
                <a:gd name="T51" fmla="*/ 27 h 49"/>
                <a:gd name="T52" fmla="*/ 40 w 62"/>
                <a:gd name="T53" fmla="*/ 31 h 49"/>
                <a:gd name="T54" fmla="*/ 34 w 62"/>
                <a:gd name="T55" fmla="*/ 33 h 49"/>
                <a:gd name="T56" fmla="*/ 26 w 62"/>
                <a:gd name="T57" fmla="*/ 33 h 49"/>
                <a:gd name="T58" fmla="*/ 26 w 62"/>
                <a:gd name="T59" fmla="*/ 33 h 49"/>
                <a:gd name="T60" fmla="*/ 22 w 62"/>
                <a:gd name="T61" fmla="*/ 37 h 49"/>
                <a:gd name="T62" fmla="*/ 18 w 62"/>
                <a:gd name="T63" fmla="*/ 39 h 49"/>
                <a:gd name="T64" fmla="*/ 14 w 62"/>
                <a:gd name="T65" fmla="*/ 43 h 49"/>
                <a:gd name="T66" fmla="*/ 6 w 62"/>
                <a:gd name="T67" fmla="*/ 45 h 49"/>
                <a:gd name="T68" fmla="*/ 4 w 62"/>
                <a:gd name="T69" fmla="*/ 49 h 49"/>
                <a:gd name="T70" fmla="*/ 4 w 62"/>
                <a:gd name="T71" fmla="*/ 49 h 49"/>
                <a:gd name="T72" fmla="*/ 2 w 62"/>
                <a:gd name="T73" fmla="*/ 49 h 49"/>
                <a:gd name="T74" fmla="*/ 0 w 62"/>
                <a:gd name="T75" fmla="*/ 47 h 49"/>
                <a:gd name="T76" fmla="*/ 0 w 62"/>
                <a:gd name="T77" fmla="*/ 45 h 49"/>
                <a:gd name="T78" fmla="*/ 0 w 62"/>
                <a:gd name="T79" fmla="*/ 45 h 49"/>
                <a:gd name="T80" fmla="*/ 0 w 62"/>
                <a:gd name="T81" fmla="*/ 45 h 49"/>
                <a:gd name="T82" fmla="*/ 0 w 62"/>
                <a:gd name="T83" fmla="*/ 45 h 49"/>
                <a:gd name="T84" fmla="*/ 0 w 62"/>
                <a:gd name="T85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49">
                  <a:moveTo>
                    <a:pt x="0" y="45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4" y="39"/>
                  </a:lnTo>
                  <a:lnTo>
                    <a:pt x="6" y="31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18"/>
                  </a:lnTo>
                  <a:lnTo>
                    <a:pt x="6" y="12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42" y="6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6" y="12"/>
                  </a:lnTo>
                  <a:lnTo>
                    <a:pt x="60" y="16"/>
                  </a:lnTo>
                  <a:lnTo>
                    <a:pt x="62" y="18"/>
                  </a:lnTo>
                  <a:lnTo>
                    <a:pt x="62" y="20"/>
                  </a:lnTo>
                  <a:lnTo>
                    <a:pt x="60" y="21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48" y="27"/>
                  </a:lnTo>
                  <a:lnTo>
                    <a:pt x="40" y="31"/>
                  </a:lnTo>
                  <a:lnTo>
                    <a:pt x="34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2" y="37"/>
                  </a:lnTo>
                  <a:lnTo>
                    <a:pt x="18" y="39"/>
                  </a:lnTo>
                  <a:lnTo>
                    <a:pt x="14" y="43"/>
                  </a:lnTo>
                  <a:lnTo>
                    <a:pt x="6" y="45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" name="Freeform 96"/>
            <p:cNvSpPr>
              <a:spLocks/>
            </p:cNvSpPr>
            <p:nvPr/>
          </p:nvSpPr>
          <p:spPr bwMode="auto">
            <a:xfrm>
              <a:off x="3798" y="1478"/>
              <a:ext cx="75" cy="40"/>
            </a:xfrm>
            <a:custGeom>
              <a:avLst/>
              <a:gdLst>
                <a:gd name="T0" fmla="*/ 0 w 75"/>
                <a:gd name="T1" fmla="*/ 24 h 40"/>
                <a:gd name="T2" fmla="*/ 0 w 75"/>
                <a:gd name="T3" fmla="*/ 24 h 40"/>
                <a:gd name="T4" fmla="*/ 2 w 75"/>
                <a:gd name="T5" fmla="*/ 28 h 40"/>
                <a:gd name="T6" fmla="*/ 6 w 75"/>
                <a:gd name="T7" fmla="*/ 34 h 40"/>
                <a:gd name="T8" fmla="*/ 10 w 75"/>
                <a:gd name="T9" fmla="*/ 40 h 40"/>
                <a:gd name="T10" fmla="*/ 12 w 75"/>
                <a:gd name="T11" fmla="*/ 40 h 40"/>
                <a:gd name="T12" fmla="*/ 14 w 75"/>
                <a:gd name="T13" fmla="*/ 40 h 40"/>
                <a:gd name="T14" fmla="*/ 14 w 75"/>
                <a:gd name="T15" fmla="*/ 40 h 40"/>
                <a:gd name="T16" fmla="*/ 46 w 75"/>
                <a:gd name="T17" fmla="*/ 40 h 40"/>
                <a:gd name="T18" fmla="*/ 46 w 75"/>
                <a:gd name="T19" fmla="*/ 40 h 40"/>
                <a:gd name="T20" fmla="*/ 50 w 75"/>
                <a:gd name="T21" fmla="*/ 36 h 40"/>
                <a:gd name="T22" fmla="*/ 60 w 75"/>
                <a:gd name="T23" fmla="*/ 34 h 40"/>
                <a:gd name="T24" fmla="*/ 68 w 75"/>
                <a:gd name="T25" fmla="*/ 30 h 40"/>
                <a:gd name="T26" fmla="*/ 70 w 75"/>
                <a:gd name="T27" fmla="*/ 28 h 40"/>
                <a:gd name="T28" fmla="*/ 72 w 75"/>
                <a:gd name="T29" fmla="*/ 24 h 40"/>
                <a:gd name="T30" fmla="*/ 72 w 75"/>
                <a:gd name="T31" fmla="*/ 24 h 40"/>
                <a:gd name="T32" fmla="*/ 74 w 75"/>
                <a:gd name="T33" fmla="*/ 20 h 40"/>
                <a:gd name="T34" fmla="*/ 75 w 75"/>
                <a:gd name="T35" fmla="*/ 12 h 40"/>
                <a:gd name="T36" fmla="*/ 75 w 75"/>
                <a:gd name="T37" fmla="*/ 8 h 40"/>
                <a:gd name="T38" fmla="*/ 75 w 75"/>
                <a:gd name="T39" fmla="*/ 4 h 40"/>
                <a:gd name="T40" fmla="*/ 75 w 75"/>
                <a:gd name="T41" fmla="*/ 4 h 40"/>
                <a:gd name="T42" fmla="*/ 75 w 75"/>
                <a:gd name="T43" fmla="*/ 2 h 40"/>
                <a:gd name="T44" fmla="*/ 74 w 75"/>
                <a:gd name="T45" fmla="*/ 0 h 40"/>
                <a:gd name="T46" fmla="*/ 72 w 75"/>
                <a:gd name="T47" fmla="*/ 0 h 40"/>
                <a:gd name="T48" fmla="*/ 66 w 75"/>
                <a:gd name="T49" fmla="*/ 0 h 40"/>
                <a:gd name="T50" fmla="*/ 66 w 75"/>
                <a:gd name="T51" fmla="*/ 0 h 40"/>
                <a:gd name="T52" fmla="*/ 60 w 75"/>
                <a:gd name="T53" fmla="*/ 0 h 40"/>
                <a:gd name="T54" fmla="*/ 56 w 75"/>
                <a:gd name="T55" fmla="*/ 4 h 40"/>
                <a:gd name="T56" fmla="*/ 50 w 75"/>
                <a:gd name="T57" fmla="*/ 8 h 40"/>
                <a:gd name="T58" fmla="*/ 46 w 75"/>
                <a:gd name="T59" fmla="*/ 12 h 40"/>
                <a:gd name="T60" fmla="*/ 46 w 75"/>
                <a:gd name="T61" fmla="*/ 14 h 40"/>
                <a:gd name="T62" fmla="*/ 42 w 75"/>
                <a:gd name="T63" fmla="*/ 14 h 40"/>
                <a:gd name="T64" fmla="*/ 42 w 75"/>
                <a:gd name="T65" fmla="*/ 14 h 40"/>
                <a:gd name="T66" fmla="*/ 36 w 75"/>
                <a:gd name="T67" fmla="*/ 12 h 40"/>
                <a:gd name="T68" fmla="*/ 32 w 75"/>
                <a:gd name="T69" fmla="*/ 12 h 40"/>
                <a:gd name="T70" fmla="*/ 28 w 75"/>
                <a:gd name="T71" fmla="*/ 12 h 40"/>
                <a:gd name="T72" fmla="*/ 26 w 75"/>
                <a:gd name="T73" fmla="*/ 12 h 40"/>
                <a:gd name="T74" fmla="*/ 26 w 75"/>
                <a:gd name="T75" fmla="*/ 12 h 40"/>
                <a:gd name="T76" fmla="*/ 24 w 75"/>
                <a:gd name="T77" fmla="*/ 12 h 40"/>
                <a:gd name="T78" fmla="*/ 24 w 75"/>
                <a:gd name="T79" fmla="*/ 14 h 40"/>
                <a:gd name="T80" fmla="*/ 22 w 75"/>
                <a:gd name="T81" fmla="*/ 20 h 40"/>
                <a:gd name="T82" fmla="*/ 20 w 75"/>
                <a:gd name="T83" fmla="*/ 26 h 40"/>
                <a:gd name="T84" fmla="*/ 16 w 75"/>
                <a:gd name="T85" fmla="*/ 28 h 40"/>
                <a:gd name="T86" fmla="*/ 14 w 75"/>
                <a:gd name="T87" fmla="*/ 28 h 40"/>
                <a:gd name="T88" fmla="*/ 14 w 75"/>
                <a:gd name="T89" fmla="*/ 28 h 40"/>
                <a:gd name="T90" fmla="*/ 12 w 75"/>
                <a:gd name="T91" fmla="*/ 28 h 40"/>
                <a:gd name="T92" fmla="*/ 10 w 75"/>
                <a:gd name="T93" fmla="*/ 26 h 40"/>
                <a:gd name="T94" fmla="*/ 6 w 75"/>
                <a:gd name="T95" fmla="*/ 24 h 40"/>
                <a:gd name="T96" fmla="*/ 6 w 75"/>
                <a:gd name="T97" fmla="*/ 24 h 40"/>
                <a:gd name="T98" fmla="*/ 4 w 75"/>
                <a:gd name="T99" fmla="*/ 22 h 40"/>
                <a:gd name="T100" fmla="*/ 0 w 75"/>
                <a:gd name="T101" fmla="*/ 24 h 40"/>
                <a:gd name="T102" fmla="*/ 0 w 75"/>
                <a:gd name="T103" fmla="*/ 24 h 40"/>
                <a:gd name="T104" fmla="*/ 0 w 75"/>
                <a:gd name="T105" fmla="*/ 24 h 40"/>
                <a:gd name="T106" fmla="*/ 0 w 75"/>
                <a:gd name="T107" fmla="*/ 24 h 40"/>
                <a:gd name="T108" fmla="*/ 0 w 75"/>
                <a:gd name="T109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5" h="40">
                  <a:moveTo>
                    <a:pt x="0" y="24"/>
                  </a:moveTo>
                  <a:lnTo>
                    <a:pt x="0" y="24"/>
                  </a:lnTo>
                  <a:lnTo>
                    <a:pt x="2" y="28"/>
                  </a:lnTo>
                  <a:lnTo>
                    <a:pt x="6" y="34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50" y="36"/>
                  </a:lnTo>
                  <a:lnTo>
                    <a:pt x="60" y="34"/>
                  </a:lnTo>
                  <a:lnTo>
                    <a:pt x="68" y="30"/>
                  </a:lnTo>
                  <a:lnTo>
                    <a:pt x="70" y="28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4" y="20"/>
                  </a:lnTo>
                  <a:lnTo>
                    <a:pt x="75" y="12"/>
                  </a:lnTo>
                  <a:lnTo>
                    <a:pt x="75" y="8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36" y="12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2" y="20"/>
                  </a:lnTo>
                  <a:lnTo>
                    <a:pt x="20" y="26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0" y="26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Freeform 97"/>
            <p:cNvSpPr>
              <a:spLocks/>
            </p:cNvSpPr>
            <p:nvPr/>
          </p:nvSpPr>
          <p:spPr bwMode="auto">
            <a:xfrm>
              <a:off x="4341" y="1136"/>
              <a:ext cx="38" cy="75"/>
            </a:xfrm>
            <a:custGeom>
              <a:avLst/>
              <a:gdLst>
                <a:gd name="T0" fmla="*/ 28 w 38"/>
                <a:gd name="T1" fmla="*/ 75 h 75"/>
                <a:gd name="T2" fmla="*/ 28 w 38"/>
                <a:gd name="T3" fmla="*/ 75 h 75"/>
                <a:gd name="T4" fmla="*/ 24 w 38"/>
                <a:gd name="T5" fmla="*/ 75 h 75"/>
                <a:gd name="T6" fmla="*/ 16 w 38"/>
                <a:gd name="T7" fmla="*/ 75 h 75"/>
                <a:gd name="T8" fmla="*/ 14 w 38"/>
                <a:gd name="T9" fmla="*/ 73 h 75"/>
                <a:gd name="T10" fmla="*/ 12 w 38"/>
                <a:gd name="T11" fmla="*/ 71 h 75"/>
                <a:gd name="T12" fmla="*/ 12 w 38"/>
                <a:gd name="T13" fmla="*/ 71 h 75"/>
                <a:gd name="T14" fmla="*/ 4 w 38"/>
                <a:gd name="T15" fmla="*/ 59 h 75"/>
                <a:gd name="T16" fmla="*/ 0 w 38"/>
                <a:gd name="T17" fmla="*/ 51 h 75"/>
                <a:gd name="T18" fmla="*/ 0 w 38"/>
                <a:gd name="T19" fmla="*/ 47 h 75"/>
                <a:gd name="T20" fmla="*/ 0 w 38"/>
                <a:gd name="T21" fmla="*/ 41 h 75"/>
                <a:gd name="T22" fmla="*/ 0 w 38"/>
                <a:gd name="T23" fmla="*/ 41 h 75"/>
                <a:gd name="T24" fmla="*/ 2 w 38"/>
                <a:gd name="T25" fmla="*/ 30 h 75"/>
                <a:gd name="T26" fmla="*/ 4 w 38"/>
                <a:gd name="T27" fmla="*/ 22 h 75"/>
                <a:gd name="T28" fmla="*/ 8 w 38"/>
                <a:gd name="T29" fmla="*/ 12 h 75"/>
                <a:gd name="T30" fmla="*/ 14 w 38"/>
                <a:gd name="T31" fmla="*/ 6 h 75"/>
                <a:gd name="T32" fmla="*/ 14 w 38"/>
                <a:gd name="T33" fmla="*/ 6 h 75"/>
                <a:gd name="T34" fmla="*/ 20 w 38"/>
                <a:gd name="T35" fmla="*/ 2 h 75"/>
                <a:gd name="T36" fmla="*/ 26 w 38"/>
                <a:gd name="T37" fmla="*/ 0 h 75"/>
                <a:gd name="T38" fmla="*/ 32 w 38"/>
                <a:gd name="T39" fmla="*/ 0 h 75"/>
                <a:gd name="T40" fmla="*/ 32 w 38"/>
                <a:gd name="T41" fmla="*/ 2 h 75"/>
                <a:gd name="T42" fmla="*/ 34 w 38"/>
                <a:gd name="T43" fmla="*/ 2 h 75"/>
                <a:gd name="T44" fmla="*/ 34 w 38"/>
                <a:gd name="T45" fmla="*/ 2 h 75"/>
                <a:gd name="T46" fmla="*/ 36 w 38"/>
                <a:gd name="T47" fmla="*/ 10 h 75"/>
                <a:gd name="T48" fmla="*/ 38 w 38"/>
                <a:gd name="T49" fmla="*/ 18 h 75"/>
                <a:gd name="T50" fmla="*/ 38 w 38"/>
                <a:gd name="T51" fmla="*/ 34 h 75"/>
                <a:gd name="T52" fmla="*/ 38 w 38"/>
                <a:gd name="T53" fmla="*/ 34 h 75"/>
                <a:gd name="T54" fmla="*/ 36 w 38"/>
                <a:gd name="T55" fmla="*/ 39 h 75"/>
                <a:gd name="T56" fmla="*/ 34 w 38"/>
                <a:gd name="T57" fmla="*/ 43 h 75"/>
                <a:gd name="T58" fmla="*/ 32 w 38"/>
                <a:gd name="T59" fmla="*/ 47 h 75"/>
                <a:gd name="T60" fmla="*/ 30 w 38"/>
                <a:gd name="T61" fmla="*/ 51 h 75"/>
                <a:gd name="T62" fmla="*/ 30 w 38"/>
                <a:gd name="T63" fmla="*/ 51 h 75"/>
                <a:gd name="T64" fmla="*/ 30 w 38"/>
                <a:gd name="T65" fmla="*/ 59 h 75"/>
                <a:gd name="T66" fmla="*/ 30 w 38"/>
                <a:gd name="T67" fmla="*/ 65 h 75"/>
                <a:gd name="T68" fmla="*/ 30 w 38"/>
                <a:gd name="T69" fmla="*/ 65 h 75"/>
                <a:gd name="T70" fmla="*/ 28 w 38"/>
                <a:gd name="T71" fmla="*/ 75 h 75"/>
                <a:gd name="T72" fmla="*/ 28 w 38"/>
                <a:gd name="T73" fmla="*/ 75 h 75"/>
                <a:gd name="T74" fmla="*/ 28 w 38"/>
                <a:gd name="T75" fmla="*/ 75 h 75"/>
                <a:gd name="T76" fmla="*/ 28 w 38"/>
                <a:gd name="T77" fmla="*/ 75 h 75"/>
                <a:gd name="T78" fmla="*/ 28 w 38"/>
                <a:gd name="T7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" h="75">
                  <a:moveTo>
                    <a:pt x="28" y="75"/>
                  </a:moveTo>
                  <a:lnTo>
                    <a:pt x="28" y="75"/>
                  </a:lnTo>
                  <a:lnTo>
                    <a:pt x="24" y="75"/>
                  </a:lnTo>
                  <a:lnTo>
                    <a:pt x="16" y="75"/>
                  </a:lnTo>
                  <a:lnTo>
                    <a:pt x="14" y="73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4" y="59"/>
                  </a:lnTo>
                  <a:lnTo>
                    <a:pt x="0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" y="30"/>
                  </a:lnTo>
                  <a:lnTo>
                    <a:pt x="4" y="22"/>
                  </a:lnTo>
                  <a:lnTo>
                    <a:pt x="8" y="1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6" y="10"/>
                  </a:lnTo>
                  <a:lnTo>
                    <a:pt x="38" y="18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6" y="39"/>
                  </a:lnTo>
                  <a:lnTo>
                    <a:pt x="34" y="43"/>
                  </a:lnTo>
                  <a:lnTo>
                    <a:pt x="32" y="47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Freeform 98"/>
            <p:cNvSpPr>
              <a:spLocks/>
            </p:cNvSpPr>
            <p:nvPr/>
          </p:nvSpPr>
          <p:spPr bwMode="auto">
            <a:xfrm>
              <a:off x="5000" y="2348"/>
              <a:ext cx="20" cy="66"/>
            </a:xfrm>
            <a:custGeom>
              <a:avLst/>
              <a:gdLst>
                <a:gd name="T0" fmla="*/ 12 w 20"/>
                <a:gd name="T1" fmla="*/ 66 h 66"/>
                <a:gd name="T2" fmla="*/ 12 w 20"/>
                <a:gd name="T3" fmla="*/ 66 h 66"/>
                <a:gd name="T4" fmla="*/ 10 w 20"/>
                <a:gd name="T5" fmla="*/ 66 h 66"/>
                <a:gd name="T6" fmla="*/ 10 w 20"/>
                <a:gd name="T7" fmla="*/ 66 h 66"/>
                <a:gd name="T8" fmla="*/ 10 w 20"/>
                <a:gd name="T9" fmla="*/ 64 h 66"/>
                <a:gd name="T10" fmla="*/ 8 w 20"/>
                <a:gd name="T11" fmla="*/ 62 h 66"/>
                <a:gd name="T12" fmla="*/ 8 w 20"/>
                <a:gd name="T13" fmla="*/ 62 h 66"/>
                <a:gd name="T14" fmla="*/ 4 w 20"/>
                <a:gd name="T15" fmla="*/ 58 h 66"/>
                <a:gd name="T16" fmla="*/ 0 w 20"/>
                <a:gd name="T17" fmla="*/ 56 h 66"/>
                <a:gd name="T18" fmla="*/ 0 w 20"/>
                <a:gd name="T19" fmla="*/ 56 h 66"/>
                <a:gd name="T20" fmla="*/ 4 w 20"/>
                <a:gd name="T21" fmla="*/ 50 h 66"/>
                <a:gd name="T22" fmla="*/ 6 w 20"/>
                <a:gd name="T23" fmla="*/ 46 h 66"/>
                <a:gd name="T24" fmla="*/ 6 w 20"/>
                <a:gd name="T25" fmla="*/ 46 h 66"/>
                <a:gd name="T26" fmla="*/ 10 w 20"/>
                <a:gd name="T27" fmla="*/ 44 h 66"/>
                <a:gd name="T28" fmla="*/ 10 w 20"/>
                <a:gd name="T29" fmla="*/ 40 h 66"/>
                <a:gd name="T30" fmla="*/ 8 w 20"/>
                <a:gd name="T31" fmla="*/ 38 h 66"/>
                <a:gd name="T32" fmla="*/ 8 w 20"/>
                <a:gd name="T33" fmla="*/ 38 h 66"/>
                <a:gd name="T34" fmla="*/ 4 w 20"/>
                <a:gd name="T35" fmla="*/ 28 h 66"/>
                <a:gd name="T36" fmla="*/ 0 w 20"/>
                <a:gd name="T37" fmla="*/ 24 h 66"/>
                <a:gd name="T38" fmla="*/ 0 w 20"/>
                <a:gd name="T39" fmla="*/ 22 h 66"/>
                <a:gd name="T40" fmla="*/ 0 w 20"/>
                <a:gd name="T41" fmla="*/ 22 h 66"/>
                <a:gd name="T42" fmla="*/ 6 w 20"/>
                <a:gd name="T43" fmla="*/ 16 h 66"/>
                <a:gd name="T44" fmla="*/ 6 w 20"/>
                <a:gd name="T45" fmla="*/ 10 h 66"/>
                <a:gd name="T46" fmla="*/ 8 w 20"/>
                <a:gd name="T47" fmla="*/ 8 h 66"/>
                <a:gd name="T48" fmla="*/ 8 w 20"/>
                <a:gd name="T49" fmla="*/ 8 h 66"/>
                <a:gd name="T50" fmla="*/ 8 w 20"/>
                <a:gd name="T51" fmla="*/ 2 h 66"/>
                <a:gd name="T52" fmla="*/ 8 w 20"/>
                <a:gd name="T53" fmla="*/ 0 h 66"/>
                <a:gd name="T54" fmla="*/ 10 w 20"/>
                <a:gd name="T55" fmla="*/ 0 h 66"/>
                <a:gd name="T56" fmla="*/ 10 w 20"/>
                <a:gd name="T57" fmla="*/ 0 h 66"/>
                <a:gd name="T58" fmla="*/ 12 w 20"/>
                <a:gd name="T59" fmla="*/ 2 h 66"/>
                <a:gd name="T60" fmla="*/ 14 w 20"/>
                <a:gd name="T61" fmla="*/ 6 h 66"/>
                <a:gd name="T62" fmla="*/ 16 w 20"/>
                <a:gd name="T63" fmla="*/ 10 h 66"/>
                <a:gd name="T64" fmla="*/ 16 w 20"/>
                <a:gd name="T65" fmla="*/ 16 h 66"/>
                <a:gd name="T66" fmla="*/ 16 w 20"/>
                <a:gd name="T67" fmla="*/ 16 h 66"/>
                <a:gd name="T68" fmla="*/ 14 w 20"/>
                <a:gd name="T69" fmla="*/ 18 h 66"/>
                <a:gd name="T70" fmla="*/ 14 w 20"/>
                <a:gd name="T71" fmla="*/ 20 h 66"/>
                <a:gd name="T72" fmla="*/ 16 w 20"/>
                <a:gd name="T73" fmla="*/ 28 h 66"/>
                <a:gd name="T74" fmla="*/ 16 w 20"/>
                <a:gd name="T75" fmla="*/ 28 h 66"/>
                <a:gd name="T76" fmla="*/ 18 w 20"/>
                <a:gd name="T77" fmla="*/ 38 h 66"/>
                <a:gd name="T78" fmla="*/ 20 w 20"/>
                <a:gd name="T79" fmla="*/ 44 h 66"/>
                <a:gd name="T80" fmla="*/ 18 w 20"/>
                <a:gd name="T81" fmla="*/ 48 h 66"/>
                <a:gd name="T82" fmla="*/ 18 w 20"/>
                <a:gd name="T83" fmla="*/ 48 h 66"/>
                <a:gd name="T84" fmla="*/ 18 w 20"/>
                <a:gd name="T85" fmla="*/ 50 h 66"/>
                <a:gd name="T86" fmla="*/ 18 w 20"/>
                <a:gd name="T87" fmla="*/ 56 h 66"/>
                <a:gd name="T88" fmla="*/ 18 w 20"/>
                <a:gd name="T89" fmla="*/ 62 h 66"/>
                <a:gd name="T90" fmla="*/ 18 w 20"/>
                <a:gd name="T91" fmla="*/ 62 h 66"/>
                <a:gd name="T92" fmla="*/ 18 w 20"/>
                <a:gd name="T93" fmla="*/ 66 h 66"/>
                <a:gd name="T94" fmla="*/ 16 w 20"/>
                <a:gd name="T95" fmla="*/ 66 h 66"/>
                <a:gd name="T96" fmla="*/ 12 w 20"/>
                <a:gd name="T97" fmla="*/ 66 h 66"/>
                <a:gd name="T98" fmla="*/ 12 w 20"/>
                <a:gd name="T99" fmla="*/ 66 h 66"/>
                <a:gd name="T100" fmla="*/ 12 w 20"/>
                <a:gd name="T101" fmla="*/ 66 h 66"/>
                <a:gd name="T102" fmla="*/ 12 w 20"/>
                <a:gd name="T103" fmla="*/ 66 h 66"/>
                <a:gd name="T104" fmla="*/ 12 w 20"/>
                <a:gd name="T10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66">
                  <a:moveTo>
                    <a:pt x="12" y="66"/>
                  </a:moveTo>
                  <a:lnTo>
                    <a:pt x="12" y="66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10" y="6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4" y="50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16"/>
                  </a:lnTo>
                  <a:lnTo>
                    <a:pt x="6" y="10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8" y="38"/>
                  </a:lnTo>
                  <a:lnTo>
                    <a:pt x="20" y="44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18" y="56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6"/>
                  </a:lnTo>
                  <a:lnTo>
                    <a:pt x="16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Freeform 99">
              <a:hlinkClick r:id="" action="ppaction://noaction"/>
            </p:cNvPr>
            <p:cNvSpPr>
              <a:spLocks/>
            </p:cNvSpPr>
            <p:nvPr/>
          </p:nvSpPr>
          <p:spPr bwMode="auto">
            <a:xfrm>
              <a:off x="947" y="1528"/>
              <a:ext cx="79" cy="113"/>
            </a:xfrm>
            <a:custGeom>
              <a:avLst/>
              <a:gdLst>
                <a:gd name="T0" fmla="*/ 0 w 79"/>
                <a:gd name="T1" fmla="*/ 6 h 113"/>
                <a:gd name="T2" fmla="*/ 0 w 79"/>
                <a:gd name="T3" fmla="*/ 6 h 113"/>
                <a:gd name="T4" fmla="*/ 0 w 79"/>
                <a:gd name="T5" fmla="*/ 14 h 113"/>
                <a:gd name="T6" fmla="*/ 4 w 79"/>
                <a:gd name="T7" fmla="*/ 36 h 113"/>
                <a:gd name="T8" fmla="*/ 6 w 79"/>
                <a:gd name="T9" fmla="*/ 46 h 113"/>
                <a:gd name="T10" fmla="*/ 8 w 79"/>
                <a:gd name="T11" fmla="*/ 56 h 113"/>
                <a:gd name="T12" fmla="*/ 12 w 79"/>
                <a:gd name="T13" fmla="*/ 70 h 113"/>
                <a:gd name="T14" fmla="*/ 18 w 79"/>
                <a:gd name="T15" fmla="*/ 78 h 113"/>
                <a:gd name="T16" fmla="*/ 18 w 79"/>
                <a:gd name="T17" fmla="*/ 78 h 113"/>
                <a:gd name="T18" fmla="*/ 28 w 79"/>
                <a:gd name="T19" fmla="*/ 94 h 113"/>
                <a:gd name="T20" fmla="*/ 34 w 79"/>
                <a:gd name="T21" fmla="*/ 108 h 113"/>
                <a:gd name="T22" fmla="*/ 40 w 79"/>
                <a:gd name="T23" fmla="*/ 113 h 113"/>
                <a:gd name="T24" fmla="*/ 42 w 79"/>
                <a:gd name="T25" fmla="*/ 113 h 113"/>
                <a:gd name="T26" fmla="*/ 42 w 79"/>
                <a:gd name="T27" fmla="*/ 113 h 113"/>
                <a:gd name="T28" fmla="*/ 42 w 79"/>
                <a:gd name="T29" fmla="*/ 113 h 113"/>
                <a:gd name="T30" fmla="*/ 50 w 79"/>
                <a:gd name="T31" fmla="*/ 111 h 113"/>
                <a:gd name="T32" fmla="*/ 56 w 79"/>
                <a:gd name="T33" fmla="*/ 110 h 113"/>
                <a:gd name="T34" fmla="*/ 67 w 79"/>
                <a:gd name="T35" fmla="*/ 108 h 113"/>
                <a:gd name="T36" fmla="*/ 67 w 79"/>
                <a:gd name="T37" fmla="*/ 108 h 113"/>
                <a:gd name="T38" fmla="*/ 73 w 79"/>
                <a:gd name="T39" fmla="*/ 106 h 113"/>
                <a:gd name="T40" fmla="*/ 77 w 79"/>
                <a:gd name="T41" fmla="*/ 102 h 113"/>
                <a:gd name="T42" fmla="*/ 79 w 79"/>
                <a:gd name="T43" fmla="*/ 96 h 113"/>
                <a:gd name="T44" fmla="*/ 79 w 79"/>
                <a:gd name="T45" fmla="*/ 90 h 113"/>
                <a:gd name="T46" fmla="*/ 79 w 79"/>
                <a:gd name="T47" fmla="*/ 90 h 113"/>
                <a:gd name="T48" fmla="*/ 75 w 79"/>
                <a:gd name="T49" fmla="*/ 70 h 113"/>
                <a:gd name="T50" fmla="*/ 71 w 79"/>
                <a:gd name="T51" fmla="*/ 60 h 113"/>
                <a:gd name="T52" fmla="*/ 71 w 79"/>
                <a:gd name="T53" fmla="*/ 54 h 113"/>
                <a:gd name="T54" fmla="*/ 73 w 79"/>
                <a:gd name="T55" fmla="*/ 50 h 113"/>
                <a:gd name="T56" fmla="*/ 73 w 79"/>
                <a:gd name="T57" fmla="*/ 50 h 113"/>
                <a:gd name="T58" fmla="*/ 75 w 79"/>
                <a:gd name="T59" fmla="*/ 44 h 113"/>
                <a:gd name="T60" fmla="*/ 75 w 79"/>
                <a:gd name="T61" fmla="*/ 40 h 113"/>
                <a:gd name="T62" fmla="*/ 75 w 79"/>
                <a:gd name="T63" fmla="*/ 38 h 113"/>
                <a:gd name="T64" fmla="*/ 75 w 79"/>
                <a:gd name="T65" fmla="*/ 38 h 113"/>
                <a:gd name="T66" fmla="*/ 54 w 79"/>
                <a:gd name="T67" fmla="*/ 40 h 113"/>
                <a:gd name="T68" fmla="*/ 54 w 79"/>
                <a:gd name="T69" fmla="*/ 40 h 113"/>
                <a:gd name="T70" fmla="*/ 46 w 79"/>
                <a:gd name="T71" fmla="*/ 40 h 113"/>
                <a:gd name="T72" fmla="*/ 42 w 79"/>
                <a:gd name="T73" fmla="*/ 40 h 113"/>
                <a:gd name="T74" fmla="*/ 42 w 79"/>
                <a:gd name="T75" fmla="*/ 40 h 113"/>
                <a:gd name="T76" fmla="*/ 42 w 79"/>
                <a:gd name="T77" fmla="*/ 38 h 113"/>
                <a:gd name="T78" fmla="*/ 42 w 79"/>
                <a:gd name="T79" fmla="*/ 38 h 113"/>
                <a:gd name="T80" fmla="*/ 42 w 79"/>
                <a:gd name="T81" fmla="*/ 30 h 113"/>
                <a:gd name="T82" fmla="*/ 42 w 79"/>
                <a:gd name="T83" fmla="*/ 16 h 113"/>
                <a:gd name="T84" fmla="*/ 42 w 79"/>
                <a:gd name="T85" fmla="*/ 10 h 113"/>
                <a:gd name="T86" fmla="*/ 40 w 79"/>
                <a:gd name="T87" fmla="*/ 4 h 113"/>
                <a:gd name="T88" fmla="*/ 36 w 79"/>
                <a:gd name="T89" fmla="*/ 0 h 113"/>
                <a:gd name="T90" fmla="*/ 34 w 79"/>
                <a:gd name="T91" fmla="*/ 0 h 113"/>
                <a:gd name="T92" fmla="*/ 34 w 79"/>
                <a:gd name="T93" fmla="*/ 0 h 113"/>
                <a:gd name="T94" fmla="*/ 30 w 79"/>
                <a:gd name="T95" fmla="*/ 0 h 113"/>
                <a:gd name="T96" fmla="*/ 26 w 79"/>
                <a:gd name="T97" fmla="*/ 4 h 113"/>
                <a:gd name="T98" fmla="*/ 24 w 79"/>
                <a:gd name="T99" fmla="*/ 8 h 113"/>
                <a:gd name="T100" fmla="*/ 22 w 79"/>
                <a:gd name="T101" fmla="*/ 10 h 113"/>
                <a:gd name="T102" fmla="*/ 18 w 79"/>
                <a:gd name="T103" fmla="*/ 20 h 113"/>
                <a:gd name="T104" fmla="*/ 18 w 79"/>
                <a:gd name="T105" fmla="*/ 24 h 113"/>
                <a:gd name="T106" fmla="*/ 0 w 79"/>
                <a:gd name="T107" fmla="*/ 6 h 113"/>
                <a:gd name="T108" fmla="*/ 0 w 79"/>
                <a:gd name="T109" fmla="*/ 6 h 113"/>
                <a:gd name="T110" fmla="*/ 0 w 79"/>
                <a:gd name="T111" fmla="*/ 6 h 113"/>
                <a:gd name="T112" fmla="*/ 0 w 79"/>
                <a:gd name="T113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113">
                  <a:moveTo>
                    <a:pt x="0" y="6"/>
                  </a:moveTo>
                  <a:lnTo>
                    <a:pt x="0" y="6"/>
                  </a:lnTo>
                  <a:lnTo>
                    <a:pt x="0" y="14"/>
                  </a:lnTo>
                  <a:lnTo>
                    <a:pt x="4" y="36"/>
                  </a:lnTo>
                  <a:lnTo>
                    <a:pt x="6" y="46"/>
                  </a:lnTo>
                  <a:lnTo>
                    <a:pt x="8" y="56"/>
                  </a:lnTo>
                  <a:lnTo>
                    <a:pt x="12" y="70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8" y="94"/>
                  </a:lnTo>
                  <a:lnTo>
                    <a:pt x="34" y="108"/>
                  </a:lnTo>
                  <a:lnTo>
                    <a:pt x="40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50" y="111"/>
                  </a:lnTo>
                  <a:lnTo>
                    <a:pt x="56" y="110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73" y="106"/>
                  </a:lnTo>
                  <a:lnTo>
                    <a:pt x="77" y="102"/>
                  </a:lnTo>
                  <a:lnTo>
                    <a:pt x="79" y="96"/>
                  </a:lnTo>
                  <a:lnTo>
                    <a:pt x="79" y="90"/>
                  </a:lnTo>
                  <a:lnTo>
                    <a:pt x="79" y="90"/>
                  </a:lnTo>
                  <a:lnTo>
                    <a:pt x="75" y="70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46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0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40" y="4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24" y="8"/>
                  </a:lnTo>
                  <a:lnTo>
                    <a:pt x="22" y="10"/>
                  </a:lnTo>
                  <a:lnTo>
                    <a:pt x="18" y="20"/>
                  </a:lnTo>
                  <a:lnTo>
                    <a:pt x="18" y="2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Freeform 100"/>
            <p:cNvSpPr>
              <a:spLocks/>
            </p:cNvSpPr>
            <p:nvPr/>
          </p:nvSpPr>
          <p:spPr bwMode="auto">
            <a:xfrm>
              <a:off x="2000" y="2432"/>
              <a:ext cx="364" cy="283"/>
            </a:xfrm>
            <a:custGeom>
              <a:avLst/>
              <a:gdLst>
                <a:gd name="T0" fmla="*/ 338 w 364"/>
                <a:gd name="T1" fmla="*/ 134 h 283"/>
                <a:gd name="T2" fmla="*/ 334 w 364"/>
                <a:gd name="T3" fmla="*/ 124 h 283"/>
                <a:gd name="T4" fmla="*/ 325 w 364"/>
                <a:gd name="T5" fmla="*/ 114 h 283"/>
                <a:gd name="T6" fmla="*/ 325 w 364"/>
                <a:gd name="T7" fmla="*/ 96 h 283"/>
                <a:gd name="T8" fmla="*/ 287 w 364"/>
                <a:gd name="T9" fmla="*/ 74 h 283"/>
                <a:gd name="T10" fmla="*/ 273 w 364"/>
                <a:gd name="T11" fmla="*/ 56 h 283"/>
                <a:gd name="T12" fmla="*/ 271 w 364"/>
                <a:gd name="T13" fmla="*/ 22 h 283"/>
                <a:gd name="T14" fmla="*/ 215 w 364"/>
                <a:gd name="T15" fmla="*/ 4 h 283"/>
                <a:gd name="T16" fmla="*/ 199 w 364"/>
                <a:gd name="T17" fmla="*/ 16 h 283"/>
                <a:gd name="T18" fmla="*/ 167 w 364"/>
                <a:gd name="T19" fmla="*/ 24 h 283"/>
                <a:gd name="T20" fmla="*/ 121 w 364"/>
                <a:gd name="T21" fmla="*/ 34 h 283"/>
                <a:gd name="T22" fmla="*/ 96 w 364"/>
                <a:gd name="T23" fmla="*/ 40 h 283"/>
                <a:gd name="T24" fmla="*/ 86 w 364"/>
                <a:gd name="T25" fmla="*/ 54 h 283"/>
                <a:gd name="T26" fmla="*/ 78 w 364"/>
                <a:gd name="T27" fmla="*/ 74 h 283"/>
                <a:gd name="T28" fmla="*/ 52 w 364"/>
                <a:gd name="T29" fmla="*/ 78 h 283"/>
                <a:gd name="T30" fmla="*/ 26 w 364"/>
                <a:gd name="T31" fmla="*/ 86 h 283"/>
                <a:gd name="T32" fmla="*/ 20 w 364"/>
                <a:gd name="T33" fmla="*/ 120 h 283"/>
                <a:gd name="T34" fmla="*/ 6 w 364"/>
                <a:gd name="T35" fmla="*/ 122 h 283"/>
                <a:gd name="T36" fmla="*/ 16 w 364"/>
                <a:gd name="T37" fmla="*/ 177 h 283"/>
                <a:gd name="T38" fmla="*/ 38 w 364"/>
                <a:gd name="T39" fmla="*/ 187 h 283"/>
                <a:gd name="T40" fmla="*/ 52 w 364"/>
                <a:gd name="T41" fmla="*/ 213 h 283"/>
                <a:gd name="T42" fmla="*/ 66 w 364"/>
                <a:gd name="T43" fmla="*/ 225 h 283"/>
                <a:gd name="T44" fmla="*/ 72 w 364"/>
                <a:gd name="T45" fmla="*/ 233 h 283"/>
                <a:gd name="T46" fmla="*/ 78 w 364"/>
                <a:gd name="T47" fmla="*/ 255 h 283"/>
                <a:gd name="T48" fmla="*/ 86 w 364"/>
                <a:gd name="T49" fmla="*/ 257 h 283"/>
                <a:gd name="T50" fmla="*/ 96 w 364"/>
                <a:gd name="T51" fmla="*/ 259 h 283"/>
                <a:gd name="T52" fmla="*/ 104 w 364"/>
                <a:gd name="T53" fmla="*/ 267 h 283"/>
                <a:gd name="T54" fmla="*/ 115 w 364"/>
                <a:gd name="T55" fmla="*/ 281 h 283"/>
                <a:gd name="T56" fmla="*/ 127 w 364"/>
                <a:gd name="T57" fmla="*/ 283 h 283"/>
                <a:gd name="T58" fmla="*/ 139 w 364"/>
                <a:gd name="T59" fmla="*/ 271 h 283"/>
                <a:gd name="T60" fmla="*/ 145 w 364"/>
                <a:gd name="T61" fmla="*/ 253 h 283"/>
                <a:gd name="T62" fmla="*/ 163 w 364"/>
                <a:gd name="T63" fmla="*/ 233 h 283"/>
                <a:gd name="T64" fmla="*/ 169 w 364"/>
                <a:gd name="T65" fmla="*/ 225 h 283"/>
                <a:gd name="T66" fmla="*/ 177 w 364"/>
                <a:gd name="T67" fmla="*/ 219 h 283"/>
                <a:gd name="T68" fmla="*/ 183 w 364"/>
                <a:gd name="T69" fmla="*/ 219 h 283"/>
                <a:gd name="T70" fmla="*/ 199 w 364"/>
                <a:gd name="T71" fmla="*/ 209 h 283"/>
                <a:gd name="T72" fmla="*/ 195 w 364"/>
                <a:gd name="T73" fmla="*/ 177 h 283"/>
                <a:gd name="T74" fmla="*/ 185 w 364"/>
                <a:gd name="T75" fmla="*/ 183 h 283"/>
                <a:gd name="T76" fmla="*/ 177 w 364"/>
                <a:gd name="T77" fmla="*/ 169 h 283"/>
                <a:gd name="T78" fmla="*/ 221 w 364"/>
                <a:gd name="T79" fmla="*/ 116 h 283"/>
                <a:gd name="T80" fmla="*/ 241 w 364"/>
                <a:gd name="T81" fmla="*/ 151 h 283"/>
                <a:gd name="T82" fmla="*/ 271 w 364"/>
                <a:gd name="T83" fmla="*/ 163 h 283"/>
                <a:gd name="T84" fmla="*/ 340 w 364"/>
                <a:gd name="T85" fmla="*/ 163 h 283"/>
                <a:gd name="T86" fmla="*/ 362 w 364"/>
                <a:gd name="T87" fmla="*/ 147 h 283"/>
                <a:gd name="T88" fmla="*/ 352 w 364"/>
                <a:gd name="T89" fmla="*/ 14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4" h="283">
                  <a:moveTo>
                    <a:pt x="352" y="143"/>
                  </a:moveTo>
                  <a:lnTo>
                    <a:pt x="342" y="137"/>
                  </a:lnTo>
                  <a:lnTo>
                    <a:pt x="338" y="134"/>
                  </a:lnTo>
                  <a:lnTo>
                    <a:pt x="338" y="130"/>
                  </a:lnTo>
                  <a:lnTo>
                    <a:pt x="338" y="128"/>
                  </a:lnTo>
                  <a:lnTo>
                    <a:pt x="334" y="124"/>
                  </a:lnTo>
                  <a:lnTo>
                    <a:pt x="329" y="122"/>
                  </a:lnTo>
                  <a:lnTo>
                    <a:pt x="327" y="118"/>
                  </a:lnTo>
                  <a:lnTo>
                    <a:pt x="325" y="114"/>
                  </a:lnTo>
                  <a:lnTo>
                    <a:pt x="325" y="106"/>
                  </a:lnTo>
                  <a:lnTo>
                    <a:pt x="325" y="98"/>
                  </a:lnTo>
                  <a:lnTo>
                    <a:pt x="325" y="96"/>
                  </a:lnTo>
                  <a:lnTo>
                    <a:pt x="307" y="96"/>
                  </a:lnTo>
                  <a:lnTo>
                    <a:pt x="299" y="84"/>
                  </a:lnTo>
                  <a:lnTo>
                    <a:pt x="287" y="74"/>
                  </a:lnTo>
                  <a:lnTo>
                    <a:pt x="281" y="70"/>
                  </a:lnTo>
                  <a:lnTo>
                    <a:pt x="277" y="64"/>
                  </a:lnTo>
                  <a:lnTo>
                    <a:pt x="273" y="56"/>
                  </a:lnTo>
                  <a:lnTo>
                    <a:pt x="271" y="54"/>
                  </a:lnTo>
                  <a:lnTo>
                    <a:pt x="271" y="50"/>
                  </a:lnTo>
                  <a:lnTo>
                    <a:pt x="271" y="22"/>
                  </a:lnTo>
                  <a:lnTo>
                    <a:pt x="245" y="22"/>
                  </a:lnTo>
                  <a:lnTo>
                    <a:pt x="227" y="0"/>
                  </a:lnTo>
                  <a:lnTo>
                    <a:pt x="215" y="4"/>
                  </a:lnTo>
                  <a:lnTo>
                    <a:pt x="209" y="8"/>
                  </a:lnTo>
                  <a:lnTo>
                    <a:pt x="205" y="12"/>
                  </a:lnTo>
                  <a:lnTo>
                    <a:pt x="199" y="16"/>
                  </a:lnTo>
                  <a:lnTo>
                    <a:pt x="187" y="18"/>
                  </a:lnTo>
                  <a:lnTo>
                    <a:pt x="177" y="22"/>
                  </a:lnTo>
                  <a:lnTo>
                    <a:pt x="167" y="24"/>
                  </a:lnTo>
                  <a:lnTo>
                    <a:pt x="133" y="24"/>
                  </a:lnTo>
                  <a:lnTo>
                    <a:pt x="133" y="30"/>
                  </a:lnTo>
                  <a:lnTo>
                    <a:pt x="121" y="34"/>
                  </a:lnTo>
                  <a:lnTo>
                    <a:pt x="109" y="40"/>
                  </a:lnTo>
                  <a:lnTo>
                    <a:pt x="104" y="40"/>
                  </a:lnTo>
                  <a:lnTo>
                    <a:pt x="96" y="40"/>
                  </a:lnTo>
                  <a:lnTo>
                    <a:pt x="84" y="38"/>
                  </a:lnTo>
                  <a:lnTo>
                    <a:pt x="92" y="42"/>
                  </a:lnTo>
                  <a:lnTo>
                    <a:pt x="86" y="54"/>
                  </a:lnTo>
                  <a:lnTo>
                    <a:pt x="82" y="60"/>
                  </a:lnTo>
                  <a:lnTo>
                    <a:pt x="78" y="68"/>
                  </a:lnTo>
                  <a:lnTo>
                    <a:pt x="78" y="74"/>
                  </a:lnTo>
                  <a:lnTo>
                    <a:pt x="78" y="76"/>
                  </a:lnTo>
                  <a:lnTo>
                    <a:pt x="66" y="76"/>
                  </a:lnTo>
                  <a:lnTo>
                    <a:pt x="52" y="78"/>
                  </a:lnTo>
                  <a:lnTo>
                    <a:pt x="50" y="74"/>
                  </a:lnTo>
                  <a:lnTo>
                    <a:pt x="32" y="76"/>
                  </a:lnTo>
                  <a:lnTo>
                    <a:pt x="26" y="86"/>
                  </a:lnTo>
                  <a:lnTo>
                    <a:pt x="24" y="96"/>
                  </a:lnTo>
                  <a:lnTo>
                    <a:pt x="18" y="110"/>
                  </a:lnTo>
                  <a:lnTo>
                    <a:pt x="20" y="120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6" y="122"/>
                  </a:lnTo>
                  <a:lnTo>
                    <a:pt x="0" y="147"/>
                  </a:lnTo>
                  <a:lnTo>
                    <a:pt x="10" y="159"/>
                  </a:lnTo>
                  <a:lnTo>
                    <a:pt x="16" y="177"/>
                  </a:lnTo>
                  <a:lnTo>
                    <a:pt x="26" y="177"/>
                  </a:lnTo>
                  <a:lnTo>
                    <a:pt x="28" y="185"/>
                  </a:lnTo>
                  <a:lnTo>
                    <a:pt x="38" y="187"/>
                  </a:lnTo>
                  <a:lnTo>
                    <a:pt x="40" y="193"/>
                  </a:lnTo>
                  <a:lnTo>
                    <a:pt x="52" y="201"/>
                  </a:lnTo>
                  <a:lnTo>
                    <a:pt x="52" y="213"/>
                  </a:lnTo>
                  <a:lnTo>
                    <a:pt x="60" y="219"/>
                  </a:lnTo>
                  <a:lnTo>
                    <a:pt x="62" y="223"/>
                  </a:lnTo>
                  <a:lnTo>
                    <a:pt x="66" y="225"/>
                  </a:lnTo>
                  <a:lnTo>
                    <a:pt x="70" y="225"/>
                  </a:lnTo>
                  <a:lnTo>
                    <a:pt x="70" y="229"/>
                  </a:lnTo>
                  <a:lnTo>
                    <a:pt x="72" y="233"/>
                  </a:lnTo>
                  <a:lnTo>
                    <a:pt x="70" y="237"/>
                  </a:lnTo>
                  <a:lnTo>
                    <a:pt x="76" y="255"/>
                  </a:lnTo>
                  <a:lnTo>
                    <a:pt x="78" y="255"/>
                  </a:lnTo>
                  <a:lnTo>
                    <a:pt x="82" y="255"/>
                  </a:lnTo>
                  <a:lnTo>
                    <a:pt x="84" y="257"/>
                  </a:lnTo>
                  <a:lnTo>
                    <a:pt x="86" y="257"/>
                  </a:lnTo>
                  <a:lnTo>
                    <a:pt x="90" y="257"/>
                  </a:lnTo>
                  <a:lnTo>
                    <a:pt x="92" y="259"/>
                  </a:lnTo>
                  <a:lnTo>
                    <a:pt x="96" y="259"/>
                  </a:lnTo>
                  <a:lnTo>
                    <a:pt x="96" y="263"/>
                  </a:lnTo>
                  <a:lnTo>
                    <a:pt x="100" y="265"/>
                  </a:lnTo>
                  <a:lnTo>
                    <a:pt x="104" y="267"/>
                  </a:lnTo>
                  <a:lnTo>
                    <a:pt x="106" y="269"/>
                  </a:lnTo>
                  <a:lnTo>
                    <a:pt x="109" y="275"/>
                  </a:lnTo>
                  <a:lnTo>
                    <a:pt x="115" y="281"/>
                  </a:lnTo>
                  <a:lnTo>
                    <a:pt x="115" y="283"/>
                  </a:lnTo>
                  <a:lnTo>
                    <a:pt x="119" y="283"/>
                  </a:lnTo>
                  <a:lnTo>
                    <a:pt x="127" y="283"/>
                  </a:lnTo>
                  <a:lnTo>
                    <a:pt x="131" y="281"/>
                  </a:lnTo>
                  <a:lnTo>
                    <a:pt x="135" y="271"/>
                  </a:lnTo>
                  <a:lnTo>
                    <a:pt x="139" y="271"/>
                  </a:lnTo>
                  <a:lnTo>
                    <a:pt x="141" y="269"/>
                  </a:lnTo>
                  <a:lnTo>
                    <a:pt x="139" y="263"/>
                  </a:lnTo>
                  <a:lnTo>
                    <a:pt x="145" y="253"/>
                  </a:lnTo>
                  <a:lnTo>
                    <a:pt x="157" y="251"/>
                  </a:lnTo>
                  <a:lnTo>
                    <a:pt x="159" y="239"/>
                  </a:lnTo>
                  <a:lnTo>
                    <a:pt x="163" y="233"/>
                  </a:lnTo>
                  <a:lnTo>
                    <a:pt x="165" y="229"/>
                  </a:lnTo>
                  <a:lnTo>
                    <a:pt x="167" y="229"/>
                  </a:lnTo>
                  <a:lnTo>
                    <a:pt x="169" y="225"/>
                  </a:lnTo>
                  <a:lnTo>
                    <a:pt x="175" y="225"/>
                  </a:lnTo>
                  <a:lnTo>
                    <a:pt x="175" y="223"/>
                  </a:lnTo>
                  <a:lnTo>
                    <a:pt x="177" y="219"/>
                  </a:lnTo>
                  <a:lnTo>
                    <a:pt x="177" y="217"/>
                  </a:lnTo>
                  <a:lnTo>
                    <a:pt x="179" y="217"/>
                  </a:lnTo>
                  <a:lnTo>
                    <a:pt x="183" y="219"/>
                  </a:lnTo>
                  <a:lnTo>
                    <a:pt x="197" y="221"/>
                  </a:lnTo>
                  <a:lnTo>
                    <a:pt x="199" y="219"/>
                  </a:lnTo>
                  <a:lnTo>
                    <a:pt x="199" y="209"/>
                  </a:lnTo>
                  <a:lnTo>
                    <a:pt x="199" y="195"/>
                  </a:lnTo>
                  <a:lnTo>
                    <a:pt x="197" y="183"/>
                  </a:lnTo>
                  <a:lnTo>
                    <a:pt x="195" y="177"/>
                  </a:lnTo>
                  <a:lnTo>
                    <a:pt x="191" y="177"/>
                  </a:lnTo>
                  <a:lnTo>
                    <a:pt x="189" y="177"/>
                  </a:lnTo>
                  <a:lnTo>
                    <a:pt x="185" y="183"/>
                  </a:lnTo>
                  <a:lnTo>
                    <a:pt x="183" y="183"/>
                  </a:lnTo>
                  <a:lnTo>
                    <a:pt x="179" y="173"/>
                  </a:lnTo>
                  <a:lnTo>
                    <a:pt x="177" y="169"/>
                  </a:lnTo>
                  <a:lnTo>
                    <a:pt x="189" y="163"/>
                  </a:lnTo>
                  <a:lnTo>
                    <a:pt x="187" y="147"/>
                  </a:lnTo>
                  <a:lnTo>
                    <a:pt x="221" y="116"/>
                  </a:lnTo>
                  <a:lnTo>
                    <a:pt x="227" y="124"/>
                  </a:lnTo>
                  <a:lnTo>
                    <a:pt x="223" y="145"/>
                  </a:lnTo>
                  <a:lnTo>
                    <a:pt x="241" y="151"/>
                  </a:lnTo>
                  <a:lnTo>
                    <a:pt x="253" y="163"/>
                  </a:lnTo>
                  <a:lnTo>
                    <a:pt x="267" y="169"/>
                  </a:lnTo>
                  <a:lnTo>
                    <a:pt x="271" y="163"/>
                  </a:lnTo>
                  <a:lnTo>
                    <a:pt x="287" y="167"/>
                  </a:lnTo>
                  <a:lnTo>
                    <a:pt x="303" y="175"/>
                  </a:lnTo>
                  <a:lnTo>
                    <a:pt x="340" y="163"/>
                  </a:lnTo>
                  <a:lnTo>
                    <a:pt x="342" y="163"/>
                  </a:lnTo>
                  <a:lnTo>
                    <a:pt x="352" y="151"/>
                  </a:lnTo>
                  <a:lnTo>
                    <a:pt x="362" y="147"/>
                  </a:lnTo>
                  <a:lnTo>
                    <a:pt x="364" y="143"/>
                  </a:lnTo>
                  <a:lnTo>
                    <a:pt x="360" y="147"/>
                  </a:lnTo>
                  <a:lnTo>
                    <a:pt x="352" y="14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Freeform 101"/>
            <p:cNvSpPr>
              <a:spLocks/>
            </p:cNvSpPr>
            <p:nvPr/>
          </p:nvSpPr>
          <p:spPr bwMode="auto">
            <a:xfrm>
              <a:off x="2038" y="2060"/>
              <a:ext cx="661" cy="519"/>
            </a:xfrm>
            <a:custGeom>
              <a:avLst/>
              <a:gdLst>
                <a:gd name="T0" fmla="*/ 627 w 661"/>
                <a:gd name="T1" fmla="*/ 434 h 519"/>
                <a:gd name="T2" fmla="*/ 625 w 661"/>
                <a:gd name="T3" fmla="*/ 402 h 519"/>
                <a:gd name="T4" fmla="*/ 595 w 661"/>
                <a:gd name="T5" fmla="*/ 384 h 519"/>
                <a:gd name="T6" fmla="*/ 579 w 661"/>
                <a:gd name="T7" fmla="*/ 362 h 519"/>
                <a:gd name="T8" fmla="*/ 555 w 661"/>
                <a:gd name="T9" fmla="*/ 350 h 519"/>
                <a:gd name="T10" fmla="*/ 537 w 661"/>
                <a:gd name="T11" fmla="*/ 338 h 519"/>
                <a:gd name="T12" fmla="*/ 488 w 661"/>
                <a:gd name="T13" fmla="*/ 344 h 519"/>
                <a:gd name="T14" fmla="*/ 440 w 661"/>
                <a:gd name="T15" fmla="*/ 304 h 519"/>
                <a:gd name="T16" fmla="*/ 388 w 661"/>
                <a:gd name="T17" fmla="*/ 284 h 519"/>
                <a:gd name="T18" fmla="*/ 364 w 661"/>
                <a:gd name="T19" fmla="*/ 265 h 519"/>
                <a:gd name="T20" fmla="*/ 334 w 661"/>
                <a:gd name="T21" fmla="*/ 245 h 519"/>
                <a:gd name="T22" fmla="*/ 314 w 661"/>
                <a:gd name="T23" fmla="*/ 209 h 519"/>
                <a:gd name="T24" fmla="*/ 314 w 661"/>
                <a:gd name="T25" fmla="*/ 169 h 519"/>
                <a:gd name="T26" fmla="*/ 287 w 661"/>
                <a:gd name="T27" fmla="*/ 151 h 519"/>
                <a:gd name="T28" fmla="*/ 243 w 661"/>
                <a:gd name="T29" fmla="*/ 149 h 519"/>
                <a:gd name="T30" fmla="*/ 231 w 661"/>
                <a:gd name="T31" fmla="*/ 115 h 519"/>
                <a:gd name="T32" fmla="*/ 197 w 661"/>
                <a:gd name="T33" fmla="*/ 101 h 519"/>
                <a:gd name="T34" fmla="*/ 169 w 661"/>
                <a:gd name="T35" fmla="*/ 93 h 519"/>
                <a:gd name="T36" fmla="*/ 149 w 661"/>
                <a:gd name="T37" fmla="*/ 63 h 519"/>
                <a:gd name="T38" fmla="*/ 175 w 661"/>
                <a:gd name="T39" fmla="*/ 38 h 519"/>
                <a:gd name="T40" fmla="*/ 175 w 661"/>
                <a:gd name="T41" fmla="*/ 14 h 519"/>
                <a:gd name="T42" fmla="*/ 123 w 661"/>
                <a:gd name="T43" fmla="*/ 22 h 519"/>
                <a:gd name="T44" fmla="*/ 107 w 661"/>
                <a:gd name="T45" fmla="*/ 12 h 519"/>
                <a:gd name="T46" fmla="*/ 77 w 661"/>
                <a:gd name="T47" fmla="*/ 38 h 519"/>
                <a:gd name="T48" fmla="*/ 70 w 661"/>
                <a:gd name="T49" fmla="*/ 57 h 519"/>
                <a:gd name="T50" fmla="*/ 30 w 661"/>
                <a:gd name="T51" fmla="*/ 89 h 519"/>
                <a:gd name="T52" fmla="*/ 18 w 661"/>
                <a:gd name="T53" fmla="*/ 121 h 519"/>
                <a:gd name="T54" fmla="*/ 12 w 661"/>
                <a:gd name="T55" fmla="*/ 131 h 519"/>
                <a:gd name="T56" fmla="*/ 0 w 661"/>
                <a:gd name="T57" fmla="*/ 151 h 519"/>
                <a:gd name="T58" fmla="*/ 10 w 661"/>
                <a:gd name="T59" fmla="*/ 173 h 519"/>
                <a:gd name="T60" fmla="*/ 38 w 661"/>
                <a:gd name="T61" fmla="*/ 219 h 519"/>
                <a:gd name="T62" fmla="*/ 40 w 661"/>
                <a:gd name="T63" fmla="*/ 251 h 519"/>
                <a:gd name="T64" fmla="*/ 32 w 661"/>
                <a:gd name="T65" fmla="*/ 290 h 519"/>
                <a:gd name="T66" fmla="*/ 50 w 661"/>
                <a:gd name="T67" fmla="*/ 362 h 519"/>
                <a:gd name="T68" fmla="*/ 58 w 661"/>
                <a:gd name="T69" fmla="*/ 412 h 519"/>
                <a:gd name="T70" fmla="*/ 95 w 661"/>
                <a:gd name="T71" fmla="*/ 396 h 519"/>
                <a:gd name="T72" fmla="*/ 167 w 661"/>
                <a:gd name="T73" fmla="*/ 384 h 519"/>
                <a:gd name="T74" fmla="*/ 233 w 661"/>
                <a:gd name="T75" fmla="*/ 394 h 519"/>
                <a:gd name="T76" fmla="*/ 243 w 661"/>
                <a:gd name="T77" fmla="*/ 442 h 519"/>
                <a:gd name="T78" fmla="*/ 287 w 661"/>
                <a:gd name="T79" fmla="*/ 470 h 519"/>
                <a:gd name="T80" fmla="*/ 296 w 661"/>
                <a:gd name="T81" fmla="*/ 496 h 519"/>
                <a:gd name="T82" fmla="*/ 314 w 661"/>
                <a:gd name="T83" fmla="*/ 515 h 519"/>
                <a:gd name="T84" fmla="*/ 340 w 661"/>
                <a:gd name="T85" fmla="*/ 502 h 519"/>
                <a:gd name="T86" fmla="*/ 370 w 661"/>
                <a:gd name="T87" fmla="*/ 490 h 519"/>
                <a:gd name="T88" fmla="*/ 400 w 661"/>
                <a:gd name="T89" fmla="*/ 442 h 519"/>
                <a:gd name="T90" fmla="*/ 410 w 661"/>
                <a:gd name="T91" fmla="*/ 434 h 519"/>
                <a:gd name="T92" fmla="*/ 458 w 661"/>
                <a:gd name="T93" fmla="*/ 450 h 519"/>
                <a:gd name="T94" fmla="*/ 468 w 661"/>
                <a:gd name="T95" fmla="*/ 464 h 519"/>
                <a:gd name="T96" fmla="*/ 508 w 661"/>
                <a:gd name="T97" fmla="*/ 470 h 519"/>
                <a:gd name="T98" fmla="*/ 525 w 661"/>
                <a:gd name="T99" fmla="*/ 482 h 519"/>
                <a:gd name="T100" fmla="*/ 545 w 661"/>
                <a:gd name="T101" fmla="*/ 486 h 519"/>
                <a:gd name="T102" fmla="*/ 579 w 661"/>
                <a:gd name="T103" fmla="*/ 474 h 519"/>
                <a:gd name="T104" fmla="*/ 649 w 661"/>
                <a:gd name="T105" fmla="*/ 468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61" h="519">
                  <a:moveTo>
                    <a:pt x="657" y="458"/>
                  </a:moveTo>
                  <a:lnTo>
                    <a:pt x="651" y="454"/>
                  </a:lnTo>
                  <a:lnTo>
                    <a:pt x="639" y="444"/>
                  </a:lnTo>
                  <a:lnTo>
                    <a:pt x="629" y="440"/>
                  </a:lnTo>
                  <a:lnTo>
                    <a:pt x="627" y="434"/>
                  </a:lnTo>
                  <a:lnTo>
                    <a:pt x="625" y="426"/>
                  </a:lnTo>
                  <a:lnTo>
                    <a:pt x="627" y="420"/>
                  </a:lnTo>
                  <a:lnTo>
                    <a:pt x="629" y="412"/>
                  </a:lnTo>
                  <a:lnTo>
                    <a:pt x="625" y="406"/>
                  </a:lnTo>
                  <a:lnTo>
                    <a:pt x="625" y="402"/>
                  </a:lnTo>
                  <a:lnTo>
                    <a:pt x="621" y="398"/>
                  </a:lnTo>
                  <a:lnTo>
                    <a:pt x="617" y="384"/>
                  </a:lnTo>
                  <a:lnTo>
                    <a:pt x="605" y="386"/>
                  </a:lnTo>
                  <a:lnTo>
                    <a:pt x="601" y="386"/>
                  </a:lnTo>
                  <a:lnTo>
                    <a:pt x="595" y="384"/>
                  </a:lnTo>
                  <a:lnTo>
                    <a:pt x="597" y="380"/>
                  </a:lnTo>
                  <a:lnTo>
                    <a:pt x="591" y="374"/>
                  </a:lnTo>
                  <a:lnTo>
                    <a:pt x="591" y="366"/>
                  </a:lnTo>
                  <a:lnTo>
                    <a:pt x="583" y="362"/>
                  </a:lnTo>
                  <a:lnTo>
                    <a:pt x="579" y="362"/>
                  </a:lnTo>
                  <a:lnTo>
                    <a:pt x="575" y="362"/>
                  </a:lnTo>
                  <a:lnTo>
                    <a:pt x="563" y="362"/>
                  </a:lnTo>
                  <a:lnTo>
                    <a:pt x="561" y="360"/>
                  </a:lnTo>
                  <a:lnTo>
                    <a:pt x="553" y="354"/>
                  </a:lnTo>
                  <a:lnTo>
                    <a:pt x="555" y="350"/>
                  </a:lnTo>
                  <a:lnTo>
                    <a:pt x="551" y="340"/>
                  </a:lnTo>
                  <a:lnTo>
                    <a:pt x="551" y="336"/>
                  </a:lnTo>
                  <a:lnTo>
                    <a:pt x="549" y="332"/>
                  </a:lnTo>
                  <a:lnTo>
                    <a:pt x="539" y="334"/>
                  </a:lnTo>
                  <a:lnTo>
                    <a:pt x="537" y="338"/>
                  </a:lnTo>
                  <a:lnTo>
                    <a:pt x="523" y="342"/>
                  </a:lnTo>
                  <a:lnTo>
                    <a:pt x="515" y="346"/>
                  </a:lnTo>
                  <a:lnTo>
                    <a:pt x="511" y="356"/>
                  </a:lnTo>
                  <a:lnTo>
                    <a:pt x="494" y="352"/>
                  </a:lnTo>
                  <a:lnTo>
                    <a:pt x="488" y="344"/>
                  </a:lnTo>
                  <a:lnTo>
                    <a:pt x="468" y="344"/>
                  </a:lnTo>
                  <a:lnTo>
                    <a:pt x="464" y="344"/>
                  </a:lnTo>
                  <a:lnTo>
                    <a:pt x="448" y="320"/>
                  </a:lnTo>
                  <a:lnTo>
                    <a:pt x="448" y="310"/>
                  </a:lnTo>
                  <a:lnTo>
                    <a:pt x="440" y="304"/>
                  </a:lnTo>
                  <a:lnTo>
                    <a:pt x="428" y="306"/>
                  </a:lnTo>
                  <a:lnTo>
                    <a:pt x="428" y="298"/>
                  </a:lnTo>
                  <a:lnTo>
                    <a:pt x="416" y="290"/>
                  </a:lnTo>
                  <a:lnTo>
                    <a:pt x="400" y="288"/>
                  </a:lnTo>
                  <a:lnTo>
                    <a:pt x="388" y="284"/>
                  </a:lnTo>
                  <a:lnTo>
                    <a:pt x="386" y="276"/>
                  </a:lnTo>
                  <a:lnTo>
                    <a:pt x="380" y="273"/>
                  </a:lnTo>
                  <a:lnTo>
                    <a:pt x="376" y="269"/>
                  </a:lnTo>
                  <a:lnTo>
                    <a:pt x="368" y="267"/>
                  </a:lnTo>
                  <a:lnTo>
                    <a:pt x="364" y="265"/>
                  </a:lnTo>
                  <a:lnTo>
                    <a:pt x="360" y="263"/>
                  </a:lnTo>
                  <a:lnTo>
                    <a:pt x="358" y="247"/>
                  </a:lnTo>
                  <a:lnTo>
                    <a:pt x="354" y="247"/>
                  </a:lnTo>
                  <a:lnTo>
                    <a:pt x="348" y="251"/>
                  </a:lnTo>
                  <a:lnTo>
                    <a:pt x="334" y="245"/>
                  </a:lnTo>
                  <a:lnTo>
                    <a:pt x="324" y="245"/>
                  </a:lnTo>
                  <a:lnTo>
                    <a:pt x="320" y="247"/>
                  </a:lnTo>
                  <a:lnTo>
                    <a:pt x="326" y="221"/>
                  </a:lnTo>
                  <a:lnTo>
                    <a:pt x="326" y="215"/>
                  </a:lnTo>
                  <a:lnTo>
                    <a:pt x="314" y="209"/>
                  </a:lnTo>
                  <a:lnTo>
                    <a:pt x="314" y="197"/>
                  </a:lnTo>
                  <a:lnTo>
                    <a:pt x="314" y="189"/>
                  </a:lnTo>
                  <a:lnTo>
                    <a:pt x="324" y="183"/>
                  </a:lnTo>
                  <a:lnTo>
                    <a:pt x="320" y="177"/>
                  </a:lnTo>
                  <a:lnTo>
                    <a:pt x="314" y="169"/>
                  </a:lnTo>
                  <a:lnTo>
                    <a:pt x="308" y="167"/>
                  </a:lnTo>
                  <a:lnTo>
                    <a:pt x="304" y="161"/>
                  </a:lnTo>
                  <a:lnTo>
                    <a:pt x="298" y="155"/>
                  </a:lnTo>
                  <a:lnTo>
                    <a:pt x="296" y="153"/>
                  </a:lnTo>
                  <a:lnTo>
                    <a:pt x="287" y="151"/>
                  </a:lnTo>
                  <a:lnTo>
                    <a:pt x="287" y="155"/>
                  </a:lnTo>
                  <a:lnTo>
                    <a:pt x="283" y="159"/>
                  </a:lnTo>
                  <a:lnTo>
                    <a:pt x="275" y="151"/>
                  </a:lnTo>
                  <a:lnTo>
                    <a:pt x="253" y="155"/>
                  </a:lnTo>
                  <a:lnTo>
                    <a:pt x="243" y="149"/>
                  </a:lnTo>
                  <a:lnTo>
                    <a:pt x="235" y="137"/>
                  </a:lnTo>
                  <a:lnTo>
                    <a:pt x="239" y="129"/>
                  </a:lnTo>
                  <a:lnTo>
                    <a:pt x="245" y="125"/>
                  </a:lnTo>
                  <a:lnTo>
                    <a:pt x="241" y="117"/>
                  </a:lnTo>
                  <a:lnTo>
                    <a:pt x="231" y="115"/>
                  </a:lnTo>
                  <a:lnTo>
                    <a:pt x="229" y="109"/>
                  </a:lnTo>
                  <a:lnTo>
                    <a:pt x="221" y="107"/>
                  </a:lnTo>
                  <a:lnTo>
                    <a:pt x="213" y="103"/>
                  </a:lnTo>
                  <a:lnTo>
                    <a:pt x="207" y="103"/>
                  </a:lnTo>
                  <a:lnTo>
                    <a:pt x="197" y="101"/>
                  </a:lnTo>
                  <a:lnTo>
                    <a:pt x="193" y="101"/>
                  </a:lnTo>
                  <a:lnTo>
                    <a:pt x="191" y="99"/>
                  </a:lnTo>
                  <a:lnTo>
                    <a:pt x="185" y="99"/>
                  </a:lnTo>
                  <a:lnTo>
                    <a:pt x="175" y="93"/>
                  </a:lnTo>
                  <a:lnTo>
                    <a:pt x="169" y="93"/>
                  </a:lnTo>
                  <a:lnTo>
                    <a:pt x="163" y="85"/>
                  </a:lnTo>
                  <a:lnTo>
                    <a:pt x="167" y="83"/>
                  </a:lnTo>
                  <a:lnTo>
                    <a:pt x="165" y="75"/>
                  </a:lnTo>
                  <a:lnTo>
                    <a:pt x="153" y="71"/>
                  </a:lnTo>
                  <a:lnTo>
                    <a:pt x="149" y="63"/>
                  </a:lnTo>
                  <a:lnTo>
                    <a:pt x="153" y="59"/>
                  </a:lnTo>
                  <a:lnTo>
                    <a:pt x="159" y="59"/>
                  </a:lnTo>
                  <a:lnTo>
                    <a:pt x="163" y="53"/>
                  </a:lnTo>
                  <a:lnTo>
                    <a:pt x="163" y="47"/>
                  </a:lnTo>
                  <a:lnTo>
                    <a:pt x="175" y="38"/>
                  </a:lnTo>
                  <a:lnTo>
                    <a:pt x="181" y="32"/>
                  </a:lnTo>
                  <a:lnTo>
                    <a:pt x="175" y="26"/>
                  </a:lnTo>
                  <a:lnTo>
                    <a:pt x="173" y="22"/>
                  </a:lnTo>
                  <a:lnTo>
                    <a:pt x="175" y="18"/>
                  </a:lnTo>
                  <a:lnTo>
                    <a:pt x="175" y="14"/>
                  </a:lnTo>
                  <a:lnTo>
                    <a:pt x="177" y="12"/>
                  </a:lnTo>
                  <a:lnTo>
                    <a:pt x="175" y="0"/>
                  </a:lnTo>
                  <a:lnTo>
                    <a:pt x="167" y="2"/>
                  </a:lnTo>
                  <a:lnTo>
                    <a:pt x="135" y="18"/>
                  </a:lnTo>
                  <a:lnTo>
                    <a:pt x="123" y="22"/>
                  </a:lnTo>
                  <a:lnTo>
                    <a:pt x="121" y="20"/>
                  </a:lnTo>
                  <a:lnTo>
                    <a:pt x="121" y="16"/>
                  </a:lnTo>
                  <a:lnTo>
                    <a:pt x="119" y="12"/>
                  </a:lnTo>
                  <a:lnTo>
                    <a:pt x="117" y="10"/>
                  </a:lnTo>
                  <a:lnTo>
                    <a:pt x="107" y="12"/>
                  </a:lnTo>
                  <a:lnTo>
                    <a:pt x="101" y="14"/>
                  </a:lnTo>
                  <a:lnTo>
                    <a:pt x="97" y="14"/>
                  </a:lnTo>
                  <a:lnTo>
                    <a:pt x="91" y="22"/>
                  </a:lnTo>
                  <a:lnTo>
                    <a:pt x="81" y="30"/>
                  </a:lnTo>
                  <a:lnTo>
                    <a:pt x="77" y="38"/>
                  </a:lnTo>
                  <a:lnTo>
                    <a:pt x="77" y="47"/>
                  </a:lnTo>
                  <a:lnTo>
                    <a:pt x="77" y="51"/>
                  </a:lnTo>
                  <a:lnTo>
                    <a:pt x="75" y="53"/>
                  </a:lnTo>
                  <a:lnTo>
                    <a:pt x="71" y="55"/>
                  </a:lnTo>
                  <a:lnTo>
                    <a:pt x="70" y="57"/>
                  </a:lnTo>
                  <a:lnTo>
                    <a:pt x="66" y="59"/>
                  </a:lnTo>
                  <a:lnTo>
                    <a:pt x="60" y="63"/>
                  </a:lnTo>
                  <a:lnTo>
                    <a:pt x="48" y="71"/>
                  </a:lnTo>
                  <a:lnTo>
                    <a:pt x="36" y="85"/>
                  </a:lnTo>
                  <a:lnTo>
                    <a:pt x="30" y="89"/>
                  </a:lnTo>
                  <a:lnTo>
                    <a:pt x="28" y="93"/>
                  </a:lnTo>
                  <a:lnTo>
                    <a:pt x="28" y="101"/>
                  </a:lnTo>
                  <a:lnTo>
                    <a:pt x="28" y="103"/>
                  </a:lnTo>
                  <a:lnTo>
                    <a:pt x="28" y="107"/>
                  </a:lnTo>
                  <a:lnTo>
                    <a:pt x="18" y="121"/>
                  </a:lnTo>
                  <a:lnTo>
                    <a:pt x="18" y="123"/>
                  </a:lnTo>
                  <a:lnTo>
                    <a:pt x="18" y="127"/>
                  </a:lnTo>
                  <a:lnTo>
                    <a:pt x="18" y="129"/>
                  </a:lnTo>
                  <a:lnTo>
                    <a:pt x="16" y="129"/>
                  </a:lnTo>
                  <a:lnTo>
                    <a:pt x="12" y="131"/>
                  </a:lnTo>
                  <a:lnTo>
                    <a:pt x="8" y="137"/>
                  </a:lnTo>
                  <a:lnTo>
                    <a:pt x="4" y="145"/>
                  </a:lnTo>
                  <a:lnTo>
                    <a:pt x="2" y="149"/>
                  </a:lnTo>
                  <a:lnTo>
                    <a:pt x="0" y="149"/>
                  </a:lnTo>
                  <a:lnTo>
                    <a:pt x="0" y="151"/>
                  </a:lnTo>
                  <a:lnTo>
                    <a:pt x="0" y="153"/>
                  </a:lnTo>
                  <a:lnTo>
                    <a:pt x="6" y="157"/>
                  </a:lnTo>
                  <a:lnTo>
                    <a:pt x="4" y="167"/>
                  </a:lnTo>
                  <a:lnTo>
                    <a:pt x="4" y="169"/>
                  </a:lnTo>
                  <a:lnTo>
                    <a:pt x="10" y="173"/>
                  </a:lnTo>
                  <a:lnTo>
                    <a:pt x="18" y="179"/>
                  </a:lnTo>
                  <a:lnTo>
                    <a:pt x="22" y="181"/>
                  </a:lnTo>
                  <a:lnTo>
                    <a:pt x="24" y="189"/>
                  </a:lnTo>
                  <a:lnTo>
                    <a:pt x="30" y="197"/>
                  </a:lnTo>
                  <a:lnTo>
                    <a:pt x="38" y="219"/>
                  </a:lnTo>
                  <a:lnTo>
                    <a:pt x="44" y="229"/>
                  </a:lnTo>
                  <a:lnTo>
                    <a:pt x="46" y="235"/>
                  </a:lnTo>
                  <a:lnTo>
                    <a:pt x="46" y="237"/>
                  </a:lnTo>
                  <a:lnTo>
                    <a:pt x="40" y="247"/>
                  </a:lnTo>
                  <a:lnTo>
                    <a:pt x="40" y="251"/>
                  </a:lnTo>
                  <a:lnTo>
                    <a:pt x="38" y="255"/>
                  </a:lnTo>
                  <a:lnTo>
                    <a:pt x="36" y="261"/>
                  </a:lnTo>
                  <a:lnTo>
                    <a:pt x="34" y="269"/>
                  </a:lnTo>
                  <a:lnTo>
                    <a:pt x="32" y="286"/>
                  </a:lnTo>
                  <a:lnTo>
                    <a:pt x="32" y="290"/>
                  </a:lnTo>
                  <a:lnTo>
                    <a:pt x="30" y="290"/>
                  </a:lnTo>
                  <a:lnTo>
                    <a:pt x="36" y="304"/>
                  </a:lnTo>
                  <a:lnTo>
                    <a:pt x="24" y="336"/>
                  </a:lnTo>
                  <a:lnTo>
                    <a:pt x="24" y="342"/>
                  </a:lnTo>
                  <a:lnTo>
                    <a:pt x="50" y="362"/>
                  </a:lnTo>
                  <a:lnTo>
                    <a:pt x="50" y="372"/>
                  </a:lnTo>
                  <a:lnTo>
                    <a:pt x="50" y="378"/>
                  </a:lnTo>
                  <a:lnTo>
                    <a:pt x="44" y="394"/>
                  </a:lnTo>
                  <a:lnTo>
                    <a:pt x="46" y="410"/>
                  </a:lnTo>
                  <a:lnTo>
                    <a:pt x="58" y="412"/>
                  </a:lnTo>
                  <a:lnTo>
                    <a:pt x="66" y="412"/>
                  </a:lnTo>
                  <a:lnTo>
                    <a:pt x="71" y="412"/>
                  </a:lnTo>
                  <a:lnTo>
                    <a:pt x="83" y="406"/>
                  </a:lnTo>
                  <a:lnTo>
                    <a:pt x="95" y="402"/>
                  </a:lnTo>
                  <a:lnTo>
                    <a:pt x="95" y="396"/>
                  </a:lnTo>
                  <a:lnTo>
                    <a:pt x="129" y="396"/>
                  </a:lnTo>
                  <a:lnTo>
                    <a:pt x="139" y="394"/>
                  </a:lnTo>
                  <a:lnTo>
                    <a:pt x="149" y="390"/>
                  </a:lnTo>
                  <a:lnTo>
                    <a:pt x="161" y="388"/>
                  </a:lnTo>
                  <a:lnTo>
                    <a:pt x="167" y="384"/>
                  </a:lnTo>
                  <a:lnTo>
                    <a:pt x="171" y="380"/>
                  </a:lnTo>
                  <a:lnTo>
                    <a:pt x="177" y="376"/>
                  </a:lnTo>
                  <a:lnTo>
                    <a:pt x="189" y="372"/>
                  </a:lnTo>
                  <a:lnTo>
                    <a:pt x="207" y="394"/>
                  </a:lnTo>
                  <a:lnTo>
                    <a:pt x="233" y="394"/>
                  </a:lnTo>
                  <a:lnTo>
                    <a:pt x="233" y="422"/>
                  </a:lnTo>
                  <a:lnTo>
                    <a:pt x="233" y="426"/>
                  </a:lnTo>
                  <a:lnTo>
                    <a:pt x="235" y="428"/>
                  </a:lnTo>
                  <a:lnTo>
                    <a:pt x="239" y="436"/>
                  </a:lnTo>
                  <a:lnTo>
                    <a:pt x="243" y="442"/>
                  </a:lnTo>
                  <a:lnTo>
                    <a:pt x="249" y="446"/>
                  </a:lnTo>
                  <a:lnTo>
                    <a:pt x="261" y="456"/>
                  </a:lnTo>
                  <a:lnTo>
                    <a:pt x="269" y="468"/>
                  </a:lnTo>
                  <a:lnTo>
                    <a:pt x="287" y="468"/>
                  </a:lnTo>
                  <a:lnTo>
                    <a:pt x="287" y="470"/>
                  </a:lnTo>
                  <a:lnTo>
                    <a:pt x="287" y="478"/>
                  </a:lnTo>
                  <a:lnTo>
                    <a:pt x="287" y="486"/>
                  </a:lnTo>
                  <a:lnTo>
                    <a:pt x="289" y="490"/>
                  </a:lnTo>
                  <a:lnTo>
                    <a:pt x="291" y="494"/>
                  </a:lnTo>
                  <a:lnTo>
                    <a:pt x="296" y="496"/>
                  </a:lnTo>
                  <a:lnTo>
                    <a:pt x="300" y="500"/>
                  </a:lnTo>
                  <a:lnTo>
                    <a:pt x="300" y="502"/>
                  </a:lnTo>
                  <a:lnTo>
                    <a:pt x="300" y="506"/>
                  </a:lnTo>
                  <a:lnTo>
                    <a:pt x="304" y="509"/>
                  </a:lnTo>
                  <a:lnTo>
                    <a:pt x="314" y="515"/>
                  </a:lnTo>
                  <a:lnTo>
                    <a:pt x="322" y="519"/>
                  </a:lnTo>
                  <a:lnTo>
                    <a:pt x="326" y="515"/>
                  </a:lnTo>
                  <a:lnTo>
                    <a:pt x="328" y="511"/>
                  </a:lnTo>
                  <a:lnTo>
                    <a:pt x="330" y="506"/>
                  </a:lnTo>
                  <a:lnTo>
                    <a:pt x="340" y="502"/>
                  </a:lnTo>
                  <a:lnTo>
                    <a:pt x="344" y="500"/>
                  </a:lnTo>
                  <a:lnTo>
                    <a:pt x="350" y="496"/>
                  </a:lnTo>
                  <a:lnTo>
                    <a:pt x="364" y="494"/>
                  </a:lnTo>
                  <a:lnTo>
                    <a:pt x="368" y="492"/>
                  </a:lnTo>
                  <a:lnTo>
                    <a:pt x="370" y="490"/>
                  </a:lnTo>
                  <a:lnTo>
                    <a:pt x="374" y="480"/>
                  </a:lnTo>
                  <a:lnTo>
                    <a:pt x="378" y="470"/>
                  </a:lnTo>
                  <a:lnTo>
                    <a:pt x="388" y="460"/>
                  </a:lnTo>
                  <a:lnTo>
                    <a:pt x="398" y="446"/>
                  </a:lnTo>
                  <a:lnTo>
                    <a:pt x="400" y="442"/>
                  </a:lnTo>
                  <a:lnTo>
                    <a:pt x="402" y="436"/>
                  </a:lnTo>
                  <a:lnTo>
                    <a:pt x="402" y="434"/>
                  </a:lnTo>
                  <a:lnTo>
                    <a:pt x="404" y="432"/>
                  </a:lnTo>
                  <a:lnTo>
                    <a:pt x="408" y="432"/>
                  </a:lnTo>
                  <a:lnTo>
                    <a:pt x="410" y="434"/>
                  </a:lnTo>
                  <a:lnTo>
                    <a:pt x="418" y="440"/>
                  </a:lnTo>
                  <a:lnTo>
                    <a:pt x="426" y="442"/>
                  </a:lnTo>
                  <a:lnTo>
                    <a:pt x="432" y="444"/>
                  </a:lnTo>
                  <a:lnTo>
                    <a:pt x="450" y="448"/>
                  </a:lnTo>
                  <a:lnTo>
                    <a:pt x="458" y="450"/>
                  </a:lnTo>
                  <a:lnTo>
                    <a:pt x="460" y="452"/>
                  </a:lnTo>
                  <a:lnTo>
                    <a:pt x="462" y="452"/>
                  </a:lnTo>
                  <a:lnTo>
                    <a:pt x="462" y="456"/>
                  </a:lnTo>
                  <a:lnTo>
                    <a:pt x="464" y="460"/>
                  </a:lnTo>
                  <a:lnTo>
                    <a:pt x="468" y="464"/>
                  </a:lnTo>
                  <a:lnTo>
                    <a:pt x="474" y="466"/>
                  </a:lnTo>
                  <a:lnTo>
                    <a:pt x="490" y="466"/>
                  </a:lnTo>
                  <a:lnTo>
                    <a:pt x="504" y="468"/>
                  </a:lnTo>
                  <a:lnTo>
                    <a:pt x="508" y="468"/>
                  </a:lnTo>
                  <a:lnTo>
                    <a:pt x="508" y="470"/>
                  </a:lnTo>
                  <a:lnTo>
                    <a:pt x="508" y="474"/>
                  </a:lnTo>
                  <a:lnTo>
                    <a:pt x="510" y="474"/>
                  </a:lnTo>
                  <a:lnTo>
                    <a:pt x="511" y="476"/>
                  </a:lnTo>
                  <a:lnTo>
                    <a:pt x="519" y="480"/>
                  </a:lnTo>
                  <a:lnTo>
                    <a:pt x="525" y="482"/>
                  </a:lnTo>
                  <a:lnTo>
                    <a:pt x="529" y="486"/>
                  </a:lnTo>
                  <a:lnTo>
                    <a:pt x="533" y="490"/>
                  </a:lnTo>
                  <a:lnTo>
                    <a:pt x="535" y="490"/>
                  </a:lnTo>
                  <a:lnTo>
                    <a:pt x="539" y="490"/>
                  </a:lnTo>
                  <a:lnTo>
                    <a:pt x="545" y="486"/>
                  </a:lnTo>
                  <a:lnTo>
                    <a:pt x="551" y="482"/>
                  </a:lnTo>
                  <a:lnTo>
                    <a:pt x="559" y="476"/>
                  </a:lnTo>
                  <a:lnTo>
                    <a:pt x="571" y="472"/>
                  </a:lnTo>
                  <a:lnTo>
                    <a:pt x="577" y="472"/>
                  </a:lnTo>
                  <a:lnTo>
                    <a:pt x="579" y="474"/>
                  </a:lnTo>
                  <a:lnTo>
                    <a:pt x="585" y="478"/>
                  </a:lnTo>
                  <a:lnTo>
                    <a:pt x="591" y="482"/>
                  </a:lnTo>
                  <a:lnTo>
                    <a:pt x="597" y="488"/>
                  </a:lnTo>
                  <a:lnTo>
                    <a:pt x="649" y="474"/>
                  </a:lnTo>
                  <a:lnTo>
                    <a:pt x="649" y="468"/>
                  </a:lnTo>
                  <a:lnTo>
                    <a:pt x="655" y="466"/>
                  </a:lnTo>
                  <a:lnTo>
                    <a:pt x="661" y="464"/>
                  </a:lnTo>
                  <a:lnTo>
                    <a:pt x="661" y="460"/>
                  </a:lnTo>
                  <a:lnTo>
                    <a:pt x="657" y="45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" name="Freeform 102"/>
            <p:cNvSpPr>
              <a:spLocks/>
            </p:cNvSpPr>
            <p:nvPr/>
          </p:nvSpPr>
          <p:spPr bwMode="auto">
            <a:xfrm>
              <a:off x="1568" y="1667"/>
              <a:ext cx="410" cy="401"/>
            </a:xfrm>
            <a:custGeom>
              <a:avLst/>
              <a:gdLst>
                <a:gd name="T0" fmla="*/ 334 w 410"/>
                <a:gd name="T1" fmla="*/ 126 h 401"/>
                <a:gd name="T2" fmla="*/ 332 w 410"/>
                <a:gd name="T3" fmla="*/ 104 h 401"/>
                <a:gd name="T4" fmla="*/ 332 w 410"/>
                <a:gd name="T5" fmla="*/ 86 h 401"/>
                <a:gd name="T6" fmla="*/ 326 w 410"/>
                <a:gd name="T7" fmla="*/ 64 h 401"/>
                <a:gd name="T8" fmla="*/ 322 w 410"/>
                <a:gd name="T9" fmla="*/ 52 h 401"/>
                <a:gd name="T10" fmla="*/ 293 w 410"/>
                <a:gd name="T11" fmla="*/ 52 h 401"/>
                <a:gd name="T12" fmla="*/ 263 w 410"/>
                <a:gd name="T13" fmla="*/ 46 h 401"/>
                <a:gd name="T14" fmla="*/ 235 w 410"/>
                <a:gd name="T15" fmla="*/ 46 h 401"/>
                <a:gd name="T16" fmla="*/ 223 w 410"/>
                <a:gd name="T17" fmla="*/ 70 h 401"/>
                <a:gd name="T18" fmla="*/ 197 w 410"/>
                <a:gd name="T19" fmla="*/ 72 h 401"/>
                <a:gd name="T20" fmla="*/ 187 w 410"/>
                <a:gd name="T21" fmla="*/ 48 h 401"/>
                <a:gd name="T22" fmla="*/ 187 w 410"/>
                <a:gd name="T23" fmla="*/ 14 h 401"/>
                <a:gd name="T24" fmla="*/ 179 w 410"/>
                <a:gd name="T25" fmla="*/ 2 h 401"/>
                <a:gd name="T26" fmla="*/ 171 w 410"/>
                <a:gd name="T27" fmla="*/ 4 h 401"/>
                <a:gd name="T28" fmla="*/ 159 w 410"/>
                <a:gd name="T29" fmla="*/ 2 h 401"/>
                <a:gd name="T30" fmla="*/ 153 w 410"/>
                <a:gd name="T31" fmla="*/ 38 h 401"/>
                <a:gd name="T32" fmla="*/ 159 w 410"/>
                <a:gd name="T33" fmla="*/ 46 h 401"/>
                <a:gd name="T34" fmla="*/ 147 w 410"/>
                <a:gd name="T35" fmla="*/ 64 h 401"/>
                <a:gd name="T36" fmla="*/ 129 w 410"/>
                <a:gd name="T37" fmla="*/ 66 h 401"/>
                <a:gd name="T38" fmla="*/ 119 w 410"/>
                <a:gd name="T39" fmla="*/ 52 h 401"/>
                <a:gd name="T40" fmla="*/ 107 w 410"/>
                <a:gd name="T41" fmla="*/ 42 h 401"/>
                <a:gd name="T42" fmla="*/ 66 w 410"/>
                <a:gd name="T43" fmla="*/ 66 h 401"/>
                <a:gd name="T44" fmla="*/ 62 w 410"/>
                <a:gd name="T45" fmla="*/ 88 h 401"/>
                <a:gd name="T46" fmla="*/ 70 w 410"/>
                <a:gd name="T47" fmla="*/ 106 h 401"/>
                <a:gd name="T48" fmla="*/ 52 w 410"/>
                <a:gd name="T49" fmla="*/ 114 h 401"/>
                <a:gd name="T50" fmla="*/ 40 w 410"/>
                <a:gd name="T51" fmla="*/ 138 h 401"/>
                <a:gd name="T52" fmla="*/ 20 w 410"/>
                <a:gd name="T53" fmla="*/ 148 h 401"/>
                <a:gd name="T54" fmla="*/ 6 w 410"/>
                <a:gd name="T55" fmla="*/ 172 h 401"/>
                <a:gd name="T56" fmla="*/ 2 w 410"/>
                <a:gd name="T57" fmla="*/ 200 h 401"/>
                <a:gd name="T58" fmla="*/ 14 w 410"/>
                <a:gd name="T59" fmla="*/ 211 h 401"/>
                <a:gd name="T60" fmla="*/ 30 w 410"/>
                <a:gd name="T61" fmla="*/ 235 h 401"/>
                <a:gd name="T62" fmla="*/ 40 w 410"/>
                <a:gd name="T63" fmla="*/ 257 h 401"/>
                <a:gd name="T64" fmla="*/ 58 w 410"/>
                <a:gd name="T65" fmla="*/ 257 h 401"/>
                <a:gd name="T66" fmla="*/ 82 w 410"/>
                <a:gd name="T67" fmla="*/ 287 h 401"/>
                <a:gd name="T68" fmla="*/ 90 w 410"/>
                <a:gd name="T69" fmla="*/ 299 h 401"/>
                <a:gd name="T70" fmla="*/ 107 w 410"/>
                <a:gd name="T71" fmla="*/ 299 h 401"/>
                <a:gd name="T72" fmla="*/ 119 w 410"/>
                <a:gd name="T73" fmla="*/ 323 h 401"/>
                <a:gd name="T74" fmla="*/ 141 w 410"/>
                <a:gd name="T75" fmla="*/ 339 h 401"/>
                <a:gd name="T76" fmla="*/ 159 w 410"/>
                <a:gd name="T77" fmla="*/ 369 h 401"/>
                <a:gd name="T78" fmla="*/ 179 w 410"/>
                <a:gd name="T79" fmla="*/ 389 h 401"/>
                <a:gd name="T80" fmla="*/ 221 w 410"/>
                <a:gd name="T81" fmla="*/ 401 h 401"/>
                <a:gd name="T82" fmla="*/ 265 w 410"/>
                <a:gd name="T83" fmla="*/ 359 h 401"/>
                <a:gd name="T84" fmla="*/ 265 w 410"/>
                <a:gd name="T85" fmla="*/ 317 h 401"/>
                <a:gd name="T86" fmla="*/ 241 w 410"/>
                <a:gd name="T87" fmla="*/ 327 h 401"/>
                <a:gd name="T88" fmla="*/ 223 w 410"/>
                <a:gd name="T89" fmla="*/ 319 h 401"/>
                <a:gd name="T90" fmla="*/ 227 w 410"/>
                <a:gd name="T91" fmla="*/ 311 h 401"/>
                <a:gd name="T92" fmla="*/ 255 w 410"/>
                <a:gd name="T93" fmla="*/ 287 h 401"/>
                <a:gd name="T94" fmla="*/ 273 w 410"/>
                <a:gd name="T95" fmla="*/ 259 h 401"/>
                <a:gd name="T96" fmla="*/ 275 w 410"/>
                <a:gd name="T97" fmla="*/ 233 h 401"/>
                <a:gd name="T98" fmla="*/ 269 w 410"/>
                <a:gd name="T99" fmla="*/ 207 h 401"/>
                <a:gd name="T100" fmla="*/ 305 w 410"/>
                <a:gd name="T101" fmla="*/ 225 h 401"/>
                <a:gd name="T102" fmla="*/ 322 w 410"/>
                <a:gd name="T103" fmla="*/ 247 h 401"/>
                <a:gd name="T104" fmla="*/ 344 w 410"/>
                <a:gd name="T105" fmla="*/ 253 h 401"/>
                <a:gd name="T106" fmla="*/ 388 w 410"/>
                <a:gd name="T107" fmla="*/ 263 h 401"/>
                <a:gd name="T108" fmla="*/ 410 w 410"/>
                <a:gd name="T109" fmla="*/ 186 h 401"/>
                <a:gd name="T110" fmla="*/ 378 w 410"/>
                <a:gd name="T111" fmla="*/ 182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0" h="401">
                  <a:moveTo>
                    <a:pt x="378" y="182"/>
                  </a:moveTo>
                  <a:lnTo>
                    <a:pt x="356" y="172"/>
                  </a:lnTo>
                  <a:lnTo>
                    <a:pt x="342" y="150"/>
                  </a:lnTo>
                  <a:lnTo>
                    <a:pt x="334" y="126"/>
                  </a:lnTo>
                  <a:lnTo>
                    <a:pt x="332" y="110"/>
                  </a:lnTo>
                  <a:lnTo>
                    <a:pt x="332" y="102"/>
                  </a:lnTo>
                  <a:lnTo>
                    <a:pt x="332" y="102"/>
                  </a:lnTo>
                  <a:lnTo>
                    <a:pt x="332" y="104"/>
                  </a:lnTo>
                  <a:lnTo>
                    <a:pt x="330" y="102"/>
                  </a:lnTo>
                  <a:lnTo>
                    <a:pt x="330" y="102"/>
                  </a:lnTo>
                  <a:lnTo>
                    <a:pt x="330" y="94"/>
                  </a:lnTo>
                  <a:lnTo>
                    <a:pt x="332" y="86"/>
                  </a:lnTo>
                  <a:lnTo>
                    <a:pt x="332" y="76"/>
                  </a:lnTo>
                  <a:lnTo>
                    <a:pt x="332" y="72"/>
                  </a:lnTo>
                  <a:lnTo>
                    <a:pt x="330" y="68"/>
                  </a:lnTo>
                  <a:lnTo>
                    <a:pt x="326" y="64"/>
                  </a:lnTo>
                  <a:lnTo>
                    <a:pt x="322" y="60"/>
                  </a:lnTo>
                  <a:lnTo>
                    <a:pt x="322" y="56"/>
                  </a:lnTo>
                  <a:lnTo>
                    <a:pt x="322" y="52"/>
                  </a:lnTo>
                  <a:lnTo>
                    <a:pt x="322" y="52"/>
                  </a:lnTo>
                  <a:lnTo>
                    <a:pt x="311" y="52"/>
                  </a:lnTo>
                  <a:lnTo>
                    <a:pt x="301" y="56"/>
                  </a:lnTo>
                  <a:lnTo>
                    <a:pt x="297" y="56"/>
                  </a:lnTo>
                  <a:lnTo>
                    <a:pt x="293" y="52"/>
                  </a:lnTo>
                  <a:lnTo>
                    <a:pt x="285" y="48"/>
                  </a:lnTo>
                  <a:lnTo>
                    <a:pt x="277" y="48"/>
                  </a:lnTo>
                  <a:lnTo>
                    <a:pt x="271" y="48"/>
                  </a:lnTo>
                  <a:lnTo>
                    <a:pt x="263" y="46"/>
                  </a:lnTo>
                  <a:lnTo>
                    <a:pt x="255" y="44"/>
                  </a:lnTo>
                  <a:lnTo>
                    <a:pt x="249" y="44"/>
                  </a:lnTo>
                  <a:lnTo>
                    <a:pt x="245" y="44"/>
                  </a:lnTo>
                  <a:lnTo>
                    <a:pt x="235" y="46"/>
                  </a:lnTo>
                  <a:lnTo>
                    <a:pt x="231" y="52"/>
                  </a:lnTo>
                  <a:lnTo>
                    <a:pt x="227" y="58"/>
                  </a:lnTo>
                  <a:lnTo>
                    <a:pt x="225" y="64"/>
                  </a:lnTo>
                  <a:lnTo>
                    <a:pt x="223" y="70"/>
                  </a:lnTo>
                  <a:lnTo>
                    <a:pt x="221" y="76"/>
                  </a:lnTo>
                  <a:lnTo>
                    <a:pt x="217" y="82"/>
                  </a:lnTo>
                  <a:lnTo>
                    <a:pt x="201" y="80"/>
                  </a:lnTo>
                  <a:lnTo>
                    <a:pt x="197" y="72"/>
                  </a:lnTo>
                  <a:lnTo>
                    <a:pt x="193" y="66"/>
                  </a:lnTo>
                  <a:lnTo>
                    <a:pt x="189" y="62"/>
                  </a:lnTo>
                  <a:lnTo>
                    <a:pt x="189" y="58"/>
                  </a:lnTo>
                  <a:lnTo>
                    <a:pt x="187" y="48"/>
                  </a:lnTo>
                  <a:lnTo>
                    <a:pt x="185" y="40"/>
                  </a:lnTo>
                  <a:lnTo>
                    <a:pt x="183" y="34"/>
                  </a:lnTo>
                  <a:lnTo>
                    <a:pt x="183" y="26"/>
                  </a:lnTo>
                  <a:lnTo>
                    <a:pt x="187" y="14"/>
                  </a:lnTo>
                  <a:lnTo>
                    <a:pt x="187" y="6"/>
                  </a:lnTo>
                  <a:lnTo>
                    <a:pt x="183" y="4"/>
                  </a:lnTo>
                  <a:lnTo>
                    <a:pt x="181" y="2"/>
                  </a:lnTo>
                  <a:lnTo>
                    <a:pt x="179" y="2"/>
                  </a:lnTo>
                  <a:lnTo>
                    <a:pt x="177" y="2"/>
                  </a:lnTo>
                  <a:lnTo>
                    <a:pt x="175" y="6"/>
                  </a:lnTo>
                  <a:lnTo>
                    <a:pt x="173" y="6"/>
                  </a:lnTo>
                  <a:lnTo>
                    <a:pt x="171" y="4"/>
                  </a:lnTo>
                  <a:lnTo>
                    <a:pt x="165" y="2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9" y="2"/>
                  </a:lnTo>
                  <a:lnTo>
                    <a:pt x="155" y="16"/>
                  </a:lnTo>
                  <a:lnTo>
                    <a:pt x="153" y="22"/>
                  </a:lnTo>
                  <a:lnTo>
                    <a:pt x="153" y="28"/>
                  </a:lnTo>
                  <a:lnTo>
                    <a:pt x="153" y="38"/>
                  </a:lnTo>
                  <a:lnTo>
                    <a:pt x="155" y="42"/>
                  </a:lnTo>
                  <a:lnTo>
                    <a:pt x="155" y="44"/>
                  </a:lnTo>
                  <a:lnTo>
                    <a:pt x="159" y="44"/>
                  </a:lnTo>
                  <a:lnTo>
                    <a:pt x="159" y="46"/>
                  </a:lnTo>
                  <a:lnTo>
                    <a:pt x="159" y="48"/>
                  </a:lnTo>
                  <a:lnTo>
                    <a:pt x="157" y="52"/>
                  </a:lnTo>
                  <a:lnTo>
                    <a:pt x="153" y="60"/>
                  </a:lnTo>
                  <a:lnTo>
                    <a:pt x="147" y="64"/>
                  </a:lnTo>
                  <a:lnTo>
                    <a:pt x="143" y="66"/>
                  </a:lnTo>
                  <a:lnTo>
                    <a:pt x="141" y="66"/>
                  </a:lnTo>
                  <a:lnTo>
                    <a:pt x="133" y="64"/>
                  </a:lnTo>
                  <a:lnTo>
                    <a:pt x="129" y="66"/>
                  </a:lnTo>
                  <a:lnTo>
                    <a:pt x="125" y="64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19" y="52"/>
                  </a:lnTo>
                  <a:lnTo>
                    <a:pt x="117" y="42"/>
                  </a:lnTo>
                  <a:lnTo>
                    <a:pt x="117" y="34"/>
                  </a:lnTo>
                  <a:lnTo>
                    <a:pt x="111" y="40"/>
                  </a:lnTo>
                  <a:lnTo>
                    <a:pt x="107" y="42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2" y="52"/>
                  </a:lnTo>
                  <a:lnTo>
                    <a:pt x="66" y="66"/>
                  </a:lnTo>
                  <a:lnTo>
                    <a:pt x="64" y="76"/>
                  </a:lnTo>
                  <a:lnTo>
                    <a:pt x="62" y="84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8" y="96"/>
                  </a:lnTo>
                  <a:lnTo>
                    <a:pt x="70" y="102"/>
                  </a:lnTo>
                  <a:lnTo>
                    <a:pt x="70" y="104"/>
                  </a:lnTo>
                  <a:lnTo>
                    <a:pt x="70" y="106"/>
                  </a:lnTo>
                  <a:lnTo>
                    <a:pt x="68" y="106"/>
                  </a:lnTo>
                  <a:lnTo>
                    <a:pt x="62" y="110"/>
                  </a:lnTo>
                  <a:lnTo>
                    <a:pt x="58" y="112"/>
                  </a:lnTo>
                  <a:lnTo>
                    <a:pt x="52" y="114"/>
                  </a:lnTo>
                  <a:lnTo>
                    <a:pt x="50" y="116"/>
                  </a:lnTo>
                  <a:lnTo>
                    <a:pt x="48" y="126"/>
                  </a:lnTo>
                  <a:lnTo>
                    <a:pt x="44" y="132"/>
                  </a:lnTo>
                  <a:lnTo>
                    <a:pt x="40" y="138"/>
                  </a:lnTo>
                  <a:lnTo>
                    <a:pt x="36" y="142"/>
                  </a:lnTo>
                  <a:lnTo>
                    <a:pt x="34" y="142"/>
                  </a:lnTo>
                  <a:lnTo>
                    <a:pt x="24" y="148"/>
                  </a:lnTo>
                  <a:lnTo>
                    <a:pt x="20" y="148"/>
                  </a:lnTo>
                  <a:lnTo>
                    <a:pt x="16" y="154"/>
                  </a:lnTo>
                  <a:lnTo>
                    <a:pt x="12" y="158"/>
                  </a:lnTo>
                  <a:lnTo>
                    <a:pt x="8" y="164"/>
                  </a:lnTo>
                  <a:lnTo>
                    <a:pt x="6" y="172"/>
                  </a:lnTo>
                  <a:lnTo>
                    <a:pt x="2" y="178"/>
                  </a:lnTo>
                  <a:lnTo>
                    <a:pt x="0" y="184"/>
                  </a:lnTo>
                  <a:lnTo>
                    <a:pt x="0" y="190"/>
                  </a:lnTo>
                  <a:lnTo>
                    <a:pt x="2" y="200"/>
                  </a:lnTo>
                  <a:lnTo>
                    <a:pt x="2" y="204"/>
                  </a:lnTo>
                  <a:lnTo>
                    <a:pt x="6" y="205"/>
                  </a:lnTo>
                  <a:lnTo>
                    <a:pt x="12" y="209"/>
                  </a:lnTo>
                  <a:lnTo>
                    <a:pt x="14" y="211"/>
                  </a:lnTo>
                  <a:lnTo>
                    <a:pt x="18" y="223"/>
                  </a:lnTo>
                  <a:lnTo>
                    <a:pt x="20" y="227"/>
                  </a:lnTo>
                  <a:lnTo>
                    <a:pt x="24" y="231"/>
                  </a:lnTo>
                  <a:lnTo>
                    <a:pt x="30" y="235"/>
                  </a:lnTo>
                  <a:lnTo>
                    <a:pt x="36" y="243"/>
                  </a:lnTo>
                  <a:lnTo>
                    <a:pt x="36" y="249"/>
                  </a:lnTo>
                  <a:lnTo>
                    <a:pt x="38" y="253"/>
                  </a:lnTo>
                  <a:lnTo>
                    <a:pt x="40" y="257"/>
                  </a:lnTo>
                  <a:lnTo>
                    <a:pt x="42" y="257"/>
                  </a:lnTo>
                  <a:lnTo>
                    <a:pt x="52" y="255"/>
                  </a:lnTo>
                  <a:lnTo>
                    <a:pt x="54" y="255"/>
                  </a:lnTo>
                  <a:lnTo>
                    <a:pt x="58" y="257"/>
                  </a:lnTo>
                  <a:lnTo>
                    <a:pt x="68" y="271"/>
                  </a:lnTo>
                  <a:lnTo>
                    <a:pt x="72" y="277"/>
                  </a:lnTo>
                  <a:lnTo>
                    <a:pt x="76" y="281"/>
                  </a:lnTo>
                  <a:lnTo>
                    <a:pt x="82" y="287"/>
                  </a:lnTo>
                  <a:lnTo>
                    <a:pt x="84" y="291"/>
                  </a:lnTo>
                  <a:lnTo>
                    <a:pt x="88" y="295"/>
                  </a:lnTo>
                  <a:lnTo>
                    <a:pt x="88" y="299"/>
                  </a:lnTo>
                  <a:lnTo>
                    <a:pt x="90" y="299"/>
                  </a:lnTo>
                  <a:lnTo>
                    <a:pt x="96" y="297"/>
                  </a:lnTo>
                  <a:lnTo>
                    <a:pt x="100" y="297"/>
                  </a:lnTo>
                  <a:lnTo>
                    <a:pt x="103" y="297"/>
                  </a:lnTo>
                  <a:lnTo>
                    <a:pt x="107" y="299"/>
                  </a:lnTo>
                  <a:lnTo>
                    <a:pt x="111" y="305"/>
                  </a:lnTo>
                  <a:lnTo>
                    <a:pt x="113" y="313"/>
                  </a:lnTo>
                  <a:lnTo>
                    <a:pt x="117" y="319"/>
                  </a:lnTo>
                  <a:lnTo>
                    <a:pt x="119" y="323"/>
                  </a:lnTo>
                  <a:lnTo>
                    <a:pt x="129" y="331"/>
                  </a:lnTo>
                  <a:lnTo>
                    <a:pt x="141" y="323"/>
                  </a:lnTo>
                  <a:lnTo>
                    <a:pt x="149" y="335"/>
                  </a:lnTo>
                  <a:lnTo>
                    <a:pt x="141" y="339"/>
                  </a:lnTo>
                  <a:lnTo>
                    <a:pt x="151" y="351"/>
                  </a:lnTo>
                  <a:lnTo>
                    <a:pt x="159" y="357"/>
                  </a:lnTo>
                  <a:lnTo>
                    <a:pt x="159" y="367"/>
                  </a:lnTo>
                  <a:lnTo>
                    <a:pt x="159" y="369"/>
                  </a:lnTo>
                  <a:lnTo>
                    <a:pt x="159" y="369"/>
                  </a:lnTo>
                  <a:lnTo>
                    <a:pt x="171" y="367"/>
                  </a:lnTo>
                  <a:lnTo>
                    <a:pt x="183" y="381"/>
                  </a:lnTo>
                  <a:lnTo>
                    <a:pt x="179" y="389"/>
                  </a:lnTo>
                  <a:lnTo>
                    <a:pt x="183" y="395"/>
                  </a:lnTo>
                  <a:lnTo>
                    <a:pt x="187" y="393"/>
                  </a:lnTo>
                  <a:lnTo>
                    <a:pt x="197" y="391"/>
                  </a:lnTo>
                  <a:lnTo>
                    <a:pt x="221" y="401"/>
                  </a:lnTo>
                  <a:lnTo>
                    <a:pt x="241" y="387"/>
                  </a:lnTo>
                  <a:lnTo>
                    <a:pt x="235" y="373"/>
                  </a:lnTo>
                  <a:lnTo>
                    <a:pt x="257" y="359"/>
                  </a:lnTo>
                  <a:lnTo>
                    <a:pt x="265" y="359"/>
                  </a:lnTo>
                  <a:lnTo>
                    <a:pt x="291" y="339"/>
                  </a:lnTo>
                  <a:lnTo>
                    <a:pt x="275" y="319"/>
                  </a:lnTo>
                  <a:lnTo>
                    <a:pt x="269" y="323"/>
                  </a:lnTo>
                  <a:lnTo>
                    <a:pt x="265" y="317"/>
                  </a:lnTo>
                  <a:lnTo>
                    <a:pt x="249" y="325"/>
                  </a:lnTo>
                  <a:lnTo>
                    <a:pt x="251" y="331"/>
                  </a:lnTo>
                  <a:lnTo>
                    <a:pt x="245" y="335"/>
                  </a:lnTo>
                  <a:lnTo>
                    <a:pt x="241" y="327"/>
                  </a:lnTo>
                  <a:lnTo>
                    <a:pt x="233" y="323"/>
                  </a:lnTo>
                  <a:lnTo>
                    <a:pt x="227" y="325"/>
                  </a:lnTo>
                  <a:lnTo>
                    <a:pt x="225" y="321"/>
                  </a:lnTo>
                  <a:lnTo>
                    <a:pt x="223" y="319"/>
                  </a:lnTo>
                  <a:lnTo>
                    <a:pt x="229" y="317"/>
                  </a:lnTo>
                  <a:lnTo>
                    <a:pt x="227" y="315"/>
                  </a:lnTo>
                  <a:lnTo>
                    <a:pt x="227" y="313"/>
                  </a:lnTo>
                  <a:lnTo>
                    <a:pt x="227" y="311"/>
                  </a:lnTo>
                  <a:lnTo>
                    <a:pt x="231" y="305"/>
                  </a:lnTo>
                  <a:lnTo>
                    <a:pt x="239" y="299"/>
                  </a:lnTo>
                  <a:lnTo>
                    <a:pt x="245" y="289"/>
                  </a:lnTo>
                  <a:lnTo>
                    <a:pt x="255" y="287"/>
                  </a:lnTo>
                  <a:lnTo>
                    <a:pt x="265" y="287"/>
                  </a:lnTo>
                  <a:lnTo>
                    <a:pt x="267" y="287"/>
                  </a:lnTo>
                  <a:lnTo>
                    <a:pt x="263" y="271"/>
                  </a:lnTo>
                  <a:lnTo>
                    <a:pt x="273" y="259"/>
                  </a:lnTo>
                  <a:lnTo>
                    <a:pt x="275" y="251"/>
                  </a:lnTo>
                  <a:lnTo>
                    <a:pt x="277" y="245"/>
                  </a:lnTo>
                  <a:lnTo>
                    <a:pt x="277" y="241"/>
                  </a:lnTo>
                  <a:lnTo>
                    <a:pt x="275" y="233"/>
                  </a:lnTo>
                  <a:lnTo>
                    <a:pt x="273" y="227"/>
                  </a:lnTo>
                  <a:lnTo>
                    <a:pt x="269" y="219"/>
                  </a:lnTo>
                  <a:lnTo>
                    <a:pt x="269" y="209"/>
                  </a:lnTo>
                  <a:lnTo>
                    <a:pt x="269" y="207"/>
                  </a:lnTo>
                  <a:lnTo>
                    <a:pt x="271" y="205"/>
                  </a:lnTo>
                  <a:lnTo>
                    <a:pt x="273" y="202"/>
                  </a:lnTo>
                  <a:lnTo>
                    <a:pt x="295" y="213"/>
                  </a:lnTo>
                  <a:lnTo>
                    <a:pt x="305" y="225"/>
                  </a:lnTo>
                  <a:lnTo>
                    <a:pt x="322" y="235"/>
                  </a:lnTo>
                  <a:lnTo>
                    <a:pt x="322" y="241"/>
                  </a:lnTo>
                  <a:lnTo>
                    <a:pt x="322" y="245"/>
                  </a:lnTo>
                  <a:lnTo>
                    <a:pt x="322" y="247"/>
                  </a:lnTo>
                  <a:lnTo>
                    <a:pt x="324" y="255"/>
                  </a:lnTo>
                  <a:lnTo>
                    <a:pt x="332" y="251"/>
                  </a:lnTo>
                  <a:lnTo>
                    <a:pt x="338" y="257"/>
                  </a:lnTo>
                  <a:lnTo>
                    <a:pt x="344" y="253"/>
                  </a:lnTo>
                  <a:lnTo>
                    <a:pt x="354" y="265"/>
                  </a:lnTo>
                  <a:lnTo>
                    <a:pt x="362" y="263"/>
                  </a:lnTo>
                  <a:lnTo>
                    <a:pt x="376" y="275"/>
                  </a:lnTo>
                  <a:lnTo>
                    <a:pt x="388" y="263"/>
                  </a:lnTo>
                  <a:lnTo>
                    <a:pt x="384" y="253"/>
                  </a:lnTo>
                  <a:lnTo>
                    <a:pt x="390" y="231"/>
                  </a:lnTo>
                  <a:lnTo>
                    <a:pt x="380" y="221"/>
                  </a:lnTo>
                  <a:lnTo>
                    <a:pt x="410" y="186"/>
                  </a:lnTo>
                  <a:lnTo>
                    <a:pt x="394" y="182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78" y="18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Freeform 103"/>
            <p:cNvSpPr>
              <a:spLocks/>
            </p:cNvSpPr>
            <p:nvPr/>
          </p:nvSpPr>
          <p:spPr bwMode="auto">
            <a:xfrm>
              <a:off x="1900" y="1651"/>
              <a:ext cx="488" cy="339"/>
            </a:xfrm>
            <a:custGeom>
              <a:avLst/>
              <a:gdLst>
                <a:gd name="T0" fmla="*/ 480 w 488"/>
                <a:gd name="T1" fmla="*/ 269 h 339"/>
                <a:gd name="T2" fmla="*/ 470 w 488"/>
                <a:gd name="T3" fmla="*/ 235 h 339"/>
                <a:gd name="T4" fmla="*/ 440 w 488"/>
                <a:gd name="T5" fmla="*/ 204 h 339"/>
                <a:gd name="T6" fmla="*/ 427 w 488"/>
                <a:gd name="T7" fmla="*/ 190 h 339"/>
                <a:gd name="T8" fmla="*/ 413 w 488"/>
                <a:gd name="T9" fmla="*/ 196 h 339"/>
                <a:gd name="T10" fmla="*/ 405 w 488"/>
                <a:gd name="T11" fmla="*/ 206 h 339"/>
                <a:gd name="T12" fmla="*/ 399 w 488"/>
                <a:gd name="T13" fmla="*/ 233 h 339"/>
                <a:gd name="T14" fmla="*/ 373 w 488"/>
                <a:gd name="T15" fmla="*/ 239 h 339"/>
                <a:gd name="T16" fmla="*/ 359 w 488"/>
                <a:gd name="T17" fmla="*/ 249 h 339"/>
                <a:gd name="T18" fmla="*/ 349 w 488"/>
                <a:gd name="T19" fmla="*/ 237 h 339"/>
                <a:gd name="T20" fmla="*/ 359 w 488"/>
                <a:gd name="T21" fmla="*/ 225 h 339"/>
                <a:gd name="T22" fmla="*/ 367 w 488"/>
                <a:gd name="T23" fmla="*/ 216 h 339"/>
                <a:gd name="T24" fmla="*/ 341 w 488"/>
                <a:gd name="T25" fmla="*/ 206 h 339"/>
                <a:gd name="T26" fmla="*/ 313 w 488"/>
                <a:gd name="T27" fmla="*/ 202 h 339"/>
                <a:gd name="T28" fmla="*/ 289 w 488"/>
                <a:gd name="T29" fmla="*/ 190 h 339"/>
                <a:gd name="T30" fmla="*/ 265 w 488"/>
                <a:gd name="T31" fmla="*/ 190 h 339"/>
                <a:gd name="T32" fmla="*/ 241 w 488"/>
                <a:gd name="T33" fmla="*/ 174 h 339"/>
                <a:gd name="T34" fmla="*/ 245 w 488"/>
                <a:gd name="T35" fmla="*/ 170 h 339"/>
                <a:gd name="T36" fmla="*/ 259 w 488"/>
                <a:gd name="T37" fmla="*/ 172 h 339"/>
                <a:gd name="T38" fmla="*/ 273 w 488"/>
                <a:gd name="T39" fmla="*/ 152 h 339"/>
                <a:gd name="T40" fmla="*/ 259 w 488"/>
                <a:gd name="T41" fmla="*/ 142 h 339"/>
                <a:gd name="T42" fmla="*/ 152 w 488"/>
                <a:gd name="T43" fmla="*/ 126 h 339"/>
                <a:gd name="T44" fmla="*/ 126 w 488"/>
                <a:gd name="T45" fmla="*/ 120 h 339"/>
                <a:gd name="T46" fmla="*/ 108 w 488"/>
                <a:gd name="T47" fmla="*/ 136 h 339"/>
                <a:gd name="T48" fmla="*/ 92 w 488"/>
                <a:gd name="T49" fmla="*/ 142 h 339"/>
                <a:gd name="T50" fmla="*/ 72 w 488"/>
                <a:gd name="T51" fmla="*/ 128 h 339"/>
                <a:gd name="T52" fmla="*/ 68 w 488"/>
                <a:gd name="T53" fmla="*/ 104 h 339"/>
                <a:gd name="T54" fmla="*/ 72 w 488"/>
                <a:gd name="T55" fmla="*/ 78 h 339"/>
                <a:gd name="T56" fmla="*/ 94 w 488"/>
                <a:gd name="T57" fmla="*/ 74 h 339"/>
                <a:gd name="T58" fmla="*/ 116 w 488"/>
                <a:gd name="T59" fmla="*/ 90 h 339"/>
                <a:gd name="T60" fmla="*/ 130 w 488"/>
                <a:gd name="T61" fmla="*/ 68 h 339"/>
                <a:gd name="T62" fmla="*/ 126 w 488"/>
                <a:gd name="T63" fmla="*/ 42 h 339"/>
                <a:gd name="T64" fmla="*/ 110 w 488"/>
                <a:gd name="T65" fmla="*/ 18 h 339"/>
                <a:gd name="T66" fmla="*/ 102 w 488"/>
                <a:gd name="T67" fmla="*/ 10 h 339"/>
                <a:gd name="T68" fmla="*/ 98 w 488"/>
                <a:gd name="T69" fmla="*/ 38 h 339"/>
                <a:gd name="T70" fmla="*/ 48 w 488"/>
                <a:gd name="T71" fmla="*/ 66 h 339"/>
                <a:gd name="T72" fmla="*/ 38 w 488"/>
                <a:gd name="T73" fmla="*/ 92 h 339"/>
                <a:gd name="T74" fmla="*/ 8 w 488"/>
                <a:gd name="T75" fmla="*/ 108 h 339"/>
                <a:gd name="T76" fmla="*/ 0 w 488"/>
                <a:gd name="T77" fmla="*/ 126 h 339"/>
                <a:gd name="T78" fmla="*/ 46 w 488"/>
                <a:gd name="T79" fmla="*/ 198 h 339"/>
                <a:gd name="T80" fmla="*/ 152 w 488"/>
                <a:gd name="T81" fmla="*/ 212 h 339"/>
                <a:gd name="T82" fmla="*/ 166 w 488"/>
                <a:gd name="T83" fmla="*/ 206 h 339"/>
                <a:gd name="T84" fmla="*/ 204 w 488"/>
                <a:gd name="T85" fmla="*/ 235 h 339"/>
                <a:gd name="T86" fmla="*/ 349 w 488"/>
                <a:gd name="T87" fmla="*/ 339 h 339"/>
                <a:gd name="T88" fmla="*/ 381 w 488"/>
                <a:gd name="T89" fmla="*/ 339 h 339"/>
                <a:gd name="T90" fmla="*/ 395 w 488"/>
                <a:gd name="T91" fmla="*/ 329 h 339"/>
                <a:gd name="T92" fmla="*/ 421 w 488"/>
                <a:gd name="T93" fmla="*/ 325 h 339"/>
                <a:gd name="T94" fmla="*/ 429 w 488"/>
                <a:gd name="T95" fmla="*/ 317 h 339"/>
                <a:gd name="T96" fmla="*/ 450 w 488"/>
                <a:gd name="T97" fmla="*/ 309 h 339"/>
                <a:gd name="T98" fmla="*/ 470 w 488"/>
                <a:gd name="T99" fmla="*/ 313 h 339"/>
                <a:gd name="T100" fmla="*/ 470 w 488"/>
                <a:gd name="T101" fmla="*/ 291 h 339"/>
                <a:gd name="T102" fmla="*/ 462 w 488"/>
                <a:gd name="T103" fmla="*/ 279 h 339"/>
                <a:gd name="T104" fmla="*/ 462 w 488"/>
                <a:gd name="T105" fmla="*/ 27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8" h="339">
                  <a:moveTo>
                    <a:pt x="462" y="279"/>
                  </a:moveTo>
                  <a:lnTo>
                    <a:pt x="462" y="275"/>
                  </a:lnTo>
                  <a:lnTo>
                    <a:pt x="464" y="273"/>
                  </a:lnTo>
                  <a:lnTo>
                    <a:pt x="480" y="269"/>
                  </a:lnTo>
                  <a:lnTo>
                    <a:pt x="488" y="265"/>
                  </a:lnTo>
                  <a:lnTo>
                    <a:pt x="480" y="249"/>
                  </a:lnTo>
                  <a:lnTo>
                    <a:pt x="474" y="243"/>
                  </a:lnTo>
                  <a:lnTo>
                    <a:pt x="470" y="235"/>
                  </a:lnTo>
                  <a:lnTo>
                    <a:pt x="458" y="223"/>
                  </a:lnTo>
                  <a:lnTo>
                    <a:pt x="446" y="214"/>
                  </a:lnTo>
                  <a:lnTo>
                    <a:pt x="442" y="210"/>
                  </a:lnTo>
                  <a:lnTo>
                    <a:pt x="440" y="204"/>
                  </a:lnTo>
                  <a:lnTo>
                    <a:pt x="436" y="198"/>
                  </a:lnTo>
                  <a:lnTo>
                    <a:pt x="434" y="192"/>
                  </a:lnTo>
                  <a:lnTo>
                    <a:pt x="429" y="190"/>
                  </a:lnTo>
                  <a:lnTo>
                    <a:pt x="427" y="190"/>
                  </a:lnTo>
                  <a:lnTo>
                    <a:pt x="425" y="192"/>
                  </a:lnTo>
                  <a:lnTo>
                    <a:pt x="423" y="194"/>
                  </a:lnTo>
                  <a:lnTo>
                    <a:pt x="421" y="196"/>
                  </a:lnTo>
                  <a:lnTo>
                    <a:pt x="413" y="196"/>
                  </a:lnTo>
                  <a:lnTo>
                    <a:pt x="413" y="196"/>
                  </a:lnTo>
                  <a:lnTo>
                    <a:pt x="407" y="198"/>
                  </a:lnTo>
                  <a:lnTo>
                    <a:pt x="407" y="200"/>
                  </a:lnTo>
                  <a:lnTo>
                    <a:pt x="405" y="206"/>
                  </a:lnTo>
                  <a:lnTo>
                    <a:pt x="403" y="218"/>
                  </a:lnTo>
                  <a:lnTo>
                    <a:pt x="403" y="225"/>
                  </a:lnTo>
                  <a:lnTo>
                    <a:pt x="401" y="229"/>
                  </a:lnTo>
                  <a:lnTo>
                    <a:pt x="399" y="233"/>
                  </a:lnTo>
                  <a:lnTo>
                    <a:pt x="393" y="235"/>
                  </a:lnTo>
                  <a:lnTo>
                    <a:pt x="387" y="239"/>
                  </a:lnTo>
                  <a:lnTo>
                    <a:pt x="377" y="239"/>
                  </a:lnTo>
                  <a:lnTo>
                    <a:pt x="373" y="239"/>
                  </a:lnTo>
                  <a:lnTo>
                    <a:pt x="371" y="239"/>
                  </a:lnTo>
                  <a:lnTo>
                    <a:pt x="369" y="241"/>
                  </a:lnTo>
                  <a:lnTo>
                    <a:pt x="367" y="245"/>
                  </a:lnTo>
                  <a:lnTo>
                    <a:pt x="359" y="249"/>
                  </a:lnTo>
                  <a:lnTo>
                    <a:pt x="357" y="249"/>
                  </a:lnTo>
                  <a:lnTo>
                    <a:pt x="355" y="247"/>
                  </a:lnTo>
                  <a:lnTo>
                    <a:pt x="351" y="243"/>
                  </a:lnTo>
                  <a:lnTo>
                    <a:pt x="349" y="237"/>
                  </a:lnTo>
                  <a:lnTo>
                    <a:pt x="349" y="233"/>
                  </a:lnTo>
                  <a:lnTo>
                    <a:pt x="351" y="229"/>
                  </a:lnTo>
                  <a:lnTo>
                    <a:pt x="353" y="227"/>
                  </a:lnTo>
                  <a:lnTo>
                    <a:pt x="359" y="225"/>
                  </a:lnTo>
                  <a:lnTo>
                    <a:pt x="365" y="223"/>
                  </a:lnTo>
                  <a:lnTo>
                    <a:pt x="367" y="220"/>
                  </a:lnTo>
                  <a:lnTo>
                    <a:pt x="367" y="218"/>
                  </a:lnTo>
                  <a:lnTo>
                    <a:pt x="367" y="216"/>
                  </a:lnTo>
                  <a:lnTo>
                    <a:pt x="361" y="214"/>
                  </a:lnTo>
                  <a:lnTo>
                    <a:pt x="357" y="212"/>
                  </a:lnTo>
                  <a:lnTo>
                    <a:pt x="349" y="210"/>
                  </a:lnTo>
                  <a:lnTo>
                    <a:pt x="341" y="206"/>
                  </a:lnTo>
                  <a:lnTo>
                    <a:pt x="325" y="206"/>
                  </a:lnTo>
                  <a:lnTo>
                    <a:pt x="319" y="206"/>
                  </a:lnTo>
                  <a:lnTo>
                    <a:pt x="315" y="206"/>
                  </a:lnTo>
                  <a:lnTo>
                    <a:pt x="313" y="202"/>
                  </a:lnTo>
                  <a:lnTo>
                    <a:pt x="311" y="198"/>
                  </a:lnTo>
                  <a:lnTo>
                    <a:pt x="305" y="194"/>
                  </a:lnTo>
                  <a:lnTo>
                    <a:pt x="297" y="192"/>
                  </a:lnTo>
                  <a:lnTo>
                    <a:pt x="289" y="190"/>
                  </a:lnTo>
                  <a:lnTo>
                    <a:pt x="281" y="190"/>
                  </a:lnTo>
                  <a:lnTo>
                    <a:pt x="275" y="190"/>
                  </a:lnTo>
                  <a:lnTo>
                    <a:pt x="267" y="192"/>
                  </a:lnTo>
                  <a:lnTo>
                    <a:pt x="265" y="190"/>
                  </a:lnTo>
                  <a:lnTo>
                    <a:pt x="263" y="190"/>
                  </a:lnTo>
                  <a:lnTo>
                    <a:pt x="257" y="182"/>
                  </a:lnTo>
                  <a:lnTo>
                    <a:pt x="251" y="176"/>
                  </a:lnTo>
                  <a:lnTo>
                    <a:pt x="241" y="174"/>
                  </a:lnTo>
                  <a:lnTo>
                    <a:pt x="241" y="172"/>
                  </a:lnTo>
                  <a:lnTo>
                    <a:pt x="241" y="170"/>
                  </a:lnTo>
                  <a:lnTo>
                    <a:pt x="245" y="170"/>
                  </a:lnTo>
                  <a:lnTo>
                    <a:pt x="245" y="170"/>
                  </a:lnTo>
                  <a:lnTo>
                    <a:pt x="253" y="172"/>
                  </a:lnTo>
                  <a:lnTo>
                    <a:pt x="255" y="174"/>
                  </a:lnTo>
                  <a:lnTo>
                    <a:pt x="257" y="172"/>
                  </a:lnTo>
                  <a:lnTo>
                    <a:pt x="259" y="172"/>
                  </a:lnTo>
                  <a:lnTo>
                    <a:pt x="261" y="168"/>
                  </a:lnTo>
                  <a:lnTo>
                    <a:pt x="263" y="164"/>
                  </a:lnTo>
                  <a:lnTo>
                    <a:pt x="273" y="154"/>
                  </a:lnTo>
                  <a:lnTo>
                    <a:pt x="273" y="152"/>
                  </a:lnTo>
                  <a:lnTo>
                    <a:pt x="275" y="150"/>
                  </a:lnTo>
                  <a:lnTo>
                    <a:pt x="273" y="148"/>
                  </a:lnTo>
                  <a:lnTo>
                    <a:pt x="267" y="144"/>
                  </a:lnTo>
                  <a:lnTo>
                    <a:pt x="259" y="142"/>
                  </a:lnTo>
                  <a:lnTo>
                    <a:pt x="245" y="142"/>
                  </a:lnTo>
                  <a:lnTo>
                    <a:pt x="231" y="136"/>
                  </a:lnTo>
                  <a:lnTo>
                    <a:pt x="209" y="132"/>
                  </a:lnTo>
                  <a:lnTo>
                    <a:pt x="152" y="126"/>
                  </a:lnTo>
                  <a:lnTo>
                    <a:pt x="146" y="126"/>
                  </a:lnTo>
                  <a:lnTo>
                    <a:pt x="138" y="122"/>
                  </a:lnTo>
                  <a:lnTo>
                    <a:pt x="128" y="120"/>
                  </a:lnTo>
                  <a:lnTo>
                    <a:pt x="126" y="120"/>
                  </a:lnTo>
                  <a:lnTo>
                    <a:pt x="124" y="122"/>
                  </a:lnTo>
                  <a:lnTo>
                    <a:pt x="120" y="124"/>
                  </a:lnTo>
                  <a:lnTo>
                    <a:pt x="118" y="128"/>
                  </a:lnTo>
                  <a:lnTo>
                    <a:pt x="108" y="136"/>
                  </a:lnTo>
                  <a:lnTo>
                    <a:pt x="104" y="142"/>
                  </a:lnTo>
                  <a:lnTo>
                    <a:pt x="100" y="144"/>
                  </a:lnTo>
                  <a:lnTo>
                    <a:pt x="98" y="144"/>
                  </a:lnTo>
                  <a:lnTo>
                    <a:pt x="92" y="142"/>
                  </a:lnTo>
                  <a:lnTo>
                    <a:pt x="82" y="134"/>
                  </a:lnTo>
                  <a:lnTo>
                    <a:pt x="78" y="132"/>
                  </a:lnTo>
                  <a:lnTo>
                    <a:pt x="74" y="132"/>
                  </a:lnTo>
                  <a:lnTo>
                    <a:pt x="72" y="128"/>
                  </a:lnTo>
                  <a:lnTo>
                    <a:pt x="68" y="122"/>
                  </a:lnTo>
                  <a:lnTo>
                    <a:pt x="68" y="118"/>
                  </a:lnTo>
                  <a:lnTo>
                    <a:pt x="68" y="112"/>
                  </a:lnTo>
                  <a:lnTo>
                    <a:pt x="68" y="104"/>
                  </a:lnTo>
                  <a:lnTo>
                    <a:pt x="70" y="96"/>
                  </a:lnTo>
                  <a:lnTo>
                    <a:pt x="70" y="86"/>
                  </a:lnTo>
                  <a:lnTo>
                    <a:pt x="72" y="80"/>
                  </a:lnTo>
                  <a:lnTo>
                    <a:pt x="72" y="78"/>
                  </a:lnTo>
                  <a:lnTo>
                    <a:pt x="74" y="76"/>
                  </a:lnTo>
                  <a:lnTo>
                    <a:pt x="80" y="74"/>
                  </a:lnTo>
                  <a:lnTo>
                    <a:pt x="86" y="74"/>
                  </a:lnTo>
                  <a:lnTo>
                    <a:pt x="94" y="74"/>
                  </a:lnTo>
                  <a:lnTo>
                    <a:pt x="102" y="80"/>
                  </a:lnTo>
                  <a:lnTo>
                    <a:pt x="108" y="86"/>
                  </a:lnTo>
                  <a:lnTo>
                    <a:pt x="116" y="90"/>
                  </a:lnTo>
                  <a:lnTo>
                    <a:pt x="116" y="90"/>
                  </a:lnTo>
                  <a:lnTo>
                    <a:pt x="120" y="88"/>
                  </a:lnTo>
                  <a:lnTo>
                    <a:pt x="124" y="84"/>
                  </a:lnTo>
                  <a:lnTo>
                    <a:pt x="126" y="78"/>
                  </a:lnTo>
                  <a:lnTo>
                    <a:pt x="130" y="68"/>
                  </a:lnTo>
                  <a:lnTo>
                    <a:pt x="132" y="60"/>
                  </a:lnTo>
                  <a:lnTo>
                    <a:pt x="130" y="52"/>
                  </a:lnTo>
                  <a:lnTo>
                    <a:pt x="128" y="44"/>
                  </a:lnTo>
                  <a:lnTo>
                    <a:pt x="126" y="42"/>
                  </a:lnTo>
                  <a:lnTo>
                    <a:pt x="120" y="32"/>
                  </a:lnTo>
                  <a:lnTo>
                    <a:pt x="114" y="24"/>
                  </a:lnTo>
                  <a:lnTo>
                    <a:pt x="110" y="20"/>
                  </a:lnTo>
                  <a:lnTo>
                    <a:pt x="110" y="18"/>
                  </a:lnTo>
                  <a:lnTo>
                    <a:pt x="106" y="6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2" y="10"/>
                  </a:lnTo>
                  <a:lnTo>
                    <a:pt x="102" y="18"/>
                  </a:lnTo>
                  <a:lnTo>
                    <a:pt x="100" y="30"/>
                  </a:lnTo>
                  <a:lnTo>
                    <a:pt x="100" y="34"/>
                  </a:lnTo>
                  <a:lnTo>
                    <a:pt x="98" y="38"/>
                  </a:lnTo>
                  <a:lnTo>
                    <a:pt x="84" y="44"/>
                  </a:lnTo>
                  <a:lnTo>
                    <a:pt x="68" y="54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6" y="68"/>
                  </a:lnTo>
                  <a:lnTo>
                    <a:pt x="44" y="82"/>
                  </a:lnTo>
                  <a:lnTo>
                    <a:pt x="44" y="88"/>
                  </a:lnTo>
                  <a:lnTo>
                    <a:pt x="38" y="92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22" y="104"/>
                  </a:lnTo>
                  <a:lnTo>
                    <a:pt x="8" y="108"/>
                  </a:lnTo>
                  <a:lnTo>
                    <a:pt x="4" y="112"/>
                  </a:lnTo>
                  <a:lnTo>
                    <a:pt x="2" y="118"/>
                  </a:lnTo>
                  <a:lnTo>
                    <a:pt x="0" y="118"/>
                  </a:lnTo>
                  <a:lnTo>
                    <a:pt x="0" y="126"/>
                  </a:lnTo>
                  <a:lnTo>
                    <a:pt x="2" y="142"/>
                  </a:lnTo>
                  <a:lnTo>
                    <a:pt x="10" y="166"/>
                  </a:lnTo>
                  <a:lnTo>
                    <a:pt x="24" y="188"/>
                  </a:lnTo>
                  <a:lnTo>
                    <a:pt x="46" y="198"/>
                  </a:lnTo>
                  <a:lnTo>
                    <a:pt x="62" y="198"/>
                  </a:lnTo>
                  <a:lnTo>
                    <a:pt x="78" y="202"/>
                  </a:lnTo>
                  <a:lnTo>
                    <a:pt x="80" y="200"/>
                  </a:lnTo>
                  <a:lnTo>
                    <a:pt x="152" y="212"/>
                  </a:lnTo>
                  <a:lnTo>
                    <a:pt x="156" y="206"/>
                  </a:lnTo>
                  <a:lnTo>
                    <a:pt x="162" y="206"/>
                  </a:lnTo>
                  <a:lnTo>
                    <a:pt x="162" y="206"/>
                  </a:lnTo>
                  <a:lnTo>
                    <a:pt x="166" y="206"/>
                  </a:lnTo>
                  <a:lnTo>
                    <a:pt x="170" y="210"/>
                  </a:lnTo>
                  <a:lnTo>
                    <a:pt x="176" y="210"/>
                  </a:lnTo>
                  <a:lnTo>
                    <a:pt x="190" y="221"/>
                  </a:lnTo>
                  <a:lnTo>
                    <a:pt x="204" y="235"/>
                  </a:lnTo>
                  <a:lnTo>
                    <a:pt x="215" y="247"/>
                  </a:lnTo>
                  <a:lnTo>
                    <a:pt x="281" y="295"/>
                  </a:lnTo>
                  <a:lnTo>
                    <a:pt x="323" y="325"/>
                  </a:lnTo>
                  <a:lnTo>
                    <a:pt x="349" y="339"/>
                  </a:lnTo>
                  <a:lnTo>
                    <a:pt x="357" y="337"/>
                  </a:lnTo>
                  <a:lnTo>
                    <a:pt x="365" y="337"/>
                  </a:lnTo>
                  <a:lnTo>
                    <a:pt x="373" y="339"/>
                  </a:lnTo>
                  <a:lnTo>
                    <a:pt x="381" y="339"/>
                  </a:lnTo>
                  <a:lnTo>
                    <a:pt x="387" y="337"/>
                  </a:lnTo>
                  <a:lnTo>
                    <a:pt x="387" y="337"/>
                  </a:lnTo>
                  <a:lnTo>
                    <a:pt x="393" y="331"/>
                  </a:lnTo>
                  <a:lnTo>
                    <a:pt x="395" y="329"/>
                  </a:lnTo>
                  <a:lnTo>
                    <a:pt x="399" y="327"/>
                  </a:lnTo>
                  <a:lnTo>
                    <a:pt x="413" y="325"/>
                  </a:lnTo>
                  <a:lnTo>
                    <a:pt x="419" y="325"/>
                  </a:lnTo>
                  <a:lnTo>
                    <a:pt x="421" y="325"/>
                  </a:lnTo>
                  <a:lnTo>
                    <a:pt x="421" y="319"/>
                  </a:lnTo>
                  <a:lnTo>
                    <a:pt x="425" y="319"/>
                  </a:lnTo>
                  <a:lnTo>
                    <a:pt x="427" y="317"/>
                  </a:lnTo>
                  <a:lnTo>
                    <a:pt x="429" y="317"/>
                  </a:lnTo>
                  <a:lnTo>
                    <a:pt x="436" y="315"/>
                  </a:lnTo>
                  <a:lnTo>
                    <a:pt x="442" y="311"/>
                  </a:lnTo>
                  <a:lnTo>
                    <a:pt x="448" y="309"/>
                  </a:lnTo>
                  <a:lnTo>
                    <a:pt x="450" y="309"/>
                  </a:lnTo>
                  <a:lnTo>
                    <a:pt x="458" y="311"/>
                  </a:lnTo>
                  <a:lnTo>
                    <a:pt x="466" y="313"/>
                  </a:lnTo>
                  <a:lnTo>
                    <a:pt x="468" y="313"/>
                  </a:lnTo>
                  <a:lnTo>
                    <a:pt x="470" y="313"/>
                  </a:lnTo>
                  <a:lnTo>
                    <a:pt x="470" y="309"/>
                  </a:lnTo>
                  <a:lnTo>
                    <a:pt x="472" y="307"/>
                  </a:lnTo>
                  <a:lnTo>
                    <a:pt x="470" y="297"/>
                  </a:lnTo>
                  <a:lnTo>
                    <a:pt x="470" y="291"/>
                  </a:lnTo>
                  <a:lnTo>
                    <a:pt x="470" y="289"/>
                  </a:lnTo>
                  <a:lnTo>
                    <a:pt x="468" y="287"/>
                  </a:lnTo>
                  <a:lnTo>
                    <a:pt x="464" y="283"/>
                  </a:lnTo>
                  <a:lnTo>
                    <a:pt x="462" y="279"/>
                  </a:lnTo>
                  <a:lnTo>
                    <a:pt x="462" y="279"/>
                  </a:lnTo>
                  <a:lnTo>
                    <a:pt x="462" y="279"/>
                  </a:lnTo>
                  <a:lnTo>
                    <a:pt x="462" y="279"/>
                  </a:lnTo>
                  <a:lnTo>
                    <a:pt x="462" y="279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Freeform 104"/>
            <p:cNvSpPr>
              <a:spLocks/>
            </p:cNvSpPr>
            <p:nvPr/>
          </p:nvSpPr>
          <p:spPr bwMode="auto">
            <a:xfrm>
              <a:off x="899" y="2673"/>
              <a:ext cx="84" cy="60"/>
            </a:xfrm>
            <a:custGeom>
              <a:avLst/>
              <a:gdLst>
                <a:gd name="T0" fmla="*/ 58 w 84"/>
                <a:gd name="T1" fmla="*/ 40 h 60"/>
                <a:gd name="T2" fmla="*/ 74 w 84"/>
                <a:gd name="T3" fmla="*/ 34 h 60"/>
                <a:gd name="T4" fmla="*/ 84 w 84"/>
                <a:gd name="T5" fmla="*/ 26 h 60"/>
                <a:gd name="T6" fmla="*/ 82 w 84"/>
                <a:gd name="T7" fmla="*/ 22 h 60"/>
                <a:gd name="T8" fmla="*/ 80 w 84"/>
                <a:gd name="T9" fmla="*/ 14 h 60"/>
                <a:gd name="T10" fmla="*/ 76 w 84"/>
                <a:gd name="T11" fmla="*/ 14 h 60"/>
                <a:gd name="T12" fmla="*/ 72 w 84"/>
                <a:gd name="T13" fmla="*/ 16 h 60"/>
                <a:gd name="T14" fmla="*/ 66 w 84"/>
                <a:gd name="T15" fmla="*/ 12 h 60"/>
                <a:gd name="T16" fmla="*/ 66 w 84"/>
                <a:gd name="T17" fmla="*/ 10 h 60"/>
                <a:gd name="T18" fmla="*/ 68 w 84"/>
                <a:gd name="T19" fmla="*/ 6 h 60"/>
                <a:gd name="T20" fmla="*/ 66 w 84"/>
                <a:gd name="T21" fmla="*/ 4 h 60"/>
                <a:gd name="T22" fmla="*/ 64 w 84"/>
                <a:gd name="T23" fmla="*/ 2 h 60"/>
                <a:gd name="T24" fmla="*/ 60 w 84"/>
                <a:gd name="T25" fmla="*/ 4 h 60"/>
                <a:gd name="T26" fmla="*/ 58 w 84"/>
                <a:gd name="T27" fmla="*/ 4 h 60"/>
                <a:gd name="T28" fmla="*/ 56 w 84"/>
                <a:gd name="T29" fmla="*/ 10 h 60"/>
                <a:gd name="T30" fmla="*/ 56 w 84"/>
                <a:gd name="T31" fmla="*/ 12 h 60"/>
                <a:gd name="T32" fmla="*/ 54 w 84"/>
                <a:gd name="T33" fmla="*/ 12 h 60"/>
                <a:gd name="T34" fmla="*/ 52 w 84"/>
                <a:gd name="T35" fmla="*/ 10 h 60"/>
                <a:gd name="T36" fmla="*/ 50 w 84"/>
                <a:gd name="T37" fmla="*/ 4 h 60"/>
                <a:gd name="T38" fmla="*/ 48 w 84"/>
                <a:gd name="T39" fmla="*/ 0 h 60"/>
                <a:gd name="T40" fmla="*/ 48 w 84"/>
                <a:gd name="T41" fmla="*/ 0 h 60"/>
                <a:gd name="T42" fmla="*/ 44 w 84"/>
                <a:gd name="T43" fmla="*/ 4 h 60"/>
                <a:gd name="T44" fmla="*/ 38 w 84"/>
                <a:gd name="T45" fmla="*/ 10 h 60"/>
                <a:gd name="T46" fmla="*/ 36 w 84"/>
                <a:gd name="T47" fmla="*/ 10 h 60"/>
                <a:gd name="T48" fmla="*/ 34 w 84"/>
                <a:gd name="T49" fmla="*/ 10 h 60"/>
                <a:gd name="T50" fmla="*/ 32 w 84"/>
                <a:gd name="T51" fmla="*/ 10 h 60"/>
                <a:gd name="T52" fmla="*/ 28 w 84"/>
                <a:gd name="T53" fmla="*/ 10 h 60"/>
                <a:gd name="T54" fmla="*/ 24 w 84"/>
                <a:gd name="T55" fmla="*/ 10 h 60"/>
                <a:gd name="T56" fmla="*/ 20 w 84"/>
                <a:gd name="T57" fmla="*/ 12 h 60"/>
                <a:gd name="T58" fmla="*/ 18 w 84"/>
                <a:gd name="T59" fmla="*/ 14 h 60"/>
                <a:gd name="T60" fmla="*/ 18 w 84"/>
                <a:gd name="T61" fmla="*/ 16 h 60"/>
                <a:gd name="T62" fmla="*/ 20 w 84"/>
                <a:gd name="T63" fmla="*/ 26 h 60"/>
                <a:gd name="T64" fmla="*/ 20 w 84"/>
                <a:gd name="T65" fmla="*/ 30 h 60"/>
                <a:gd name="T66" fmla="*/ 20 w 84"/>
                <a:gd name="T67" fmla="*/ 36 h 60"/>
                <a:gd name="T68" fmla="*/ 18 w 84"/>
                <a:gd name="T69" fmla="*/ 38 h 60"/>
                <a:gd name="T70" fmla="*/ 12 w 84"/>
                <a:gd name="T71" fmla="*/ 40 h 60"/>
                <a:gd name="T72" fmla="*/ 8 w 84"/>
                <a:gd name="T73" fmla="*/ 38 h 60"/>
                <a:gd name="T74" fmla="*/ 4 w 84"/>
                <a:gd name="T75" fmla="*/ 38 h 60"/>
                <a:gd name="T76" fmla="*/ 0 w 84"/>
                <a:gd name="T77" fmla="*/ 38 h 60"/>
                <a:gd name="T78" fmla="*/ 0 w 84"/>
                <a:gd name="T79" fmla="*/ 40 h 60"/>
                <a:gd name="T80" fmla="*/ 0 w 84"/>
                <a:gd name="T81" fmla="*/ 44 h 60"/>
                <a:gd name="T82" fmla="*/ 0 w 84"/>
                <a:gd name="T83" fmla="*/ 44 h 60"/>
                <a:gd name="T84" fmla="*/ 4 w 84"/>
                <a:gd name="T85" fmla="*/ 46 h 60"/>
                <a:gd name="T86" fmla="*/ 8 w 84"/>
                <a:gd name="T87" fmla="*/ 48 h 60"/>
                <a:gd name="T88" fmla="*/ 8 w 84"/>
                <a:gd name="T89" fmla="*/ 50 h 60"/>
                <a:gd name="T90" fmla="*/ 8 w 84"/>
                <a:gd name="T91" fmla="*/ 52 h 60"/>
                <a:gd name="T92" fmla="*/ 8 w 84"/>
                <a:gd name="T93" fmla="*/ 56 h 60"/>
                <a:gd name="T94" fmla="*/ 10 w 84"/>
                <a:gd name="T95" fmla="*/ 58 h 60"/>
                <a:gd name="T96" fmla="*/ 10 w 84"/>
                <a:gd name="T97" fmla="*/ 60 h 60"/>
                <a:gd name="T98" fmla="*/ 30 w 84"/>
                <a:gd name="T99" fmla="*/ 52 h 60"/>
                <a:gd name="T100" fmla="*/ 58 w 84"/>
                <a:gd name="T101" fmla="*/ 40 h 60"/>
                <a:gd name="T102" fmla="*/ 58 w 84"/>
                <a:gd name="T103" fmla="*/ 40 h 60"/>
                <a:gd name="T104" fmla="*/ 58 w 84"/>
                <a:gd name="T105" fmla="*/ 4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" h="60">
                  <a:moveTo>
                    <a:pt x="58" y="40"/>
                  </a:moveTo>
                  <a:lnTo>
                    <a:pt x="74" y="34"/>
                  </a:lnTo>
                  <a:lnTo>
                    <a:pt x="84" y="26"/>
                  </a:lnTo>
                  <a:lnTo>
                    <a:pt x="82" y="22"/>
                  </a:lnTo>
                  <a:lnTo>
                    <a:pt x="80" y="14"/>
                  </a:lnTo>
                  <a:lnTo>
                    <a:pt x="76" y="14"/>
                  </a:lnTo>
                  <a:lnTo>
                    <a:pt x="72" y="16"/>
                  </a:lnTo>
                  <a:lnTo>
                    <a:pt x="66" y="12"/>
                  </a:lnTo>
                  <a:lnTo>
                    <a:pt x="66" y="10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6" y="10"/>
                  </a:lnTo>
                  <a:lnTo>
                    <a:pt x="56" y="12"/>
                  </a:lnTo>
                  <a:lnTo>
                    <a:pt x="54" y="12"/>
                  </a:lnTo>
                  <a:lnTo>
                    <a:pt x="52" y="10"/>
                  </a:lnTo>
                  <a:lnTo>
                    <a:pt x="50" y="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4" y="4"/>
                  </a:lnTo>
                  <a:lnTo>
                    <a:pt x="38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2" y="10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18" y="38"/>
                  </a:lnTo>
                  <a:lnTo>
                    <a:pt x="12" y="40"/>
                  </a:lnTo>
                  <a:lnTo>
                    <a:pt x="8" y="38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30" y="52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8" y="4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Freeform 105"/>
            <p:cNvSpPr>
              <a:spLocks/>
            </p:cNvSpPr>
            <p:nvPr/>
          </p:nvSpPr>
          <p:spPr bwMode="auto">
            <a:xfrm>
              <a:off x="909" y="2699"/>
              <a:ext cx="96" cy="62"/>
            </a:xfrm>
            <a:custGeom>
              <a:avLst/>
              <a:gdLst>
                <a:gd name="T0" fmla="*/ 92 w 96"/>
                <a:gd name="T1" fmla="*/ 14 h 62"/>
                <a:gd name="T2" fmla="*/ 88 w 96"/>
                <a:gd name="T3" fmla="*/ 16 h 62"/>
                <a:gd name="T4" fmla="*/ 80 w 96"/>
                <a:gd name="T5" fmla="*/ 14 h 62"/>
                <a:gd name="T6" fmla="*/ 78 w 96"/>
                <a:gd name="T7" fmla="*/ 12 h 62"/>
                <a:gd name="T8" fmla="*/ 78 w 96"/>
                <a:gd name="T9" fmla="*/ 10 h 62"/>
                <a:gd name="T10" fmla="*/ 80 w 96"/>
                <a:gd name="T11" fmla="*/ 4 h 62"/>
                <a:gd name="T12" fmla="*/ 74 w 96"/>
                <a:gd name="T13" fmla="*/ 0 h 62"/>
                <a:gd name="T14" fmla="*/ 64 w 96"/>
                <a:gd name="T15" fmla="*/ 8 h 62"/>
                <a:gd name="T16" fmla="*/ 48 w 96"/>
                <a:gd name="T17" fmla="*/ 14 h 62"/>
                <a:gd name="T18" fmla="*/ 20 w 96"/>
                <a:gd name="T19" fmla="*/ 26 h 62"/>
                <a:gd name="T20" fmla="*/ 0 w 96"/>
                <a:gd name="T21" fmla="*/ 34 h 62"/>
                <a:gd name="T22" fmla="*/ 2 w 96"/>
                <a:gd name="T23" fmla="*/ 38 h 62"/>
                <a:gd name="T24" fmla="*/ 2 w 96"/>
                <a:gd name="T25" fmla="*/ 40 h 62"/>
                <a:gd name="T26" fmla="*/ 4 w 96"/>
                <a:gd name="T27" fmla="*/ 44 h 62"/>
                <a:gd name="T28" fmla="*/ 8 w 96"/>
                <a:gd name="T29" fmla="*/ 50 h 62"/>
                <a:gd name="T30" fmla="*/ 8 w 96"/>
                <a:gd name="T31" fmla="*/ 56 h 62"/>
                <a:gd name="T32" fmla="*/ 8 w 96"/>
                <a:gd name="T33" fmla="*/ 62 h 62"/>
                <a:gd name="T34" fmla="*/ 16 w 96"/>
                <a:gd name="T35" fmla="*/ 62 h 62"/>
                <a:gd name="T36" fmla="*/ 24 w 96"/>
                <a:gd name="T37" fmla="*/ 60 h 62"/>
                <a:gd name="T38" fmla="*/ 32 w 96"/>
                <a:gd name="T39" fmla="*/ 60 h 62"/>
                <a:gd name="T40" fmla="*/ 36 w 96"/>
                <a:gd name="T41" fmla="*/ 58 h 62"/>
                <a:gd name="T42" fmla="*/ 40 w 96"/>
                <a:gd name="T43" fmla="*/ 56 h 62"/>
                <a:gd name="T44" fmla="*/ 42 w 96"/>
                <a:gd name="T45" fmla="*/ 56 h 62"/>
                <a:gd name="T46" fmla="*/ 46 w 96"/>
                <a:gd name="T47" fmla="*/ 56 h 62"/>
                <a:gd name="T48" fmla="*/ 48 w 96"/>
                <a:gd name="T49" fmla="*/ 56 h 62"/>
                <a:gd name="T50" fmla="*/ 50 w 96"/>
                <a:gd name="T51" fmla="*/ 60 h 62"/>
                <a:gd name="T52" fmla="*/ 56 w 96"/>
                <a:gd name="T53" fmla="*/ 60 h 62"/>
                <a:gd name="T54" fmla="*/ 58 w 96"/>
                <a:gd name="T55" fmla="*/ 58 h 62"/>
                <a:gd name="T56" fmla="*/ 60 w 96"/>
                <a:gd name="T57" fmla="*/ 54 h 62"/>
                <a:gd name="T58" fmla="*/ 62 w 96"/>
                <a:gd name="T59" fmla="*/ 48 h 62"/>
                <a:gd name="T60" fmla="*/ 66 w 96"/>
                <a:gd name="T61" fmla="*/ 42 h 62"/>
                <a:gd name="T62" fmla="*/ 78 w 96"/>
                <a:gd name="T63" fmla="*/ 34 h 62"/>
                <a:gd name="T64" fmla="*/ 80 w 96"/>
                <a:gd name="T65" fmla="*/ 32 h 62"/>
                <a:gd name="T66" fmla="*/ 84 w 96"/>
                <a:gd name="T67" fmla="*/ 32 h 62"/>
                <a:gd name="T68" fmla="*/ 92 w 96"/>
                <a:gd name="T69" fmla="*/ 32 h 62"/>
                <a:gd name="T70" fmla="*/ 92 w 96"/>
                <a:gd name="T71" fmla="*/ 26 h 62"/>
                <a:gd name="T72" fmla="*/ 96 w 96"/>
                <a:gd name="T73" fmla="*/ 18 h 62"/>
                <a:gd name="T74" fmla="*/ 92 w 96"/>
                <a:gd name="T75" fmla="*/ 14 h 62"/>
                <a:gd name="T76" fmla="*/ 92 w 96"/>
                <a:gd name="T77" fmla="*/ 14 h 62"/>
                <a:gd name="T78" fmla="*/ 92 w 96"/>
                <a:gd name="T79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62">
                  <a:moveTo>
                    <a:pt x="92" y="14"/>
                  </a:moveTo>
                  <a:lnTo>
                    <a:pt x="88" y="16"/>
                  </a:lnTo>
                  <a:lnTo>
                    <a:pt x="80" y="14"/>
                  </a:lnTo>
                  <a:lnTo>
                    <a:pt x="78" y="12"/>
                  </a:lnTo>
                  <a:lnTo>
                    <a:pt x="78" y="10"/>
                  </a:lnTo>
                  <a:lnTo>
                    <a:pt x="80" y="4"/>
                  </a:lnTo>
                  <a:lnTo>
                    <a:pt x="74" y="0"/>
                  </a:lnTo>
                  <a:lnTo>
                    <a:pt x="64" y="8"/>
                  </a:lnTo>
                  <a:lnTo>
                    <a:pt x="48" y="14"/>
                  </a:lnTo>
                  <a:lnTo>
                    <a:pt x="20" y="26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4" y="44"/>
                  </a:lnTo>
                  <a:lnTo>
                    <a:pt x="8" y="50"/>
                  </a:lnTo>
                  <a:lnTo>
                    <a:pt x="8" y="56"/>
                  </a:lnTo>
                  <a:lnTo>
                    <a:pt x="8" y="62"/>
                  </a:lnTo>
                  <a:lnTo>
                    <a:pt x="16" y="62"/>
                  </a:lnTo>
                  <a:lnTo>
                    <a:pt x="24" y="60"/>
                  </a:lnTo>
                  <a:lnTo>
                    <a:pt x="32" y="60"/>
                  </a:lnTo>
                  <a:lnTo>
                    <a:pt x="36" y="58"/>
                  </a:lnTo>
                  <a:lnTo>
                    <a:pt x="40" y="56"/>
                  </a:lnTo>
                  <a:lnTo>
                    <a:pt x="42" y="56"/>
                  </a:lnTo>
                  <a:lnTo>
                    <a:pt x="46" y="56"/>
                  </a:lnTo>
                  <a:lnTo>
                    <a:pt x="48" y="56"/>
                  </a:lnTo>
                  <a:lnTo>
                    <a:pt x="50" y="60"/>
                  </a:lnTo>
                  <a:lnTo>
                    <a:pt x="56" y="60"/>
                  </a:lnTo>
                  <a:lnTo>
                    <a:pt x="58" y="58"/>
                  </a:lnTo>
                  <a:lnTo>
                    <a:pt x="60" y="54"/>
                  </a:lnTo>
                  <a:lnTo>
                    <a:pt x="62" y="48"/>
                  </a:lnTo>
                  <a:lnTo>
                    <a:pt x="66" y="42"/>
                  </a:lnTo>
                  <a:lnTo>
                    <a:pt x="78" y="34"/>
                  </a:lnTo>
                  <a:lnTo>
                    <a:pt x="80" y="32"/>
                  </a:lnTo>
                  <a:lnTo>
                    <a:pt x="84" y="32"/>
                  </a:lnTo>
                  <a:lnTo>
                    <a:pt x="92" y="32"/>
                  </a:lnTo>
                  <a:lnTo>
                    <a:pt x="92" y="26"/>
                  </a:lnTo>
                  <a:lnTo>
                    <a:pt x="96" y="18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" name="Freeform 106"/>
            <p:cNvSpPr>
              <a:spLocks/>
            </p:cNvSpPr>
            <p:nvPr/>
          </p:nvSpPr>
          <p:spPr bwMode="auto">
            <a:xfrm>
              <a:off x="1305" y="1604"/>
              <a:ext cx="231" cy="229"/>
            </a:xfrm>
            <a:custGeom>
              <a:avLst/>
              <a:gdLst>
                <a:gd name="T0" fmla="*/ 225 w 231"/>
                <a:gd name="T1" fmla="*/ 153 h 229"/>
                <a:gd name="T2" fmla="*/ 213 w 231"/>
                <a:gd name="T3" fmla="*/ 137 h 229"/>
                <a:gd name="T4" fmla="*/ 201 w 231"/>
                <a:gd name="T5" fmla="*/ 125 h 229"/>
                <a:gd name="T6" fmla="*/ 195 w 231"/>
                <a:gd name="T7" fmla="*/ 125 h 229"/>
                <a:gd name="T8" fmla="*/ 197 w 231"/>
                <a:gd name="T9" fmla="*/ 133 h 229"/>
                <a:gd name="T10" fmla="*/ 193 w 231"/>
                <a:gd name="T11" fmla="*/ 137 h 229"/>
                <a:gd name="T12" fmla="*/ 183 w 231"/>
                <a:gd name="T13" fmla="*/ 129 h 229"/>
                <a:gd name="T14" fmla="*/ 171 w 231"/>
                <a:gd name="T15" fmla="*/ 125 h 229"/>
                <a:gd name="T16" fmla="*/ 151 w 231"/>
                <a:gd name="T17" fmla="*/ 111 h 229"/>
                <a:gd name="T18" fmla="*/ 145 w 231"/>
                <a:gd name="T19" fmla="*/ 43 h 229"/>
                <a:gd name="T20" fmla="*/ 142 w 231"/>
                <a:gd name="T21" fmla="*/ 26 h 229"/>
                <a:gd name="T22" fmla="*/ 143 w 231"/>
                <a:gd name="T23" fmla="*/ 16 h 229"/>
                <a:gd name="T24" fmla="*/ 82 w 231"/>
                <a:gd name="T25" fmla="*/ 2 h 229"/>
                <a:gd name="T26" fmla="*/ 96 w 231"/>
                <a:gd name="T27" fmla="*/ 20 h 229"/>
                <a:gd name="T28" fmla="*/ 94 w 231"/>
                <a:gd name="T29" fmla="*/ 34 h 229"/>
                <a:gd name="T30" fmla="*/ 86 w 231"/>
                <a:gd name="T31" fmla="*/ 47 h 229"/>
                <a:gd name="T32" fmla="*/ 92 w 231"/>
                <a:gd name="T33" fmla="*/ 65 h 229"/>
                <a:gd name="T34" fmla="*/ 84 w 231"/>
                <a:gd name="T35" fmla="*/ 81 h 229"/>
                <a:gd name="T36" fmla="*/ 76 w 231"/>
                <a:gd name="T37" fmla="*/ 65 h 229"/>
                <a:gd name="T38" fmla="*/ 72 w 231"/>
                <a:gd name="T39" fmla="*/ 47 h 229"/>
                <a:gd name="T40" fmla="*/ 56 w 231"/>
                <a:gd name="T41" fmla="*/ 41 h 229"/>
                <a:gd name="T42" fmla="*/ 50 w 231"/>
                <a:gd name="T43" fmla="*/ 35 h 229"/>
                <a:gd name="T44" fmla="*/ 38 w 231"/>
                <a:gd name="T45" fmla="*/ 35 h 229"/>
                <a:gd name="T46" fmla="*/ 28 w 231"/>
                <a:gd name="T47" fmla="*/ 43 h 229"/>
                <a:gd name="T48" fmla="*/ 2 w 231"/>
                <a:gd name="T49" fmla="*/ 43 h 229"/>
                <a:gd name="T50" fmla="*/ 6 w 231"/>
                <a:gd name="T51" fmla="*/ 55 h 229"/>
                <a:gd name="T52" fmla="*/ 4 w 231"/>
                <a:gd name="T53" fmla="*/ 63 h 229"/>
                <a:gd name="T54" fmla="*/ 10 w 231"/>
                <a:gd name="T55" fmla="*/ 79 h 229"/>
                <a:gd name="T56" fmla="*/ 4 w 231"/>
                <a:gd name="T57" fmla="*/ 93 h 229"/>
                <a:gd name="T58" fmla="*/ 2 w 231"/>
                <a:gd name="T59" fmla="*/ 107 h 229"/>
                <a:gd name="T60" fmla="*/ 2 w 231"/>
                <a:gd name="T61" fmla="*/ 119 h 229"/>
                <a:gd name="T62" fmla="*/ 8 w 231"/>
                <a:gd name="T63" fmla="*/ 121 h 229"/>
                <a:gd name="T64" fmla="*/ 12 w 231"/>
                <a:gd name="T65" fmla="*/ 121 h 229"/>
                <a:gd name="T66" fmla="*/ 24 w 231"/>
                <a:gd name="T67" fmla="*/ 115 h 229"/>
                <a:gd name="T68" fmla="*/ 28 w 231"/>
                <a:gd name="T69" fmla="*/ 121 h 229"/>
                <a:gd name="T70" fmla="*/ 38 w 231"/>
                <a:gd name="T71" fmla="*/ 129 h 229"/>
                <a:gd name="T72" fmla="*/ 54 w 231"/>
                <a:gd name="T73" fmla="*/ 131 h 229"/>
                <a:gd name="T74" fmla="*/ 64 w 231"/>
                <a:gd name="T75" fmla="*/ 139 h 229"/>
                <a:gd name="T76" fmla="*/ 76 w 231"/>
                <a:gd name="T77" fmla="*/ 133 h 229"/>
                <a:gd name="T78" fmla="*/ 82 w 231"/>
                <a:gd name="T79" fmla="*/ 151 h 229"/>
                <a:gd name="T80" fmla="*/ 82 w 231"/>
                <a:gd name="T81" fmla="*/ 169 h 229"/>
                <a:gd name="T82" fmla="*/ 92 w 231"/>
                <a:gd name="T83" fmla="*/ 169 h 229"/>
                <a:gd name="T84" fmla="*/ 102 w 231"/>
                <a:gd name="T85" fmla="*/ 173 h 229"/>
                <a:gd name="T86" fmla="*/ 108 w 231"/>
                <a:gd name="T87" fmla="*/ 181 h 229"/>
                <a:gd name="T88" fmla="*/ 110 w 231"/>
                <a:gd name="T89" fmla="*/ 191 h 229"/>
                <a:gd name="T90" fmla="*/ 108 w 231"/>
                <a:gd name="T91" fmla="*/ 201 h 229"/>
                <a:gd name="T92" fmla="*/ 118 w 231"/>
                <a:gd name="T93" fmla="*/ 223 h 229"/>
                <a:gd name="T94" fmla="*/ 128 w 231"/>
                <a:gd name="T95" fmla="*/ 223 h 229"/>
                <a:gd name="T96" fmla="*/ 145 w 231"/>
                <a:gd name="T97" fmla="*/ 227 h 229"/>
                <a:gd name="T98" fmla="*/ 159 w 231"/>
                <a:gd name="T99" fmla="*/ 223 h 229"/>
                <a:gd name="T100" fmla="*/ 163 w 231"/>
                <a:gd name="T101" fmla="*/ 215 h 229"/>
                <a:gd name="T102" fmla="*/ 171 w 231"/>
                <a:gd name="T103" fmla="*/ 199 h 229"/>
                <a:gd name="T104" fmla="*/ 197 w 231"/>
                <a:gd name="T105" fmla="*/ 183 h 229"/>
                <a:gd name="T106" fmla="*/ 211 w 231"/>
                <a:gd name="T107" fmla="*/ 179 h 229"/>
                <a:gd name="T108" fmla="*/ 219 w 231"/>
                <a:gd name="T109" fmla="*/ 177 h 229"/>
                <a:gd name="T110" fmla="*/ 231 w 231"/>
                <a:gd name="T111" fmla="*/ 169 h 229"/>
                <a:gd name="T112" fmla="*/ 231 w 231"/>
                <a:gd name="T113" fmla="*/ 16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229">
                  <a:moveTo>
                    <a:pt x="231" y="161"/>
                  </a:moveTo>
                  <a:lnTo>
                    <a:pt x="225" y="157"/>
                  </a:lnTo>
                  <a:lnTo>
                    <a:pt x="225" y="153"/>
                  </a:lnTo>
                  <a:lnTo>
                    <a:pt x="217" y="145"/>
                  </a:lnTo>
                  <a:lnTo>
                    <a:pt x="215" y="139"/>
                  </a:lnTo>
                  <a:lnTo>
                    <a:pt x="213" y="137"/>
                  </a:lnTo>
                  <a:lnTo>
                    <a:pt x="213" y="133"/>
                  </a:lnTo>
                  <a:lnTo>
                    <a:pt x="207" y="129"/>
                  </a:lnTo>
                  <a:lnTo>
                    <a:pt x="201" y="125"/>
                  </a:lnTo>
                  <a:lnTo>
                    <a:pt x="197" y="123"/>
                  </a:lnTo>
                  <a:lnTo>
                    <a:pt x="195" y="123"/>
                  </a:lnTo>
                  <a:lnTo>
                    <a:pt x="195" y="125"/>
                  </a:lnTo>
                  <a:lnTo>
                    <a:pt x="195" y="127"/>
                  </a:lnTo>
                  <a:lnTo>
                    <a:pt x="197" y="129"/>
                  </a:lnTo>
                  <a:lnTo>
                    <a:pt x="197" y="133"/>
                  </a:lnTo>
                  <a:lnTo>
                    <a:pt x="195" y="137"/>
                  </a:lnTo>
                  <a:lnTo>
                    <a:pt x="195" y="137"/>
                  </a:lnTo>
                  <a:lnTo>
                    <a:pt x="193" y="137"/>
                  </a:lnTo>
                  <a:lnTo>
                    <a:pt x="189" y="133"/>
                  </a:lnTo>
                  <a:lnTo>
                    <a:pt x="185" y="129"/>
                  </a:lnTo>
                  <a:lnTo>
                    <a:pt x="183" y="129"/>
                  </a:lnTo>
                  <a:lnTo>
                    <a:pt x="179" y="127"/>
                  </a:lnTo>
                  <a:lnTo>
                    <a:pt x="173" y="127"/>
                  </a:lnTo>
                  <a:lnTo>
                    <a:pt x="171" y="125"/>
                  </a:lnTo>
                  <a:lnTo>
                    <a:pt x="165" y="127"/>
                  </a:lnTo>
                  <a:lnTo>
                    <a:pt x="159" y="123"/>
                  </a:lnTo>
                  <a:lnTo>
                    <a:pt x="151" y="111"/>
                  </a:lnTo>
                  <a:lnTo>
                    <a:pt x="147" y="91"/>
                  </a:lnTo>
                  <a:lnTo>
                    <a:pt x="145" y="55"/>
                  </a:lnTo>
                  <a:lnTo>
                    <a:pt x="145" y="43"/>
                  </a:lnTo>
                  <a:lnTo>
                    <a:pt x="145" y="35"/>
                  </a:lnTo>
                  <a:lnTo>
                    <a:pt x="143" y="32"/>
                  </a:lnTo>
                  <a:lnTo>
                    <a:pt x="142" y="26"/>
                  </a:lnTo>
                  <a:lnTo>
                    <a:pt x="142" y="24"/>
                  </a:lnTo>
                  <a:lnTo>
                    <a:pt x="142" y="20"/>
                  </a:lnTo>
                  <a:lnTo>
                    <a:pt x="143" y="16"/>
                  </a:lnTo>
                  <a:lnTo>
                    <a:pt x="92" y="2"/>
                  </a:lnTo>
                  <a:lnTo>
                    <a:pt x="86" y="0"/>
                  </a:lnTo>
                  <a:lnTo>
                    <a:pt x="82" y="2"/>
                  </a:lnTo>
                  <a:lnTo>
                    <a:pt x="92" y="14"/>
                  </a:lnTo>
                  <a:lnTo>
                    <a:pt x="92" y="16"/>
                  </a:lnTo>
                  <a:lnTo>
                    <a:pt x="96" y="20"/>
                  </a:lnTo>
                  <a:lnTo>
                    <a:pt x="96" y="26"/>
                  </a:lnTo>
                  <a:lnTo>
                    <a:pt x="96" y="32"/>
                  </a:lnTo>
                  <a:lnTo>
                    <a:pt x="94" y="34"/>
                  </a:lnTo>
                  <a:lnTo>
                    <a:pt x="88" y="37"/>
                  </a:lnTo>
                  <a:lnTo>
                    <a:pt x="86" y="41"/>
                  </a:lnTo>
                  <a:lnTo>
                    <a:pt x="86" y="47"/>
                  </a:lnTo>
                  <a:lnTo>
                    <a:pt x="88" y="53"/>
                  </a:lnTo>
                  <a:lnTo>
                    <a:pt x="92" y="61"/>
                  </a:lnTo>
                  <a:lnTo>
                    <a:pt x="92" y="65"/>
                  </a:lnTo>
                  <a:lnTo>
                    <a:pt x="92" y="69"/>
                  </a:lnTo>
                  <a:lnTo>
                    <a:pt x="88" y="77"/>
                  </a:lnTo>
                  <a:lnTo>
                    <a:pt x="84" y="81"/>
                  </a:lnTo>
                  <a:lnTo>
                    <a:pt x="80" y="85"/>
                  </a:lnTo>
                  <a:lnTo>
                    <a:pt x="78" y="77"/>
                  </a:lnTo>
                  <a:lnTo>
                    <a:pt x="76" y="65"/>
                  </a:lnTo>
                  <a:lnTo>
                    <a:pt x="74" y="57"/>
                  </a:lnTo>
                  <a:lnTo>
                    <a:pt x="74" y="53"/>
                  </a:lnTo>
                  <a:lnTo>
                    <a:pt x="72" y="47"/>
                  </a:lnTo>
                  <a:lnTo>
                    <a:pt x="70" y="45"/>
                  </a:lnTo>
                  <a:lnTo>
                    <a:pt x="64" y="43"/>
                  </a:lnTo>
                  <a:lnTo>
                    <a:pt x="56" y="41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0" y="35"/>
                  </a:lnTo>
                  <a:lnTo>
                    <a:pt x="46" y="34"/>
                  </a:lnTo>
                  <a:lnTo>
                    <a:pt x="38" y="32"/>
                  </a:lnTo>
                  <a:lnTo>
                    <a:pt x="38" y="35"/>
                  </a:lnTo>
                  <a:lnTo>
                    <a:pt x="36" y="37"/>
                  </a:lnTo>
                  <a:lnTo>
                    <a:pt x="32" y="41"/>
                  </a:lnTo>
                  <a:lnTo>
                    <a:pt x="28" y="43"/>
                  </a:lnTo>
                  <a:lnTo>
                    <a:pt x="24" y="43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6" y="51"/>
                  </a:lnTo>
                  <a:lnTo>
                    <a:pt x="6" y="55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4" y="63"/>
                  </a:lnTo>
                  <a:lnTo>
                    <a:pt x="6" y="67"/>
                  </a:lnTo>
                  <a:lnTo>
                    <a:pt x="10" y="71"/>
                  </a:lnTo>
                  <a:lnTo>
                    <a:pt x="10" y="79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4" y="93"/>
                  </a:lnTo>
                  <a:lnTo>
                    <a:pt x="2" y="99"/>
                  </a:lnTo>
                  <a:lnTo>
                    <a:pt x="2" y="103"/>
                  </a:lnTo>
                  <a:lnTo>
                    <a:pt x="2" y="107"/>
                  </a:lnTo>
                  <a:lnTo>
                    <a:pt x="0" y="111"/>
                  </a:lnTo>
                  <a:lnTo>
                    <a:pt x="2" y="115"/>
                  </a:lnTo>
                  <a:lnTo>
                    <a:pt x="2" y="119"/>
                  </a:lnTo>
                  <a:lnTo>
                    <a:pt x="4" y="119"/>
                  </a:lnTo>
                  <a:lnTo>
                    <a:pt x="6" y="121"/>
                  </a:lnTo>
                  <a:lnTo>
                    <a:pt x="8" y="121"/>
                  </a:lnTo>
                  <a:lnTo>
                    <a:pt x="10" y="123"/>
                  </a:lnTo>
                  <a:lnTo>
                    <a:pt x="12" y="123"/>
                  </a:lnTo>
                  <a:lnTo>
                    <a:pt x="12" y="121"/>
                  </a:lnTo>
                  <a:lnTo>
                    <a:pt x="16" y="119"/>
                  </a:lnTo>
                  <a:lnTo>
                    <a:pt x="18" y="115"/>
                  </a:lnTo>
                  <a:lnTo>
                    <a:pt x="24" y="115"/>
                  </a:lnTo>
                  <a:lnTo>
                    <a:pt x="26" y="115"/>
                  </a:lnTo>
                  <a:lnTo>
                    <a:pt x="28" y="115"/>
                  </a:lnTo>
                  <a:lnTo>
                    <a:pt x="28" y="121"/>
                  </a:lnTo>
                  <a:lnTo>
                    <a:pt x="30" y="125"/>
                  </a:lnTo>
                  <a:lnTo>
                    <a:pt x="34" y="129"/>
                  </a:lnTo>
                  <a:lnTo>
                    <a:pt x="38" y="129"/>
                  </a:lnTo>
                  <a:lnTo>
                    <a:pt x="42" y="129"/>
                  </a:lnTo>
                  <a:lnTo>
                    <a:pt x="50" y="129"/>
                  </a:lnTo>
                  <a:lnTo>
                    <a:pt x="54" y="131"/>
                  </a:lnTo>
                  <a:lnTo>
                    <a:pt x="56" y="133"/>
                  </a:lnTo>
                  <a:lnTo>
                    <a:pt x="60" y="137"/>
                  </a:lnTo>
                  <a:lnTo>
                    <a:pt x="64" y="139"/>
                  </a:lnTo>
                  <a:lnTo>
                    <a:pt x="68" y="137"/>
                  </a:lnTo>
                  <a:lnTo>
                    <a:pt x="74" y="133"/>
                  </a:lnTo>
                  <a:lnTo>
                    <a:pt x="76" y="133"/>
                  </a:lnTo>
                  <a:lnTo>
                    <a:pt x="78" y="135"/>
                  </a:lnTo>
                  <a:lnTo>
                    <a:pt x="82" y="145"/>
                  </a:lnTo>
                  <a:lnTo>
                    <a:pt x="82" y="151"/>
                  </a:lnTo>
                  <a:lnTo>
                    <a:pt x="82" y="155"/>
                  </a:lnTo>
                  <a:lnTo>
                    <a:pt x="82" y="167"/>
                  </a:lnTo>
                  <a:lnTo>
                    <a:pt x="82" y="169"/>
                  </a:lnTo>
                  <a:lnTo>
                    <a:pt x="82" y="171"/>
                  </a:lnTo>
                  <a:lnTo>
                    <a:pt x="84" y="171"/>
                  </a:lnTo>
                  <a:lnTo>
                    <a:pt x="92" y="169"/>
                  </a:lnTo>
                  <a:lnTo>
                    <a:pt x="98" y="167"/>
                  </a:lnTo>
                  <a:lnTo>
                    <a:pt x="100" y="169"/>
                  </a:lnTo>
                  <a:lnTo>
                    <a:pt x="102" y="173"/>
                  </a:lnTo>
                  <a:lnTo>
                    <a:pt x="104" y="177"/>
                  </a:lnTo>
                  <a:lnTo>
                    <a:pt x="104" y="179"/>
                  </a:lnTo>
                  <a:lnTo>
                    <a:pt x="108" y="181"/>
                  </a:lnTo>
                  <a:lnTo>
                    <a:pt x="110" y="183"/>
                  </a:lnTo>
                  <a:lnTo>
                    <a:pt x="110" y="185"/>
                  </a:lnTo>
                  <a:lnTo>
                    <a:pt x="110" y="191"/>
                  </a:lnTo>
                  <a:lnTo>
                    <a:pt x="108" y="197"/>
                  </a:lnTo>
                  <a:lnTo>
                    <a:pt x="106" y="199"/>
                  </a:lnTo>
                  <a:lnTo>
                    <a:pt x="108" y="201"/>
                  </a:lnTo>
                  <a:lnTo>
                    <a:pt x="114" y="205"/>
                  </a:lnTo>
                  <a:lnTo>
                    <a:pt x="116" y="215"/>
                  </a:lnTo>
                  <a:lnTo>
                    <a:pt x="118" y="223"/>
                  </a:lnTo>
                  <a:lnTo>
                    <a:pt x="120" y="223"/>
                  </a:lnTo>
                  <a:lnTo>
                    <a:pt x="124" y="223"/>
                  </a:lnTo>
                  <a:lnTo>
                    <a:pt x="128" y="223"/>
                  </a:lnTo>
                  <a:lnTo>
                    <a:pt x="138" y="227"/>
                  </a:lnTo>
                  <a:lnTo>
                    <a:pt x="142" y="229"/>
                  </a:lnTo>
                  <a:lnTo>
                    <a:pt x="145" y="227"/>
                  </a:lnTo>
                  <a:lnTo>
                    <a:pt x="149" y="225"/>
                  </a:lnTo>
                  <a:lnTo>
                    <a:pt x="153" y="223"/>
                  </a:lnTo>
                  <a:lnTo>
                    <a:pt x="159" y="223"/>
                  </a:lnTo>
                  <a:lnTo>
                    <a:pt x="161" y="221"/>
                  </a:lnTo>
                  <a:lnTo>
                    <a:pt x="161" y="219"/>
                  </a:lnTo>
                  <a:lnTo>
                    <a:pt x="163" y="215"/>
                  </a:lnTo>
                  <a:lnTo>
                    <a:pt x="167" y="207"/>
                  </a:lnTo>
                  <a:lnTo>
                    <a:pt x="169" y="201"/>
                  </a:lnTo>
                  <a:lnTo>
                    <a:pt x="171" y="199"/>
                  </a:lnTo>
                  <a:lnTo>
                    <a:pt x="173" y="197"/>
                  </a:lnTo>
                  <a:lnTo>
                    <a:pt x="179" y="193"/>
                  </a:lnTo>
                  <a:lnTo>
                    <a:pt x="197" y="183"/>
                  </a:lnTo>
                  <a:lnTo>
                    <a:pt x="205" y="179"/>
                  </a:lnTo>
                  <a:lnTo>
                    <a:pt x="209" y="179"/>
                  </a:lnTo>
                  <a:lnTo>
                    <a:pt x="211" y="179"/>
                  </a:lnTo>
                  <a:lnTo>
                    <a:pt x="217" y="181"/>
                  </a:lnTo>
                  <a:lnTo>
                    <a:pt x="217" y="179"/>
                  </a:lnTo>
                  <a:lnTo>
                    <a:pt x="219" y="177"/>
                  </a:lnTo>
                  <a:lnTo>
                    <a:pt x="223" y="175"/>
                  </a:lnTo>
                  <a:lnTo>
                    <a:pt x="229" y="173"/>
                  </a:lnTo>
                  <a:lnTo>
                    <a:pt x="231" y="169"/>
                  </a:lnTo>
                  <a:lnTo>
                    <a:pt x="231" y="161"/>
                  </a:lnTo>
                  <a:lnTo>
                    <a:pt x="231" y="161"/>
                  </a:lnTo>
                  <a:lnTo>
                    <a:pt x="231" y="16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" name="Freeform 107"/>
            <p:cNvSpPr>
              <a:spLocks/>
            </p:cNvSpPr>
            <p:nvPr/>
          </p:nvSpPr>
          <p:spPr bwMode="auto">
            <a:xfrm>
              <a:off x="1447" y="1472"/>
              <a:ext cx="318" cy="343"/>
            </a:xfrm>
            <a:custGeom>
              <a:avLst/>
              <a:gdLst>
                <a:gd name="T0" fmla="*/ 314 w 318"/>
                <a:gd name="T1" fmla="*/ 64 h 343"/>
                <a:gd name="T2" fmla="*/ 300 w 318"/>
                <a:gd name="T3" fmla="*/ 52 h 343"/>
                <a:gd name="T4" fmla="*/ 298 w 318"/>
                <a:gd name="T5" fmla="*/ 38 h 343"/>
                <a:gd name="T6" fmla="*/ 286 w 318"/>
                <a:gd name="T7" fmla="*/ 24 h 343"/>
                <a:gd name="T8" fmla="*/ 276 w 318"/>
                <a:gd name="T9" fmla="*/ 0 h 343"/>
                <a:gd name="T10" fmla="*/ 224 w 318"/>
                <a:gd name="T11" fmla="*/ 38 h 343"/>
                <a:gd name="T12" fmla="*/ 211 w 318"/>
                <a:gd name="T13" fmla="*/ 40 h 343"/>
                <a:gd name="T14" fmla="*/ 209 w 318"/>
                <a:gd name="T15" fmla="*/ 50 h 343"/>
                <a:gd name="T16" fmla="*/ 201 w 318"/>
                <a:gd name="T17" fmla="*/ 52 h 343"/>
                <a:gd name="T18" fmla="*/ 189 w 318"/>
                <a:gd name="T19" fmla="*/ 54 h 343"/>
                <a:gd name="T20" fmla="*/ 189 w 318"/>
                <a:gd name="T21" fmla="*/ 62 h 343"/>
                <a:gd name="T22" fmla="*/ 187 w 318"/>
                <a:gd name="T23" fmla="*/ 70 h 343"/>
                <a:gd name="T24" fmla="*/ 175 w 318"/>
                <a:gd name="T25" fmla="*/ 74 h 343"/>
                <a:gd name="T26" fmla="*/ 169 w 318"/>
                <a:gd name="T27" fmla="*/ 86 h 343"/>
                <a:gd name="T28" fmla="*/ 165 w 318"/>
                <a:gd name="T29" fmla="*/ 96 h 343"/>
                <a:gd name="T30" fmla="*/ 145 w 318"/>
                <a:gd name="T31" fmla="*/ 98 h 343"/>
                <a:gd name="T32" fmla="*/ 127 w 318"/>
                <a:gd name="T33" fmla="*/ 122 h 343"/>
                <a:gd name="T34" fmla="*/ 119 w 318"/>
                <a:gd name="T35" fmla="*/ 148 h 343"/>
                <a:gd name="T36" fmla="*/ 115 w 318"/>
                <a:gd name="T37" fmla="*/ 156 h 343"/>
                <a:gd name="T38" fmla="*/ 97 w 318"/>
                <a:gd name="T39" fmla="*/ 158 h 343"/>
                <a:gd name="T40" fmla="*/ 37 w 318"/>
                <a:gd name="T41" fmla="*/ 154 h 343"/>
                <a:gd name="T42" fmla="*/ 1 w 318"/>
                <a:gd name="T43" fmla="*/ 148 h 343"/>
                <a:gd name="T44" fmla="*/ 0 w 318"/>
                <a:gd name="T45" fmla="*/ 158 h 343"/>
                <a:gd name="T46" fmla="*/ 3 w 318"/>
                <a:gd name="T47" fmla="*/ 175 h 343"/>
                <a:gd name="T48" fmla="*/ 9 w 318"/>
                <a:gd name="T49" fmla="*/ 243 h 343"/>
                <a:gd name="T50" fmla="*/ 29 w 318"/>
                <a:gd name="T51" fmla="*/ 257 h 343"/>
                <a:gd name="T52" fmla="*/ 41 w 318"/>
                <a:gd name="T53" fmla="*/ 261 h 343"/>
                <a:gd name="T54" fmla="*/ 51 w 318"/>
                <a:gd name="T55" fmla="*/ 269 h 343"/>
                <a:gd name="T56" fmla="*/ 55 w 318"/>
                <a:gd name="T57" fmla="*/ 265 h 343"/>
                <a:gd name="T58" fmla="*/ 53 w 318"/>
                <a:gd name="T59" fmla="*/ 257 h 343"/>
                <a:gd name="T60" fmla="*/ 59 w 318"/>
                <a:gd name="T61" fmla="*/ 257 h 343"/>
                <a:gd name="T62" fmla="*/ 71 w 318"/>
                <a:gd name="T63" fmla="*/ 269 h 343"/>
                <a:gd name="T64" fmla="*/ 83 w 318"/>
                <a:gd name="T65" fmla="*/ 285 h 343"/>
                <a:gd name="T66" fmla="*/ 89 w 318"/>
                <a:gd name="T67" fmla="*/ 301 h 343"/>
                <a:gd name="T68" fmla="*/ 83 w 318"/>
                <a:gd name="T69" fmla="*/ 307 h 343"/>
                <a:gd name="T70" fmla="*/ 75 w 318"/>
                <a:gd name="T71" fmla="*/ 313 h 343"/>
                <a:gd name="T72" fmla="*/ 101 w 318"/>
                <a:gd name="T73" fmla="*/ 321 h 343"/>
                <a:gd name="T74" fmla="*/ 125 w 318"/>
                <a:gd name="T75" fmla="*/ 315 h 343"/>
                <a:gd name="T76" fmla="*/ 137 w 318"/>
                <a:gd name="T77" fmla="*/ 325 h 343"/>
                <a:gd name="T78" fmla="*/ 145 w 318"/>
                <a:gd name="T79" fmla="*/ 343 h 343"/>
                <a:gd name="T80" fmla="*/ 161 w 318"/>
                <a:gd name="T81" fmla="*/ 333 h 343"/>
                <a:gd name="T82" fmla="*/ 171 w 318"/>
                <a:gd name="T83" fmla="*/ 311 h 343"/>
                <a:gd name="T84" fmla="*/ 183 w 318"/>
                <a:gd name="T85" fmla="*/ 305 h 343"/>
                <a:gd name="T86" fmla="*/ 191 w 318"/>
                <a:gd name="T87" fmla="*/ 299 h 343"/>
                <a:gd name="T88" fmla="*/ 183 w 318"/>
                <a:gd name="T89" fmla="*/ 283 h 343"/>
                <a:gd name="T90" fmla="*/ 185 w 318"/>
                <a:gd name="T91" fmla="*/ 271 h 343"/>
                <a:gd name="T92" fmla="*/ 213 w 318"/>
                <a:gd name="T93" fmla="*/ 231 h 343"/>
                <a:gd name="T94" fmla="*/ 232 w 318"/>
                <a:gd name="T95" fmla="*/ 235 h 343"/>
                <a:gd name="T96" fmla="*/ 240 w 318"/>
                <a:gd name="T97" fmla="*/ 215 h 343"/>
                <a:gd name="T98" fmla="*/ 242 w 318"/>
                <a:gd name="T99" fmla="*/ 199 h 343"/>
                <a:gd name="T100" fmla="*/ 236 w 318"/>
                <a:gd name="T101" fmla="*/ 185 h 343"/>
                <a:gd name="T102" fmla="*/ 252 w 318"/>
                <a:gd name="T103" fmla="*/ 167 h 343"/>
                <a:gd name="T104" fmla="*/ 270 w 318"/>
                <a:gd name="T105" fmla="*/ 154 h 343"/>
                <a:gd name="T106" fmla="*/ 272 w 318"/>
                <a:gd name="T107" fmla="*/ 142 h 343"/>
                <a:gd name="T108" fmla="*/ 286 w 318"/>
                <a:gd name="T109" fmla="*/ 140 h 343"/>
                <a:gd name="T110" fmla="*/ 304 w 318"/>
                <a:gd name="T111" fmla="*/ 132 h 343"/>
                <a:gd name="T112" fmla="*/ 310 w 318"/>
                <a:gd name="T113" fmla="*/ 118 h 343"/>
                <a:gd name="T114" fmla="*/ 318 w 318"/>
                <a:gd name="T115" fmla="*/ 84 h 343"/>
                <a:gd name="T116" fmla="*/ 318 w 318"/>
                <a:gd name="T117" fmla="*/ 7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8" h="343">
                  <a:moveTo>
                    <a:pt x="318" y="72"/>
                  </a:moveTo>
                  <a:lnTo>
                    <a:pt x="314" y="66"/>
                  </a:lnTo>
                  <a:lnTo>
                    <a:pt x="314" y="64"/>
                  </a:lnTo>
                  <a:lnTo>
                    <a:pt x="308" y="60"/>
                  </a:lnTo>
                  <a:lnTo>
                    <a:pt x="304" y="56"/>
                  </a:lnTo>
                  <a:lnTo>
                    <a:pt x="300" y="52"/>
                  </a:lnTo>
                  <a:lnTo>
                    <a:pt x="300" y="50"/>
                  </a:lnTo>
                  <a:lnTo>
                    <a:pt x="300" y="46"/>
                  </a:lnTo>
                  <a:lnTo>
                    <a:pt x="298" y="38"/>
                  </a:lnTo>
                  <a:lnTo>
                    <a:pt x="296" y="30"/>
                  </a:lnTo>
                  <a:lnTo>
                    <a:pt x="292" y="26"/>
                  </a:lnTo>
                  <a:lnTo>
                    <a:pt x="286" y="24"/>
                  </a:lnTo>
                  <a:lnTo>
                    <a:pt x="284" y="18"/>
                  </a:lnTo>
                  <a:lnTo>
                    <a:pt x="282" y="12"/>
                  </a:lnTo>
                  <a:lnTo>
                    <a:pt x="276" y="0"/>
                  </a:lnTo>
                  <a:lnTo>
                    <a:pt x="240" y="40"/>
                  </a:lnTo>
                  <a:lnTo>
                    <a:pt x="230" y="32"/>
                  </a:lnTo>
                  <a:lnTo>
                    <a:pt x="224" y="38"/>
                  </a:lnTo>
                  <a:lnTo>
                    <a:pt x="217" y="40"/>
                  </a:lnTo>
                  <a:lnTo>
                    <a:pt x="215" y="42"/>
                  </a:lnTo>
                  <a:lnTo>
                    <a:pt x="211" y="40"/>
                  </a:lnTo>
                  <a:lnTo>
                    <a:pt x="209" y="42"/>
                  </a:lnTo>
                  <a:lnTo>
                    <a:pt x="209" y="46"/>
                  </a:lnTo>
                  <a:lnTo>
                    <a:pt x="209" y="50"/>
                  </a:lnTo>
                  <a:lnTo>
                    <a:pt x="205" y="52"/>
                  </a:lnTo>
                  <a:lnTo>
                    <a:pt x="205" y="52"/>
                  </a:lnTo>
                  <a:lnTo>
                    <a:pt x="201" y="52"/>
                  </a:lnTo>
                  <a:lnTo>
                    <a:pt x="195" y="50"/>
                  </a:lnTo>
                  <a:lnTo>
                    <a:pt x="191" y="52"/>
                  </a:lnTo>
                  <a:lnTo>
                    <a:pt x="189" y="54"/>
                  </a:lnTo>
                  <a:lnTo>
                    <a:pt x="189" y="56"/>
                  </a:lnTo>
                  <a:lnTo>
                    <a:pt x="189" y="58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9" y="66"/>
                  </a:lnTo>
                  <a:lnTo>
                    <a:pt x="187" y="70"/>
                  </a:lnTo>
                  <a:lnTo>
                    <a:pt x="185" y="70"/>
                  </a:lnTo>
                  <a:lnTo>
                    <a:pt x="181" y="72"/>
                  </a:lnTo>
                  <a:lnTo>
                    <a:pt x="175" y="74"/>
                  </a:lnTo>
                  <a:lnTo>
                    <a:pt x="173" y="76"/>
                  </a:lnTo>
                  <a:lnTo>
                    <a:pt x="171" y="80"/>
                  </a:lnTo>
                  <a:lnTo>
                    <a:pt x="169" y="86"/>
                  </a:lnTo>
                  <a:lnTo>
                    <a:pt x="169" y="92"/>
                  </a:lnTo>
                  <a:lnTo>
                    <a:pt x="167" y="94"/>
                  </a:lnTo>
                  <a:lnTo>
                    <a:pt x="165" y="96"/>
                  </a:lnTo>
                  <a:lnTo>
                    <a:pt x="161" y="98"/>
                  </a:lnTo>
                  <a:lnTo>
                    <a:pt x="155" y="100"/>
                  </a:lnTo>
                  <a:lnTo>
                    <a:pt x="145" y="98"/>
                  </a:lnTo>
                  <a:lnTo>
                    <a:pt x="139" y="98"/>
                  </a:lnTo>
                  <a:lnTo>
                    <a:pt x="135" y="96"/>
                  </a:lnTo>
                  <a:lnTo>
                    <a:pt x="127" y="122"/>
                  </a:lnTo>
                  <a:lnTo>
                    <a:pt x="125" y="138"/>
                  </a:lnTo>
                  <a:lnTo>
                    <a:pt x="121" y="146"/>
                  </a:lnTo>
                  <a:lnTo>
                    <a:pt x="119" y="148"/>
                  </a:lnTo>
                  <a:lnTo>
                    <a:pt x="117" y="152"/>
                  </a:lnTo>
                  <a:lnTo>
                    <a:pt x="115" y="154"/>
                  </a:lnTo>
                  <a:lnTo>
                    <a:pt x="115" y="156"/>
                  </a:lnTo>
                  <a:lnTo>
                    <a:pt x="111" y="158"/>
                  </a:lnTo>
                  <a:lnTo>
                    <a:pt x="111" y="158"/>
                  </a:lnTo>
                  <a:lnTo>
                    <a:pt x="97" y="158"/>
                  </a:lnTo>
                  <a:lnTo>
                    <a:pt x="87" y="162"/>
                  </a:lnTo>
                  <a:lnTo>
                    <a:pt x="67" y="158"/>
                  </a:lnTo>
                  <a:lnTo>
                    <a:pt x="37" y="154"/>
                  </a:lnTo>
                  <a:lnTo>
                    <a:pt x="11" y="150"/>
                  </a:lnTo>
                  <a:lnTo>
                    <a:pt x="7" y="150"/>
                  </a:lnTo>
                  <a:lnTo>
                    <a:pt x="1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0" y="158"/>
                  </a:lnTo>
                  <a:lnTo>
                    <a:pt x="1" y="164"/>
                  </a:lnTo>
                  <a:lnTo>
                    <a:pt x="3" y="167"/>
                  </a:lnTo>
                  <a:lnTo>
                    <a:pt x="3" y="175"/>
                  </a:lnTo>
                  <a:lnTo>
                    <a:pt x="3" y="187"/>
                  </a:lnTo>
                  <a:lnTo>
                    <a:pt x="5" y="223"/>
                  </a:lnTo>
                  <a:lnTo>
                    <a:pt x="9" y="243"/>
                  </a:lnTo>
                  <a:lnTo>
                    <a:pt x="17" y="255"/>
                  </a:lnTo>
                  <a:lnTo>
                    <a:pt x="23" y="259"/>
                  </a:lnTo>
                  <a:lnTo>
                    <a:pt x="29" y="257"/>
                  </a:lnTo>
                  <a:lnTo>
                    <a:pt x="31" y="259"/>
                  </a:lnTo>
                  <a:lnTo>
                    <a:pt x="37" y="259"/>
                  </a:lnTo>
                  <a:lnTo>
                    <a:pt x="41" y="261"/>
                  </a:lnTo>
                  <a:lnTo>
                    <a:pt x="43" y="261"/>
                  </a:lnTo>
                  <a:lnTo>
                    <a:pt x="47" y="265"/>
                  </a:lnTo>
                  <a:lnTo>
                    <a:pt x="51" y="269"/>
                  </a:lnTo>
                  <a:lnTo>
                    <a:pt x="53" y="269"/>
                  </a:lnTo>
                  <a:lnTo>
                    <a:pt x="53" y="269"/>
                  </a:lnTo>
                  <a:lnTo>
                    <a:pt x="55" y="265"/>
                  </a:lnTo>
                  <a:lnTo>
                    <a:pt x="55" y="261"/>
                  </a:lnTo>
                  <a:lnTo>
                    <a:pt x="53" y="259"/>
                  </a:lnTo>
                  <a:lnTo>
                    <a:pt x="53" y="257"/>
                  </a:lnTo>
                  <a:lnTo>
                    <a:pt x="53" y="255"/>
                  </a:lnTo>
                  <a:lnTo>
                    <a:pt x="55" y="255"/>
                  </a:lnTo>
                  <a:lnTo>
                    <a:pt x="59" y="257"/>
                  </a:lnTo>
                  <a:lnTo>
                    <a:pt x="65" y="261"/>
                  </a:lnTo>
                  <a:lnTo>
                    <a:pt x="71" y="265"/>
                  </a:lnTo>
                  <a:lnTo>
                    <a:pt x="71" y="269"/>
                  </a:lnTo>
                  <a:lnTo>
                    <a:pt x="73" y="271"/>
                  </a:lnTo>
                  <a:lnTo>
                    <a:pt x="75" y="277"/>
                  </a:lnTo>
                  <a:lnTo>
                    <a:pt x="83" y="285"/>
                  </a:lnTo>
                  <a:lnTo>
                    <a:pt x="83" y="289"/>
                  </a:lnTo>
                  <a:lnTo>
                    <a:pt x="89" y="293"/>
                  </a:lnTo>
                  <a:lnTo>
                    <a:pt x="89" y="301"/>
                  </a:lnTo>
                  <a:lnTo>
                    <a:pt x="89" y="305"/>
                  </a:lnTo>
                  <a:lnTo>
                    <a:pt x="87" y="305"/>
                  </a:lnTo>
                  <a:lnTo>
                    <a:pt x="83" y="307"/>
                  </a:lnTo>
                  <a:lnTo>
                    <a:pt x="83" y="307"/>
                  </a:lnTo>
                  <a:lnTo>
                    <a:pt x="75" y="311"/>
                  </a:lnTo>
                  <a:lnTo>
                    <a:pt x="75" y="313"/>
                  </a:lnTo>
                  <a:lnTo>
                    <a:pt x="89" y="321"/>
                  </a:lnTo>
                  <a:lnTo>
                    <a:pt x="93" y="321"/>
                  </a:lnTo>
                  <a:lnTo>
                    <a:pt x="101" y="321"/>
                  </a:lnTo>
                  <a:lnTo>
                    <a:pt x="115" y="315"/>
                  </a:lnTo>
                  <a:lnTo>
                    <a:pt x="119" y="315"/>
                  </a:lnTo>
                  <a:lnTo>
                    <a:pt x="125" y="315"/>
                  </a:lnTo>
                  <a:lnTo>
                    <a:pt x="129" y="321"/>
                  </a:lnTo>
                  <a:lnTo>
                    <a:pt x="135" y="321"/>
                  </a:lnTo>
                  <a:lnTo>
                    <a:pt x="137" y="325"/>
                  </a:lnTo>
                  <a:lnTo>
                    <a:pt x="139" y="331"/>
                  </a:lnTo>
                  <a:lnTo>
                    <a:pt x="141" y="343"/>
                  </a:lnTo>
                  <a:lnTo>
                    <a:pt x="145" y="343"/>
                  </a:lnTo>
                  <a:lnTo>
                    <a:pt x="155" y="337"/>
                  </a:lnTo>
                  <a:lnTo>
                    <a:pt x="157" y="337"/>
                  </a:lnTo>
                  <a:lnTo>
                    <a:pt x="161" y="333"/>
                  </a:lnTo>
                  <a:lnTo>
                    <a:pt x="165" y="327"/>
                  </a:lnTo>
                  <a:lnTo>
                    <a:pt x="169" y="321"/>
                  </a:lnTo>
                  <a:lnTo>
                    <a:pt x="171" y="311"/>
                  </a:lnTo>
                  <a:lnTo>
                    <a:pt x="173" y="309"/>
                  </a:lnTo>
                  <a:lnTo>
                    <a:pt x="179" y="307"/>
                  </a:lnTo>
                  <a:lnTo>
                    <a:pt x="183" y="305"/>
                  </a:lnTo>
                  <a:lnTo>
                    <a:pt x="189" y="301"/>
                  </a:lnTo>
                  <a:lnTo>
                    <a:pt x="191" y="301"/>
                  </a:lnTo>
                  <a:lnTo>
                    <a:pt x="191" y="299"/>
                  </a:lnTo>
                  <a:lnTo>
                    <a:pt x="191" y="297"/>
                  </a:lnTo>
                  <a:lnTo>
                    <a:pt x="189" y="291"/>
                  </a:lnTo>
                  <a:lnTo>
                    <a:pt x="183" y="283"/>
                  </a:lnTo>
                  <a:lnTo>
                    <a:pt x="183" y="281"/>
                  </a:lnTo>
                  <a:lnTo>
                    <a:pt x="183" y="279"/>
                  </a:lnTo>
                  <a:lnTo>
                    <a:pt x="185" y="271"/>
                  </a:lnTo>
                  <a:lnTo>
                    <a:pt x="187" y="261"/>
                  </a:lnTo>
                  <a:lnTo>
                    <a:pt x="203" y="247"/>
                  </a:lnTo>
                  <a:lnTo>
                    <a:pt x="213" y="231"/>
                  </a:lnTo>
                  <a:lnTo>
                    <a:pt x="219" y="237"/>
                  </a:lnTo>
                  <a:lnTo>
                    <a:pt x="228" y="237"/>
                  </a:lnTo>
                  <a:lnTo>
                    <a:pt x="232" y="235"/>
                  </a:lnTo>
                  <a:lnTo>
                    <a:pt x="238" y="229"/>
                  </a:lnTo>
                  <a:lnTo>
                    <a:pt x="238" y="221"/>
                  </a:lnTo>
                  <a:lnTo>
                    <a:pt x="240" y="215"/>
                  </a:lnTo>
                  <a:lnTo>
                    <a:pt x="246" y="211"/>
                  </a:lnTo>
                  <a:lnTo>
                    <a:pt x="246" y="203"/>
                  </a:lnTo>
                  <a:lnTo>
                    <a:pt x="242" y="199"/>
                  </a:lnTo>
                  <a:lnTo>
                    <a:pt x="240" y="195"/>
                  </a:lnTo>
                  <a:lnTo>
                    <a:pt x="238" y="191"/>
                  </a:lnTo>
                  <a:lnTo>
                    <a:pt x="236" y="185"/>
                  </a:lnTo>
                  <a:lnTo>
                    <a:pt x="238" y="179"/>
                  </a:lnTo>
                  <a:lnTo>
                    <a:pt x="242" y="173"/>
                  </a:lnTo>
                  <a:lnTo>
                    <a:pt x="252" y="167"/>
                  </a:lnTo>
                  <a:lnTo>
                    <a:pt x="258" y="164"/>
                  </a:lnTo>
                  <a:lnTo>
                    <a:pt x="264" y="158"/>
                  </a:lnTo>
                  <a:lnTo>
                    <a:pt x="270" y="154"/>
                  </a:lnTo>
                  <a:lnTo>
                    <a:pt x="272" y="150"/>
                  </a:lnTo>
                  <a:lnTo>
                    <a:pt x="272" y="146"/>
                  </a:lnTo>
                  <a:lnTo>
                    <a:pt x="272" y="142"/>
                  </a:lnTo>
                  <a:lnTo>
                    <a:pt x="274" y="140"/>
                  </a:lnTo>
                  <a:lnTo>
                    <a:pt x="276" y="140"/>
                  </a:lnTo>
                  <a:lnTo>
                    <a:pt x="286" y="140"/>
                  </a:lnTo>
                  <a:lnTo>
                    <a:pt x="294" y="140"/>
                  </a:lnTo>
                  <a:lnTo>
                    <a:pt x="300" y="138"/>
                  </a:lnTo>
                  <a:lnTo>
                    <a:pt x="304" y="132"/>
                  </a:lnTo>
                  <a:lnTo>
                    <a:pt x="308" y="130"/>
                  </a:lnTo>
                  <a:lnTo>
                    <a:pt x="310" y="126"/>
                  </a:lnTo>
                  <a:lnTo>
                    <a:pt x="310" y="118"/>
                  </a:lnTo>
                  <a:lnTo>
                    <a:pt x="314" y="108"/>
                  </a:lnTo>
                  <a:lnTo>
                    <a:pt x="314" y="100"/>
                  </a:lnTo>
                  <a:lnTo>
                    <a:pt x="318" y="84"/>
                  </a:lnTo>
                  <a:lnTo>
                    <a:pt x="318" y="82"/>
                  </a:lnTo>
                  <a:lnTo>
                    <a:pt x="318" y="72"/>
                  </a:lnTo>
                  <a:lnTo>
                    <a:pt x="318" y="72"/>
                  </a:lnTo>
                  <a:lnTo>
                    <a:pt x="318" y="7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7" name="Freeform 108"/>
            <p:cNvSpPr>
              <a:spLocks/>
            </p:cNvSpPr>
            <p:nvPr/>
          </p:nvSpPr>
          <p:spPr bwMode="auto">
            <a:xfrm>
              <a:off x="5018" y="2446"/>
              <a:ext cx="18" cy="28"/>
            </a:xfrm>
            <a:custGeom>
              <a:avLst/>
              <a:gdLst>
                <a:gd name="T0" fmla="*/ 12 w 18"/>
                <a:gd name="T1" fmla="*/ 0 h 28"/>
                <a:gd name="T2" fmla="*/ 12 w 18"/>
                <a:gd name="T3" fmla="*/ 4 h 28"/>
                <a:gd name="T4" fmla="*/ 12 w 18"/>
                <a:gd name="T5" fmla="*/ 4 h 28"/>
                <a:gd name="T6" fmla="*/ 10 w 18"/>
                <a:gd name="T7" fmla="*/ 0 h 28"/>
                <a:gd name="T8" fmla="*/ 10 w 18"/>
                <a:gd name="T9" fmla="*/ 0 h 28"/>
                <a:gd name="T10" fmla="*/ 2 w 18"/>
                <a:gd name="T11" fmla="*/ 0 h 28"/>
                <a:gd name="T12" fmla="*/ 0 w 18"/>
                <a:gd name="T13" fmla="*/ 0 h 28"/>
                <a:gd name="T14" fmla="*/ 0 w 18"/>
                <a:gd name="T15" fmla="*/ 2 h 28"/>
                <a:gd name="T16" fmla="*/ 0 w 18"/>
                <a:gd name="T17" fmla="*/ 8 h 28"/>
                <a:gd name="T18" fmla="*/ 2 w 18"/>
                <a:gd name="T19" fmla="*/ 12 h 28"/>
                <a:gd name="T20" fmla="*/ 10 w 18"/>
                <a:gd name="T21" fmla="*/ 22 h 28"/>
                <a:gd name="T22" fmla="*/ 16 w 18"/>
                <a:gd name="T23" fmla="*/ 28 h 28"/>
                <a:gd name="T24" fmla="*/ 16 w 18"/>
                <a:gd name="T25" fmla="*/ 28 h 28"/>
                <a:gd name="T26" fmla="*/ 18 w 18"/>
                <a:gd name="T27" fmla="*/ 22 h 28"/>
                <a:gd name="T28" fmla="*/ 18 w 18"/>
                <a:gd name="T29" fmla="*/ 14 h 28"/>
                <a:gd name="T30" fmla="*/ 16 w 18"/>
                <a:gd name="T31" fmla="*/ 8 h 28"/>
                <a:gd name="T32" fmla="*/ 14 w 18"/>
                <a:gd name="T33" fmla="*/ 2 h 28"/>
                <a:gd name="T34" fmla="*/ 12 w 18"/>
                <a:gd name="T35" fmla="*/ 0 h 28"/>
                <a:gd name="T36" fmla="*/ 12 w 18"/>
                <a:gd name="T37" fmla="*/ 0 h 28"/>
                <a:gd name="T38" fmla="*/ 12 w 18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8">
                  <a:moveTo>
                    <a:pt x="12" y="0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2"/>
                  </a:lnTo>
                  <a:lnTo>
                    <a:pt x="10" y="2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8" y="22"/>
                  </a:lnTo>
                  <a:lnTo>
                    <a:pt x="18" y="14"/>
                  </a:lnTo>
                  <a:lnTo>
                    <a:pt x="16" y="8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 109"/>
            <p:cNvSpPr>
              <a:spLocks/>
            </p:cNvSpPr>
            <p:nvPr/>
          </p:nvSpPr>
          <p:spPr bwMode="auto">
            <a:xfrm>
              <a:off x="5038" y="2494"/>
              <a:ext cx="8" cy="8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0 h 8"/>
                <a:gd name="T4" fmla="*/ 4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6 h 8"/>
                <a:gd name="T14" fmla="*/ 0 w 8"/>
                <a:gd name="T15" fmla="*/ 8 h 8"/>
                <a:gd name="T16" fmla="*/ 0 w 8"/>
                <a:gd name="T17" fmla="*/ 8 h 8"/>
                <a:gd name="T18" fmla="*/ 4 w 8"/>
                <a:gd name="T19" fmla="*/ 8 h 8"/>
                <a:gd name="T20" fmla="*/ 8 w 8"/>
                <a:gd name="T21" fmla="*/ 8 h 8"/>
                <a:gd name="T22" fmla="*/ 8 w 8"/>
                <a:gd name="T23" fmla="*/ 8 h 8"/>
                <a:gd name="T24" fmla="*/ 8 w 8"/>
                <a:gd name="T25" fmla="*/ 6 h 8"/>
                <a:gd name="T26" fmla="*/ 8 w 8"/>
                <a:gd name="T27" fmla="*/ 0 h 8"/>
                <a:gd name="T28" fmla="*/ 8 w 8"/>
                <a:gd name="T29" fmla="*/ 0 h 8"/>
                <a:gd name="T30" fmla="*/ 8 w 8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Freeform 110"/>
            <p:cNvSpPr>
              <a:spLocks/>
            </p:cNvSpPr>
            <p:nvPr/>
          </p:nvSpPr>
          <p:spPr bwMode="auto">
            <a:xfrm>
              <a:off x="5046" y="2560"/>
              <a:ext cx="8" cy="13"/>
            </a:xfrm>
            <a:custGeom>
              <a:avLst/>
              <a:gdLst>
                <a:gd name="T0" fmla="*/ 0 w 8"/>
                <a:gd name="T1" fmla="*/ 0 h 13"/>
                <a:gd name="T2" fmla="*/ 0 w 8"/>
                <a:gd name="T3" fmla="*/ 4 h 13"/>
                <a:gd name="T4" fmla="*/ 0 w 8"/>
                <a:gd name="T5" fmla="*/ 4 h 13"/>
                <a:gd name="T6" fmla="*/ 0 w 8"/>
                <a:gd name="T7" fmla="*/ 9 h 13"/>
                <a:gd name="T8" fmla="*/ 0 w 8"/>
                <a:gd name="T9" fmla="*/ 13 h 13"/>
                <a:gd name="T10" fmla="*/ 0 w 8"/>
                <a:gd name="T11" fmla="*/ 13 h 13"/>
                <a:gd name="T12" fmla="*/ 4 w 8"/>
                <a:gd name="T13" fmla="*/ 11 h 13"/>
                <a:gd name="T14" fmla="*/ 6 w 8"/>
                <a:gd name="T15" fmla="*/ 11 h 13"/>
                <a:gd name="T16" fmla="*/ 8 w 8"/>
                <a:gd name="T17" fmla="*/ 6 h 13"/>
                <a:gd name="T18" fmla="*/ 8 w 8"/>
                <a:gd name="T19" fmla="*/ 4 h 13"/>
                <a:gd name="T20" fmla="*/ 6 w 8"/>
                <a:gd name="T21" fmla="*/ 2 h 13"/>
                <a:gd name="T22" fmla="*/ 4 w 8"/>
                <a:gd name="T23" fmla="*/ 0 h 13"/>
                <a:gd name="T24" fmla="*/ 0 w 8"/>
                <a:gd name="T25" fmla="*/ 0 h 13"/>
                <a:gd name="T26" fmla="*/ 0 w 8"/>
                <a:gd name="T27" fmla="*/ 0 h 13"/>
                <a:gd name="T28" fmla="*/ 0 w 8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3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8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 111"/>
            <p:cNvSpPr>
              <a:spLocks/>
            </p:cNvSpPr>
            <p:nvPr/>
          </p:nvSpPr>
          <p:spPr bwMode="auto">
            <a:xfrm>
              <a:off x="4976" y="2368"/>
              <a:ext cx="14" cy="14"/>
            </a:xfrm>
            <a:custGeom>
              <a:avLst/>
              <a:gdLst>
                <a:gd name="T0" fmla="*/ 14 w 14"/>
                <a:gd name="T1" fmla="*/ 4 h 14"/>
                <a:gd name="T2" fmla="*/ 10 w 14"/>
                <a:gd name="T3" fmla="*/ 0 h 14"/>
                <a:gd name="T4" fmla="*/ 10 w 14"/>
                <a:gd name="T5" fmla="*/ 0 h 14"/>
                <a:gd name="T6" fmla="*/ 4 w 14"/>
                <a:gd name="T7" fmla="*/ 4 h 14"/>
                <a:gd name="T8" fmla="*/ 0 w 14"/>
                <a:gd name="T9" fmla="*/ 8 h 14"/>
                <a:gd name="T10" fmla="*/ 4 w 14"/>
                <a:gd name="T11" fmla="*/ 12 h 14"/>
                <a:gd name="T12" fmla="*/ 6 w 14"/>
                <a:gd name="T13" fmla="*/ 14 h 14"/>
                <a:gd name="T14" fmla="*/ 8 w 14"/>
                <a:gd name="T15" fmla="*/ 14 h 14"/>
                <a:gd name="T16" fmla="*/ 12 w 14"/>
                <a:gd name="T17" fmla="*/ 14 h 14"/>
                <a:gd name="T18" fmla="*/ 14 w 14"/>
                <a:gd name="T19" fmla="*/ 10 h 14"/>
                <a:gd name="T20" fmla="*/ 14 w 14"/>
                <a:gd name="T21" fmla="*/ 4 h 14"/>
                <a:gd name="T22" fmla="*/ 14 w 14"/>
                <a:gd name="T23" fmla="*/ 4 h 14"/>
                <a:gd name="T24" fmla="*/ 14 w 14"/>
                <a:gd name="T2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4">
                  <a:moveTo>
                    <a:pt x="14" y="4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12" y="14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1" name="Freeform 112"/>
            <p:cNvSpPr>
              <a:spLocks/>
            </p:cNvSpPr>
            <p:nvPr/>
          </p:nvSpPr>
          <p:spPr bwMode="auto">
            <a:xfrm>
              <a:off x="5042" y="2631"/>
              <a:ext cx="14" cy="30"/>
            </a:xfrm>
            <a:custGeom>
              <a:avLst/>
              <a:gdLst>
                <a:gd name="T0" fmla="*/ 10 w 14"/>
                <a:gd name="T1" fmla="*/ 6 h 30"/>
                <a:gd name="T2" fmla="*/ 4 w 14"/>
                <a:gd name="T3" fmla="*/ 0 h 30"/>
                <a:gd name="T4" fmla="*/ 4 w 14"/>
                <a:gd name="T5" fmla="*/ 0 h 30"/>
                <a:gd name="T6" fmla="*/ 4 w 14"/>
                <a:gd name="T7" fmla="*/ 10 h 30"/>
                <a:gd name="T8" fmla="*/ 2 w 14"/>
                <a:gd name="T9" fmla="*/ 16 h 30"/>
                <a:gd name="T10" fmla="*/ 0 w 14"/>
                <a:gd name="T11" fmla="*/ 20 h 30"/>
                <a:gd name="T12" fmla="*/ 0 w 14"/>
                <a:gd name="T13" fmla="*/ 30 h 30"/>
                <a:gd name="T14" fmla="*/ 0 w 14"/>
                <a:gd name="T15" fmla="*/ 30 h 30"/>
                <a:gd name="T16" fmla="*/ 4 w 14"/>
                <a:gd name="T17" fmla="*/ 30 h 30"/>
                <a:gd name="T18" fmla="*/ 10 w 14"/>
                <a:gd name="T19" fmla="*/ 26 h 30"/>
                <a:gd name="T20" fmla="*/ 12 w 14"/>
                <a:gd name="T21" fmla="*/ 24 h 30"/>
                <a:gd name="T22" fmla="*/ 14 w 14"/>
                <a:gd name="T23" fmla="*/ 20 h 30"/>
                <a:gd name="T24" fmla="*/ 14 w 14"/>
                <a:gd name="T25" fmla="*/ 16 h 30"/>
                <a:gd name="T26" fmla="*/ 14 w 14"/>
                <a:gd name="T27" fmla="*/ 10 h 30"/>
                <a:gd name="T28" fmla="*/ 14 w 14"/>
                <a:gd name="T29" fmla="*/ 8 h 30"/>
                <a:gd name="T30" fmla="*/ 10 w 14"/>
                <a:gd name="T31" fmla="*/ 6 h 30"/>
                <a:gd name="T32" fmla="*/ 10 w 14"/>
                <a:gd name="T33" fmla="*/ 6 h 30"/>
                <a:gd name="T34" fmla="*/ 10 w 14"/>
                <a:gd name="T3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30">
                  <a:moveTo>
                    <a:pt x="10" y="6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10" y="26"/>
                  </a:lnTo>
                  <a:lnTo>
                    <a:pt x="12" y="24"/>
                  </a:lnTo>
                  <a:lnTo>
                    <a:pt x="14" y="20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2" name="Freeform 113"/>
            <p:cNvSpPr>
              <a:spLocks/>
            </p:cNvSpPr>
            <p:nvPr/>
          </p:nvSpPr>
          <p:spPr bwMode="auto">
            <a:xfrm>
              <a:off x="5028" y="2713"/>
              <a:ext cx="16" cy="62"/>
            </a:xfrm>
            <a:custGeom>
              <a:avLst/>
              <a:gdLst>
                <a:gd name="T0" fmla="*/ 14 w 16"/>
                <a:gd name="T1" fmla="*/ 26 h 62"/>
                <a:gd name="T2" fmla="*/ 14 w 16"/>
                <a:gd name="T3" fmla="*/ 26 h 62"/>
                <a:gd name="T4" fmla="*/ 14 w 16"/>
                <a:gd name="T5" fmla="*/ 20 h 62"/>
                <a:gd name="T6" fmla="*/ 14 w 16"/>
                <a:gd name="T7" fmla="*/ 18 h 62"/>
                <a:gd name="T8" fmla="*/ 14 w 16"/>
                <a:gd name="T9" fmla="*/ 12 h 62"/>
                <a:gd name="T10" fmla="*/ 16 w 16"/>
                <a:gd name="T11" fmla="*/ 8 h 62"/>
                <a:gd name="T12" fmla="*/ 16 w 16"/>
                <a:gd name="T13" fmla="*/ 8 h 62"/>
                <a:gd name="T14" fmla="*/ 14 w 16"/>
                <a:gd name="T15" fmla="*/ 6 h 62"/>
                <a:gd name="T16" fmla="*/ 14 w 16"/>
                <a:gd name="T17" fmla="*/ 4 h 62"/>
                <a:gd name="T18" fmla="*/ 10 w 16"/>
                <a:gd name="T19" fmla="*/ 2 h 62"/>
                <a:gd name="T20" fmla="*/ 6 w 16"/>
                <a:gd name="T21" fmla="*/ 0 h 62"/>
                <a:gd name="T22" fmla="*/ 6 w 16"/>
                <a:gd name="T23" fmla="*/ 0 h 62"/>
                <a:gd name="T24" fmla="*/ 6 w 16"/>
                <a:gd name="T25" fmla="*/ 6 h 62"/>
                <a:gd name="T26" fmla="*/ 2 w 16"/>
                <a:gd name="T27" fmla="*/ 16 h 62"/>
                <a:gd name="T28" fmla="*/ 0 w 16"/>
                <a:gd name="T29" fmla="*/ 34 h 62"/>
                <a:gd name="T30" fmla="*/ 0 w 16"/>
                <a:gd name="T31" fmla="*/ 46 h 62"/>
                <a:gd name="T32" fmla="*/ 2 w 16"/>
                <a:gd name="T33" fmla="*/ 52 h 62"/>
                <a:gd name="T34" fmla="*/ 2 w 16"/>
                <a:gd name="T35" fmla="*/ 58 h 62"/>
                <a:gd name="T36" fmla="*/ 4 w 16"/>
                <a:gd name="T37" fmla="*/ 62 h 62"/>
                <a:gd name="T38" fmla="*/ 6 w 16"/>
                <a:gd name="T39" fmla="*/ 62 h 62"/>
                <a:gd name="T40" fmla="*/ 6 w 16"/>
                <a:gd name="T41" fmla="*/ 62 h 62"/>
                <a:gd name="T42" fmla="*/ 10 w 16"/>
                <a:gd name="T43" fmla="*/ 58 h 62"/>
                <a:gd name="T44" fmla="*/ 12 w 16"/>
                <a:gd name="T45" fmla="*/ 58 h 62"/>
                <a:gd name="T46" fmla="*/ 12 w 16"/>
                <a:gd name="T47" fmla="*/ 54 h 62"/>
                <a:gd name="T48" fmla="*/ 14 w 16"/>
                <a:gd name="T49" fmla="*/ 50 h 62"/>
                <a:gd name="T50" fmla="*/ 14 w 16"/>
                <a:gd name="T51" fmla="*/ 50 h 62"/>
                <a:gd name="T52" fmla="*/ 16 w 16"/>
                <a:gd name="T53" fmla="*/ 36 h 62"/>
                <a:gd name="T54" fmla="*/ 16 w 16"/>
                <a:gd name="T55" fmla="*/ 36 h 62"/>
                <a:gd name="T56" fmla="*/ 16 w 16"/>
                <a:gd name="T57" fmla="*/ 32 h 62"/>
                <a:gd name="T58" fmla="*/ 16 w 16"/>
                <a:gd name="T59" fmla="*/ 30 h 62"/>
                <a:gd name="T60" fmla="*/ 14 w 16"/>
                <a:gd name="T61" fmla="*/ 26 h 62"/>
                <a:gd name="T62" fmla="*/ 14 w 16"/>
                <a:gd name="T63" fmla="*/ 26 h 62"/>
                <a:gd name="T64" fmla="*/ 14 w 16"/>
                <a:gd name="T65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" h="62">
                  <a:moveTo>
                    <a:pt x="14" y="26"/>
                  </a:moveTo>
                  <a:lnTo>
                    <a:pt x="14" y="26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2" y="16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10" y="58"/>
                  </a:lnTo>
                  <a:lnTo>
                    <a:pt x="12" y="58"/>
                  </a:lnTo>
                  <a:lnTo>
                    <a:pt x="12" y="54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6" y="30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 114"/>
            <p:cNvSpPr>
              <a:spLocks/>
            </p:cNvSpPr>
            <p:nvPr/>
          </p:nvSpPr>
          <p:spPr bwMode="auto">
            <a:xfrm>
              <a:off x="4990" y="2791"/>
              <a:ext cx="38" cy="105"/>
            </a:xfrm>
            <a:custGeom>
              <a:avLst/>
              <a:gdLst>
                <a:gd name="T0" fmla="*/ 20 w 38"/>
                <a:gd name="T1" fmla="*/ 13 h 105"/>
                <a:gd name="T2" fmla="*/ 20 w 38"/>
                <a:gd name="T3" fmla="*/ 13 h 105"/>
                <a:gd name="T4" fmla="*/ 20 w 38"/>
                <a:gd name="T5" fmla="*/ 21 h 105"/>
                <a:gd name="T6" fmla="*/ 20 w 38"/>
                <a:gd name="T7" fmla="*/ 25 h 105"/>
                <a:gd name="T8" fmla="*/ 20 w 38"/>
                <a:gd name="T9" fmla="*/ 31 h 105"/>
                <a:gd name="T10" fmla="*/ 20 w 38"/>
                <a:gd name="T11" fmla="*/ 31 h 105"/>
                <a:gd name="T12" fmla="*/ 18 w 38"/>
                <a:gd name="T13" fmla="*/ 33 h 105"/>
                <a:gd name="T14" fmla="*/ 16 w 38"/>
                <a:gd name="T15" fmla="*/ 35 h 105"/>
                <a:gd name="T16" fmla="*/ 10 w 38"/>
                <a:gd name="T17" fmla="*/ 35 h 105"/>
                <a:gd name="T18" fmla="*/ 6 w 38"/>
                <a:gd name="T19" fmla="*/ 35 h 105"/>
                <a:gd name="T20" fmla="*/ 2 w 38"/>
                <a:gd name="T21" fmla="*/ 35 h 105"/>
                <a:gd name="T22" fmla="*/ 2 w 38"/>
                <a:gd name="T23" fmla="*/ 35 h 105"/>
                <a:gd name="T24" fmla="*/ 2 w 38"/>
                <a:gd name="T25" fmla="*/ 39 h 105"/>
                <a:gd name="T26" fmla="*/ 0 w 38"/>
                <a:gd name="T27" fmla="*/ 41 h 105"/>
                <a:gd name="T28" fmla="*/ 0 w 38"/>
                <a:gd name="T29" fmla="*/ 51 h 105"/>
                <a:gd name="T30" fmla="*/ 2 w 38"/>
                <a:gd name="T31" fmla="*/ 67 h 105"/>
                <a:gd name="T32" fmla="*/ 2 w 38"/>
                <a:gd name="T33" fmla="*/ 67 h 105"/>
                <a:gd name="T34" fmla="*/ 4 w 38"/>
                <a:gd name="T35" fmla="*/ 83 h 105"/>
                <a:gd name="T36" fmla="*/ 6 w 38"/>
                <a:gd name="T37" fmla="*/ 101 h 105"/>
                <a:gd name="T38" fmla="*/ 10 w 38"/>
                <a:gd name="T39" fmla="*/ 105 h 105"/>
                <a:gd name="T40" fmla="*/ 10 w 38"/>
                <a:gd name="T41" fmla="*/ 105 h 105"/>
                <a:gd name="T42" fmla="*/ 14 w 38"/>
                <a:gd name="T43" fmla="*/ 101 h 105"/>
                <a:gd name="T44" fmla="*/ 16 w 38"/>
                <a:gd name="T45" fmla="*/ 93 h 105"/>
                <a:gd name="T46" fmla="*/ 18 w 38"/>
                <a:gd name="T47" fmla="*/ 87 h 105"/>
                <a:gd name="T48" fmla="*/ 20 w 38"/>
                <a:gd name="T49" fmla="*/ 79 h 105"/>
                <a:gd name="T50" fmla="*/ 20 w 38"/>
                <a:gd name="T51" fmla="*/ 79 h 105"/>
                <a:gd name="T52" fmla="*/ 20 w 38"/>
                <a:gd name="T53" fmla="*/ 71 h 105"/>
                <a:gd name="T54" fmla="*/ 20 w 38"/>
                <a:gd name="T55" fmla="*/ 65 h 105"/>
                <a:gd name="T56" fmla="*/ 20 w 38"/>
                <a:gd name="T57" fmla="*/ 65 h 105"/>
                <a:gd name="T58" fmla="*/ 20 w 38"/>
                <a:gd name="T59" fmla="*/ 61 h 105"/>
                <a:gd name="T60" fmla="*/ 24 w 38"/>
                <a:gd name="T61" fmla="*/ 57 h 105"/>
                <a:gd name="T62" fmla="*/ 26 w 38"/>
                <a:gd name="T63" fmla="*/ 53 h 105"/>
                <a:gd name="T64" fmla="*/ 26 w 38"/>
                <a:gd name="T65" fmla="*/ 53 h 105"/>
                <a:gd name="T66" fmla="*/ 26 w 38"/>
                <a:gd name="T67" fmla="*/ 47 h 105"/>
                <a:gd name="T68" fmla="*/ 28 w 38"/>
                <a:gd name="T69" fmla="*/ 39 h 105"/>
                <a:gd name="T70" fmla="*/ 28 w 38"/>
                <a:gd name="T71" fmla="*/ 29 h 105"/>
                <a:gd name="T72" fmla="*/ 28 w 38"/>
                <a:gd name="T73" fmla="*/ 29 h 105"/>
                <a:gd name="T74" fmla="*/ 32 w 38"/>
                <a:gd name="T75" fmla="*/ 17 h 105"/>
                <a:gd name="T76" fmla="*/ 38 w 38"/>
                <a:gd name="T77" fmla="*/ 6 h 105"/>
                <a:gd name="T78" fmla="*/ 38 w 38"/>
                <a:gd name="T79" fmla="*/ 6 h 105"/>
                <a:gd name="T80" fmla="*/ 32 w 38"/>
                <a:gd name="T81" fmla="*/ 6 h 105"/>
                <a:gd name="T82" fmla="*/ 28 w 38"/>
                <a:gd name="T83" fmla="*/ 2 h 105"/>
                <a:gd name="T84" fmla="*/ 24 w 38"/>
                <a:gd name="T85" fmla="*/ 0 h 105"/>
                <a:gd name="T86" fmla="*/ 24 w 38"/>
                <a:gd name="T87" fmla="*/ 0 h 105"/>
                <a:gd name="T88" fmla="*/ 22 w 38"/>
                <a:gd name="T89" fmla="*/ 2 h 105"/>
                <a:gd name="T90" fmla="*/ 20 w 38"/>
                <a:gd name="T91" fmla="*/ 13 h 105"/>
                <a:gd name="T92" fmla="*/ 20 w 38"/>
                <a:gd name="T93" fmla="*/ 13 h 105"/>
                <a:gd name="T94" fmla="*/ 20 w 38"/>
                <a:gd name="T95" fmla="*/ 1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105">
                  <a:moveTo>
                    <a:pt x="20" y="13"/>
                  </a:moveTo>
                  <a:lnTo>
                    <a:pt x="20" y="13"/>
                  </a:lnTo>
                  <a:lnTo>
                    <a:pt x="20" y="21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8" y="33"/>
                  </a:lnTo>
                  <a:lnTo>
                    <a:pt x="16" y="35"/>
                  </a:lnTo>
                  <a:lnTo>
                    <a:pt x="10" y="35"/>
                  </a:lnTo>
                  <a:lnTo>
                    <a:pt x="6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9"/>
                  </a:lnTo>
                  <a:lnTo>
                    <a:pt x="0" y="41"/>
                  </a:lnTo>
                  <a:lnTo>
                    <a:pt x="0" y="51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4" y="83"/>
                  </a:lnTo>
                  <a:lnTo>
                    <a:pt x="6" y="101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14" y="101"/>
                  </a:lnTo>
                  <a:lnTo>
                    <a:pt x="16" y="93"/>
                  </a:lnTo>
                  <a:lnTo>
                    <a:pt x="18" y="87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1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0" y="61"/>
                  </a:lnTo>
                  <a:lnTo>
                    <a:pt x="24" y="57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6" y="47"/>
                  </a:lnTo>
                  <a:lnTo>
                    <a:pt x="28" y="3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32" y="17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2" y="6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2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3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 115"/>
            <p:cNvSpPr>
              <a:spLocks/>
            </p:cNvSpPr>
            <p:nvPr/>
          </p:nvSpPr>
          <p:spPr bwMode="auto">
            <a:xfrm>
              <a:off x="4963" y="2904"/>
              <a:ext cx="45" cy="78"/>
            </a:xfrm>
            <a:custGeom>
              <a:avLst/>
              <a:gdLst>
                <a:gd name="T0" fmla="*/ 45 w 45"/>
                <a:gd name="T1" fmla="*/ 70 h 78"/>
                <a:gd name="T2" fmla="*/ 37 w 45"/>
                <a:gd name="T3" fmla="*/ 66 h 78"/>
                <a:gd name="T4" fmla="*/ 37 w 45"/>
                <a:gd name="T5" fmla="*/ 66 h 78"/>
                <a:gd name="T6" fmla="*/ 27 w 45"/>
                <a:gd name="T7" fmla="*/ 64 h 78"/>
                <a:gd name="T8" fmla="*/ 25 w 45"/>
                <a:gd name="T9" fmla="*/ 60 h 78"/>
                <a:gd name="T10" fmla="*/ 23 w 45"/>
                <a:gd name="T11" fmla="*/ 58 h 78"/>
                <a:gd name="T12" fmla="*/ 23 w 45"/>
                <a:gd name="T13" fmla="*/ 56 h 78"/>
                <a:gd name="T14" fmla="*/ 23 w 45"/>
                <a:gd name="T15" fmla="*/ 50 h 78"/>
                <a:gd name="T16" fmla="*/ 25 w 45"/>
                <a:gd name="T17" fmla="*/ 40 h 78"/>
                <a:gd name="T18" fmla="*/ 25 w 45"/>
                <a:gd name="T19" fmla="*/ 40 h 78"/>
                <a:gd name="T20" fmla="*/ 25 w 45"/>
                <a:gd name="T21" fmla="*/ 20 h 78"/>
                <a:gd name="T22" fmla="*/ 27 w 45"/>
                <a:gd name="T23" fmla="*/ 12 h 78"/>
                <a:gd name="T24" fmla="*/ 29 w 45"/>
                <a:gd name="T25" fmla="*/ 0 h 78"/>
                <a:gd name="T26" fmla="*/ 29 w 45"/>
                <a:gd name="T27" fmla="*/ 0 h 78"/>
                <a:gd name="T28" fmla="*/ 25 w 45"/>
                <a:gd name="T29" fmla="*/ 2 h 78"/>
                <a:gd name="T30" fmla="*/ 17 w 45"/>
                <a:gd name="T31" fmla="*/ 4 h 78"/>
                <a:gd name="T32" fmla="*/ 8 w 45"/>
                <a:gd name="T33" fmla="*/ 10 h 78"/>
                <a:gd name="T34" fmla="*/ 6 w 45"/>
                <a:gd name="T35" fmla="*/ 14 h 78"/>
                <a:gd name="T36" fmla="*/ 6 w 45"/>
                <a:gd name="T37" fmla="*/ 14 h 78"/>
                <a:gd name="T38" fmla="*/ 10 w 45"/>
                <a:gd name="T39" fmla="*/ 14 h 78"/>
                <a:gd name="T40" fmla="*/ 10 w 45"/>
                <a:gd name="T41" fmla="*/ 14 h 78"/>
                <a:gd name="T42" fmla="*/ 10 w 45"/>
                <a:gd name="T43" fmla="*/ 20 h 78"/>
                <a:gd name="T44" fmla="*/ 11 w 45"/>
                <a:gd name="T45" fmla="*/ 32 h 78"/>
                <a:gd name="T46" fmla="*/ 10 w 45"/>
                <a:gd name="T47" fmla="*/ 40 h 78"/>
                <a:gd name="T48" fmla="*/ 8 w 45"/>
                <a:gd name="T49" fmla="*/ 44 h 78"/>
                <a:gd name="T50" fmla="*/ 6 w 45"/>
                <a:gd name="T51" fmla="*/ 46 h 78"/>
                <a:gd name="T52" fmla="*/ 6 w 45"/>
                <a:gd name="T53" fmla="*/ 46 h 78"/>
                <a:gd name="T54" fmla="*/ 2 w 45"/>
                <a:gd name="T55" fmla="*/ 42 h 78"/>
                <a:gd name="T56" fmla="*/ 2 w 45"/>
                <a:gd name="T57" fmla="*/ 42 h 78"/>
                <a:gd name="T58" fmla="*/ 0 w 45"/>
                <a:gd name="T59" fmla="*/ 46 h 78"/>
                <a:gd name="T60" fmla="*/ 0 w 45"/>
                <a:gd name="T61" fmla="*/ 48 h 78"/>
                <a:gd name="T62" fmla="*/ 0 w 45"/>
                <a:gd name="T63" fmla="*/ 48 h 78"/>
                <a:gd name="T64" fmla="*/ 6 w 45"/>
                <a:gd name="T65" fmla="*/ 50 h 78"/>
                <a:gd name="T66" fmla="*/ 6 w 45"/>
                <a:gd name="T67" fmla="*/ 50 h 78"/>
                <a:gd name="T68" fmla="*/ 6 w 45"/>
                <a:gd name="T69" fmla="*/ 66 h 78"/>
                <a:gd name="T70" fmla="*/ 6 w 45"/>
                <a:gd name="T71" fmla="*/ 66 h 78"/>
                <a:gd name="T72" fmla="*/ 11 w 45"/>
                <a:gd name="T73" fmla="*/ 66 h 78"/>
                <a:gd name="T74" fmla="*/ 11 w 45"/>
                <a:gd name="T75" fmla="*/ 66 h 78"/>
                <a:gd name="T76" fmla="*/ 11 w 45"/>
                <a:gd name="T77" fmla="*/ 70 h 78"/>
                <a:gd name="T78" fmla="*/ 17 w 45"/>
                <a:gd name="T79" fmla="*/ 72 h 78"/>
                <a:gd name="T80" fmla="*/ 21 w 45"/>
                <a:gd name="T81" fmla="*/ 76 h 78"/>
                <a:gd name="T82" fmla="*/ 25 w 45"/>
                <a:gd name="T83" fmla="*/ 78 h 78"/>
                <a:gd name="T84" fmla="*/ 33 w 45"/>
                <a:gd name="T85" fmla="*/ 78 h 78"/>
                <a:gd name="T86" fmla="*/ 45 w 45"/>
                <a:gd name="T87" fmla="*/ 78 h 78"/>
                <a:gd name="T88" fmla="*/ 45 w 45"/>
                <a:gd name="T89" fmla="*/ 78 h 78"/>
                <a:gd name="T90" fmla="*/ 45 w 45"/>
                <a:gd name="T91" fmla="*/ 70 h 78"/>
                <a:gd name="T92" fmla="*/ 45 w 45"/>
                <a:gd name="T93" fmla="*/ 70 h 78"/>
                <a:gd name="T94" fmla="*/ 45 w 45"/>
                <a:gd name="T95" fmla="*/ 7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" h="78">
                  <a:moveTo>
                    <a:pt x="45" y="70"/>
                  </a:moveTo>
                  <a:lnTo>
                    <a:pt x="37" y="66"/>
                  </a:lnTo>
                  <a:lnTo>
                    <a:pt x="37" y="66"/>
                  </a:lnTo>
                  <a:lnTo>
                    <a:pt x="27" y="64"/>
                  </a:lnTo>
                  <a:lnTo>
                    <a:pt x="25" y="60"/>
                  </a:lnTo>
                  <a:lnTo>
                    <a:pt x="23" y="58"/>
                  </a:lnTo>
                  <a:lnTo>
                    <a:pt x="23" y="56"/>
                  </a:lnTo>
                  <a:lnTo>
                    <a:pt x="23" y="50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5" y="20"/>
                  </a:lnTo>
                  <a:lnTo>
                    <a:pt x="27" y="1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17" y="4"/>
                  </a:lnTo>
                  <a:lnTo>
                    <a:pt x="8" y="1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1" y="32"/>
                  </a:lnTo>
                  <a:lnTo>
                    <a:pt x="10" y="40"/>
                  </a:lnTo>
                  <a:lnTo>
                    <a:pt x="8" y="44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7" y="72"/>
                  </a:lnTo>
                  <a:lnTo>
                    <a:pt x="21" y="76"/>
                  </a:lnTo>
                  <a:lnTo>
                    <a:pt x="25" y="78"/>
                  </a:lnTo>
                  <a:lnTo>
                    <a:pt x="33" y="78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5" y="7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6" name="Freeform 116"/>
            <p:cNvSpPr>
              <a:spLocks/>
            </p:cNvSpPr>
            <p:nvPr/>
          </p:nvSpPr>
          <p:spPr bwMode="auto">
            <a:xfrm>
              <a:off x="5010" y="2922"/>
              <a:ext cx="12" cy="18"/>
            </a:xfrm>
            <a:custGeom>
              <a:avLst/>
              <a:gdLst>
                <a:gd name="T0" fmla="*/ 8 w 12"/>
                <a:gd name="T1" fmla="*/ 2 h 18"/>
                <a:gd name="T2" fmla="*/ 8 w 12"/>
                <a:gd name="T3" fmla="*/ 0 h 18"/>
                <a:gd name="T4" fmla="*/ 8 w 12"/>
                <a:gd name="T5" fmla="*/ 0 h 18"/>
                <a:gd name="T6" fmla="*/ 4 w 12"/>
                <a:gd name="T7" fmla="*/ 2 h 18"/>
                <a:gd name="T8" fmla="*/ 2 w 12"/>
                <a:gd name="T9" fmla="*/ 6 h 18"/>
                <a:gd name="T10" fmla="*/ 0 w 12"/>
                <a:gd name="T11" fmla="*/ 12 h 18"/>
                <a:gd name="T12" fmla="*/ 2 w 12"/>
                <a:gd name="T13" fmla="*/ 14 h 18"/>
                <a:gd name="T14" fmla="*/ 4 w 12"/>
                <a:gd name="T15" fmla="*/ 16 h 18"/>
                <a:gd name="T16" fmla="*/ 4 w 12"/>
                <a:gd name="T17" fmla="*/ 16 h 18"/>
                <a:gd name="T18" fmla="*/ 6 w 12"/>
                <a:gd name="T19" fmla="*/ 18 h 18"/>
                <a:gd name="T20" fmla="*/ 8 w 12"/>
                <a:gd name="T21" fmla="*/ 16 h 18"/>
                <a:gd name="T22" fmla="*/ 8 w 12"/>
                <a:gd name="T23" fmla="*/ 16 h 18"/>
                <a:gd name="T24" fmla="*/ 10 w 12"/>
                <a:gd name="T25" fmla="*/ 14 h 18"/>
                <a:gd name="T26" fmla="*/ 12 w 12"/>
                <a:gd name="T27" fmla="*/ 6 h 18"/>
                <a:gd name="T28" fmla="*/ 10 w 12"/>
                <a:gd name="T29" fmla="*/ 4 h 18"/>
                <a:gd name="T30" fmla="*/ 8 w 12"/>
                <a:gd name="T31" fmla="*/ 2 h 18"/>
                <a:gd name="T32" fmla="*/ 8 w 12"/>
                <a:gd name="T33" fmla="*/ 2 h 18"/>
                <a:gd name="T34" fmla="*/ 8 w 12"/>
                <a:gd name="T3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18">
                  <a:moveTo>
                    <a:pt x="8" y="2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" name="Freeform 117"/>
            <p:cNvSpPr>
              <a:spLocks/>
            </p:cNvSpPr>
            <p:nvPr/>
          </p:nvSpPr>
          <p:spPr bwMode="auto">
            <a:xfrm>
              <a:off x="5006" y="1914"/>
              <a:ext cx="46" cy="16"/>
            </a:xfrm>
            <a:custGeom>
              <a:avLst/>
              <a:gdLst>
                <a:gd name="T0" fmla="*/ 0 w 46"/>
                <a:gd name="T1" fmla="*/ 8 h 16"/>
                <a:gd name="T2" fmla="*/ 0 w 46"/>
                <a:gd name="T3" fmla="*/ 8 h 16"/>
                <a:gd name="T4" fmla="*/ 2 w 46"/>
                <a:gd name="T5" fmla="*/ 10 h 16"/>
                <a:gd name="T6" fmla="*/ 8 w 46"/>
                <a:gd name="T7" fmla="*/ 12 h 16"/>
                <a:gd name="T8" fmla="*/ 20 w 46"/>
                <a:gd name="T9" fmla="*/ 16 h 16"/>
                <a:gd name="T10" fmla="*/ 32 w 46"/>
                <a:gd name="T11" fmla="*/ 16 h 16"/>
                <a:gd name="T12" fmla="*/ 40 w 46"/>
                <a:gd name="T13" fmla="*/ 16 h 16"/>
                <a:gd name="T14" fmla="*/ 46 w 46"/>
                <a:gd name="T15" fmla="*/ 12 h 16"/>
                <a:gd name="T16" fmla="*/ 46 w 46"/>
                <a:gd name="T17" fmla="*/ 12 h 16"/>
                <a:gd name="T18" fmla="*/ 46 w 46"/>
                <a:gd name="T19" fmla="*/ 10 h 16"/>
                <a:gd name="T20" fmla="*/ 44 w 46"/>
                <a:gd name="T21" fmla="*/ 6 h 16"/>
                <a:gd name="T22" fmla="*/ 38 w 46"/>
                <a:gd name="T23" fmla="*/ 4 h 16"/>
                <a:gd name="T24" fmla="*/ 32 w 46"/>
                <a:gd name="T25" fmla="*/ 2 h 16"/>
                <a:gd name="T26" fmla="*/ 24 w 46"/>
                <a:gd name="T27" fmla="*/ 0 h 16"/>
                <a:gd name="T28" fmla="*/ 16 w 46"/>
                <a:gd name="T29" fmla="*/ 0 h 16"/>
                <a:gd name="T30" fmla="*/ 8 w 46"/>
                <a:gd name="T31" fmla="*/ 2 h 16"/>
                <a:gd name="T32" fmla="*/ 4 w 46"/>
                <a:gd name="T33" fmla="*/ 4 h 16"/>
                <a:gd name="T34" fmla="*/ 0 w 46"/>
                <a:gd name="T35" fmla="*/ 8 h 16"/>
                <a:gd name="T36" fmla="*/ 0 w 46"/>
                <a:gd name="T37" fmla="*/ 8 h 16"/>
                <a:gd name="T38" fmla="*/ 0 w 46"/>
                <a:gd name="T3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16">
                  <a:moveTo>
                    <a:pt x="0" y="8"/>
                  </a:moveTo>
                  <a:lnTo>
                    <a:pt x="0" y="8"/>
                  </a:lnTo>
                  <a:lnTo>
                    <a:pt x="2" y="10"/>
                  </a:lnTo>
                  <a:lnTo>
                    <a:pt x="8" y="12"/>
                  </a:lnTo>
                  <a:lnTo>
                    <a:pt x="20" y="16"/>
                  </a:lnTo>
                  <a:lnTo>
                    <a:pt x="32" y="16"/>
                  </a:lnTo>
                  <a:lnTo>
                    <a:pt x="40" y="16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0"/>
                  </a:lnTo>
                  <a:lnTo>
                    <a:pt x="44" y="6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8" name="Freeform 118"/>
            <p:cNvSpPr>
              <a:spLocks/>
            </p:cNvSpPr>
            <p:nvPr/>
          </p:nvSpPr>
          <p:spPr bwMode="auto">
            <a:xfrm>
              <a:off x="5058" y="1892"/>
              <a:ext cx="24" cy="16"/>
            </a:xfrm>
            <a:custGeom>
              <a:avLst/>
              <a:gdLst>
                <a:gd name="T0" fmla="*/ 22 w 24"/>
                <a:gd name="T1" fmla="*/ 0 h 16"/>
                <a:gd name="T2" fmla="*/ 20 w 24"/>
                <a:gd name="T3" fmla="*/ 0 h 16"/>
                <a:gd name="T4" fmla="*/ 20 w 24"/>
                <a:gd name="T5" fmla="*/ 0 h 16"/>
                <a:gd name="T6" fmla="*/ 16 w 24"/>
                <a:gd name="T7" fmla="*/ 2 h 16"/>
                <a:gd name="T8" fmla="*/ 6 w 24"/>
                <a:gd name="T9" fmla="*/ 6 h 16"/>
                <a:gd name="T10" fmla="*/ 2 w 24"/>
                <a:gd name="T11" fmla="*/ 8 h 16"/>
                <a:gd name="T12" fmla="*/ 0 w 24"/>
                <a:gd name="T13" fmla="*/ 10 h 16"/>
                <a:gd name="T14" fmla="*/ 0 w 24"/>
                <a:gd name="T15" fmla="*/ 10 h 16"/>
                <a:gd name="T16" fmla="*/ 2 w 24"/>
                <a:gd name="T17" fmla="*/ 16 h 16"/>
                <a:gd name="T18" fmla="*/ 2 w 24"/>
                <a:gd name="T19" fmla="*/ 16 h 16"/>
                <a:gd name="T20" fmla="*/ 6 w 24"/>
                <a:gd name="T21" fmla="*/ 16 h 16"/>
                <a:gd name="T22" fmla="*/ 8 w 24"/>
                <a:gd name="T23" fmla="*/ 16 h 16"/>
                <a:gd name="T24" fmla="*/ 18 w 24"/>
                <a:gd name="T25" fmla="*/ 10 h 16"/>
                <a:gd name="T26" fmla="*/ 22 w 24"/>
                <a:gd name="T27" fmla="*/ 6 h 16"/>
                <a:gd name="T28" fmla="*/ 24 w 24"/>
                <a:gd name="T29" fmla="*/ 4 h 16"/>
                <a:gd name="T30" fmla="*/ 24 w 24"/>
                <a:gd name="T31" fmla="*/ 2 h 16"/>
                <a:gd name="T32" fmla="*/ 22 w 24"/>
                <a:gd name="T33" fmla="*/ 0 h 16"/>
                <a:gd name="T34" fmla="*/ 22 w 24"/>
                <a:gd name="T35" fmla="*/ 0 h 16"/>
                <a:gd name="T36" fmla="*/ 22 w 24"/>
                <a:gd name="T3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16">
                  <a:moveTo>
                    <a:pt x="22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6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18" y="10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9" name="Freeform 119"/>
            <p:cNvSpPr>
              <a:spLocks/>
            </p:cNvSpPr>
            <p:nvPr/>
          </p:nvSpPr>
          <p:spPr bwMode="auto">
            <a:xfrm>
              <a:off x="3007" y="1393"/>
              <a:ext cx="22" cy="19"/>
            </a:xfrm>
            <a:custGeom>
              <a:avLst/>
              <a:gdLst>
                <a:gd name="T0" fmla="*/ 20 w 22"/>
                <a:gd name="T1" fmla="*/ 4 h 19"/>
                <a:gd name="T2" fmla="*/ 18 w 22"/>
                <a:gd name="T3" fmla="*/ 2 h 19"/>
                <a:gd name="T4" fmla="*/ 18 w 22"/>
                <a:gd name="T5" fmla="*/ 2 h 19"/>
                <a:gd name="T6" fmla="*/ 16 w 22"/>
                <a:gd name="T7" fmla="*/ 0 h 19"/>
                <a:gd name="T8" fmla="*/ 14 w 22"/>
                <a:gd name="T9" fmla="*/ 0 h 19"/>
                <a:gd name="T10" fmla="*/ 10 w 22"/>
                <a:gd name="T11" fmla="*/ 0 h 19"/>
                <a:gd name="T12" fmla="*/ 6 w 22"/>
                <a:gd name="T13" fmla="*/ 0 h 19"/>
                <a:gd name="T14" fmla="*/ 4 w 22"/>
                <a:gd name="T15" fmla="*/ 4 h 19"/>
                <a:gd name="T16" fmla="*/ 0 w 22"/>
                <a:gd name="T17" fmla="*/ 6 h 19"/>
                <a:gd name="T18" fmla="*/ 0 w 22"/>
                <a:gd name="T19" fmla="*/ 12 h 19"/>
                <a:gd name="T20" fmla="*/ 4 w 22"/>
                <a:gd name="T21" fmla="*/ 15 h 19"/>
                <a:gd name="T22" fmla="*/ 4 w 22"/>
                <a:gd name="T23" fmla="*/ 15 h 19"/>
                <a:gd name="T24" fmla="*/ 6 w 22"/>
                <a:gd name="T25" fmla="*/ 17 h 19"/>
                <a:gd name="T26" fmla="*/ 10 w 22"/>
                <a:gd name="T27" fmla="*/ 19 h 19"/>
                <a:gd name="T28" fmla="*/ 14 w 22"/>
                <a:gd name="T29" fmla="*/ 17 h 19"/>
                <a:gd name="T30" fmla="*/ 18 w 22"/>
                <a:gd name="T31" fmla="*/ 17 h 19"/>
                <a:gd name="T32" fmla="*/ 20 w 22"/>
                <a:gd name="T33" fmla="*/ 15 h 19"/>
                <a:gd name="T34" fmla="*/ 22 w 22"/>
                <a:gd name="T35" fmla="*/ 13 h 19"/>
                <a:gd name="T36" fmla="*/ 22 w 22"/>
                <a:gd name="T37" fmla="*/ 8 h 19"/>
                <a:gd name="T38" fmla="*/ 20 w 22"/>
                <a:gd name="T39" fmla="*/ 4 h 19"/>
                <a:gd name="T40" fmla="*/ 20 w 22"/>
                <a:gd name="T41" fmla="*/ 4 h 19"/>
                <a:gd name="T42" fmla="*/ 20 w 22"/>
                <a:gd name="T4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19">
                  <a:moveTo>
                    <a:pt x="20" y="4"/>
                  </a:moveTo>
                  <a:lnTo>
                    <a:pt x="18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12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10" y="19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0" name="Freeform 120"/>
            <p:cNvSpPr>
              <a:spLocks/>
            </p:cNvSpPr>
            <p:nvPr/>
          </p:nvSpPr>
          <p:spPr bwMode="auto">
            <a:xfrm>
              <a:off x="2894" y="1385"/>
              <a:ext cx="16" cy="14"/>
            </a:xfrm>
            <a:custGeom>
              <a:avLst/>
              <a:gdLst>
                <a:gd name="T0" fmla="*/ 16 w 16"/>
                <a:gd name="T1" fmla="*/ 0 h 14"/>
                <a:gd name="T2" fmla="*/ 16 w 16"/>
                <a:gd name="T3" fmla="*/ 0 h 14"/>
                <a:gd name="T4" fmla="*/ 16 w 16"/>
                <a:gd name="T5" fmla="*/ 0 h 14"/>
                <a:gd name="T6" fmla="*/ 6 w 16"/>
                <a:gd name="T7" fmla="*/ 0 h 14"/>
                <a:gd name="T8" fmla="*/ 2 w 16"/>
                <a:gd name="T9" fmla="*/ 0 h 14"/>
                <a:gd name="T10" fmla="*/ 2 w 16"/>
                <a:gd name="T11" fmla="*/ 0 h 14"/>
                <a:gd name="T12" fmla="*/ 2 w 16"/>
                <a:gd name="T13" fmla="*/ 0 h 14"/>
                <a:gd name="T14" fmla="*/ 0 w 16"/>
                <a:gd name="T15" fmla="*/ 4 h 14"/>
                <a:gd name="T16" fmla="*/ 2 w 16"/>
                <a:gd name="T17" fmla="*/ 8 h 14"/>
                <a:gd name="T18" fmla="*/ 4 w 16"/>
                <a:gd name="T19" fmla="*/ 12 h 14"/>
                <a:gd name="T20" fmla="*/ 4 w 16"/>
                <a:gd name="T21" fmla="*/ 12 h 14"/>
                <a:gd name="T22" fmla="*/ 10 w 16"/>
                <a:gd name="T23" fmla="*/ 14 h 14"/>
                <a:gd name="T24" fmla="*/ 12 w 16"/>
                <a:gd name="T25" fmla="*/ 14 h 14"/>
                <a:gd name="T26" fmla="*/ 14 w 16"/>
                <a:gd name="T27" fmla="*/ 14 h 14"/>
                <a:gd name="T28" fmla="*/ 16 w 16"/>
                <a:gd name="T29" fmla="*/ 12 h 14"/>
                <a:gd name="T30" fmla="*/ 16 w 16"/>
                <a:gd name="T31" fmla="*/ 8 h 14"/>
                <a:gd name="T32" fmla="*/ 16 w 16"/>
                <a:gd name="T33" fmla="*/ 2 h 14"/>
                <a:gd name="T34" fmla="*/ 16 w 16"/>
                <a:gd name="T35" fmla="*/ 2 h 14"/>
                <a:gd name="T36" fmla="*/ 16 w 16"/>
                <a:gd name="T37" fmla="*/ 2 h 14"/>
                <a:gd name="T38" fmla="*/ 16 w 16"/>
                <a:gd name="T39" fmla="*/ 0 h 14"/>
                <a:gd name="T40" fmla="*/ 16 w 16"/>
                <a:gd name="T41" fmla="*/ 0 h 14"/>
                <a:gd name="T42" fmla="*/ 16 w 16"/>
                <a:gd name="T4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Freeform 121"/>
            <p:cNvSpPr>
              <a:spLocks/>
            </p:cNvSpPr>
            <p:nvPr/>
          </p:nvSpPr>
          <p:spPr bwMode="auto">
            <a:xfrm>
              <a:off x="2844" y="1450"/>
              <a:ext cx="16" cy="14"/>
            </a:xfrm>
            <a:custGeom>
              <a:avLst/>
              <a:gdLst>
                <a:gd name="T0" fmla="*/ 16 w 16"/>
                <a:gd name="T1" fmla="*/ 4 h 14"/>
                <a:gd name="T2" fmla="*/ 16 w 16"/>
                <a:gd name="T3" fmla="*/ 4 h 14"/>
                <a:gd name="T4" fmla="*/ 10 w 16"/>
                <a:gd name="T5" fmla="*/ 2 h 14"/>
                <a:gd name="T6" fmla="*/ 6 w 16"/>
                <a:gd name="T7" fmla="*/ 0 h 14"/>
                <a:gd name="T8" fmla="*/ 2 w 16"/>
                <a:gd name="T9" fmla="*/ 0 h 14"/>
                <a:gd name="T10" fmla="*/ 2 w 16"/>
                <a:gd name="T11" fmla="*/ 2 h 14"/>
                <a:gd name="T12" fmla="*/ 0 w 16"/>
                <a:gd name="T13" fmla="*/ 4 h 14"/>
                <a:gd name="T14" fmla="*/ 0 w 16"/>
                <a:gd name="T15" fmla="*/ 4 h 14"/>
                <a:gd name="T16" fmla="*/ 0 w 16"/>
                <a:gd name="T17" fmla="*/ 8 h 14"/>
                <a:gd name="T18" fmla="*/ 0 w 16"/>
                <a:gd name="T19" fmla="*/ 10 h 14"/>
                <a:gd name="T20" fmla="*/ 2 w 16"/>
                <a:gd name="T21" fmla="*/ 10 h 14"/>
                <a:gd name="T22" fmla="*/ 2 w 16"/>
                <a:gd name="T23" fmla="*/ 12 h 14"/>
                <a:gd name="T24" fmla="*/ 10 w 16"/>
                <a:gd name="T25" fmla="*/ 14 h 14"/>
                <a:gd name="T26" fmla="*/ 16 w 16"/>
                <a:gd name="T27" fmla="*/ 12 h 14"/>
                <a:gd name="T28" fmla="*/ 16 w 16"/>
                <a:gd name="T29" fmla="*/ 12 h 14"/>
                <a:gd name="T30" fmla="*/ 16 w 16"/>
                <a:gd name="T31" fmla="*/ 10 h 14"/>
                <a:gd name="T32" fmla="*/ 16 w 16"/>
                <a:gd name="T33" fmla="*/ 4 h 14"/>
                <a:gd name="T34" fmla="*/ 16 w 16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4">
                  <a:moveTo>
                    <a:pt x="16" y="4"/>
                  </a:moveTo>
                  <a:lnTo>
                    <a:pt x="16" y="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0" y="14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Freeform 122"/>
            <p:cNvSpPr>
              <a:spLocks/>
            </p:cNvSpPr>
            <p:nvPr/>
          </p:nvSpPr>
          <p:spPr bwMode="auto">
            <a:xfrm>
              <a:off x="2966" y="1624"/>
              <a:ext cx="14" cy="15"/>
            </a:xfrm>
            <a:custGeom>
              <a:avLst/>
              <a:gdLst>
                <a:gd name="T0" fmla="*/ 14 w 14"/>
                <a:gd name="T1" fmla="*/ 6 h 15"/>
                <a:gd name="T2" fmla="*/ 8 w 14"/>
                <a:gd name="T3" fmla="*/ 0 h 15"/>
                <a:gd name="T4" fmla="*/ 8 w 14"/>
                <a:gd name="T5" fmla="*/ 0 h 15"/>
                <a:gd name="T6" fmla="*/ 6 w 14"/>
                <a:gd name="T7" fmla="*/ 2 h 15"/>
                <a:gd name="T8" fmla="*/ 0 w 14"/>
                <a:gd name="T9" fmla="*/ 2 h 15"/>
                <a:gd name="T10" fmla="*/ 0 w 14"/>
                <a:gd name="T11" fmla="*/ 2 h 15"/>
                <a:gd name="T12" fmla="*/ 0 w 14"/>
                <a:gd name="T13" fmla="*/ 6 h 15"/>
                <a:gd name="T14" fmla="*/ 2 w 14"/>
                <a:gd name="T15" fmla="*/ 12 h 15"/>
                <a:gd name="T16" fmla="*/ 6 w 14"/>
                <a:gd name="T17" fmla="*/ 14 h 15"/>
                <a:gd name="T18" fmla="*/ 8 w 14"/>
                <a:gd name="T19" fmla="*/ 15 h 15"/>
                <a:gd name="T20" fmla="*/ 10 w 14"/>
                <a:gd name="T21" fmla="*/ 15 h 15"/>
                <a:gd name="T22" fmla="*/ 12 w 14"/>
                <a:gd name="T23" fmla="*/ 14 h 15"/>
                <a:gd name="T24" fmla="*/ 12 w 14"/>
                <a:gd name="T25" fmla="*/ 12 h 15"/>
                <a:gd name="T26" fmla="*/ 14 w 14"/>
                <a:gd name="T27" fmla="*/ 6 h 15"/>
                <a:gd name="T28" fmla="*/ 14 w 14"/>
                <a:gd name="T29" fmla="*/ 6 h 15"/>
                <a:gd name="T30" fmla="*/ 14 w 14"/>
                <a:gd name="T31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5">
                  <a:moveTo>
                    <a:pt x="14" y="6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Freeform 123"/>
            <p:cNvSpPr>
              <a:spLocks/>
            </p:cNvSpPr>
            <p:nvPr/>
          </p:nvSpPr>
          <p:spPr bwMode="auto">
            <a:xfrm>
              <a:off x="3047" y="1643"/>
              <a:ext cx="20" cy="16"/>
            </a:xfrm>
            <a:custGeom>
              <a:avLst/>
              <a:gdLst>
                <a:gd name="T0" fmla="*/ 20 w 20"/>
                <a:gd name="T1" fmla="*/ 0 h 16"/>
                <a:gd name="T2" fmla="*/ 20 w 20"/>
                <a:gd name="T3" fmla="*/ 0 h 16"/>
                <a:gd name="T4" fmla="*/ 20 w 20"/>
                <a:gd name="T5" fmla="*/ 0 h 16"/>
                <a:gd name="T6" fmla="*/ 16 w 20"/>
                <a:gd name="T7" fmla="*/ 0 h 16"/>
                <a:gd name="T8" fmla="*/ 10 w 20"/>
                <a:gd name="T9" fmla="*/ 0 h 16"/>
                <a:gd name="T10" fmla="*/ 10 w 20"/>
                <a:gd name="T11" fmla="*/ 0 h 16"/>
                <a:gd name="T12" fmla="*/ 10 w 20"/>
                <a:gd name="T13" fmla="*/ 2 h 16"/>
                <a:gd name="T14" fmla="*/ 8 w 20"/>
                <a:gd name="T15" fmla="*/ 4 h 16"/>
                <a:gd name="T16" fmla="*/ 4 w 20"/>
                <a:gd name="T17" fmla="*/ 6 h 16"/>
                <a:gd name="T18" fmla="*/ 0 w 20"/>
                <a:gd name="T19" fmla="*/ 8 h 16"/>
                <a:gd name="T20" fmla="*/ 0 w 20"/>
                <a:gd name="T21" fmla="*/ 8 h 16"/>
                <a:gd name="T22" fmla="*/ 2 w 20"/>
                <a:gd name="T23" fmla="*/ 14 h 16"/>
                <a:gd name="T24" fmla="*/ 2 w 20"/>
                <a:gd name="T25" fmla="*/ 14 h 16"/>
                <a:gd name="T26" fmla="*/ 4 w 20"/>
                <a:gd name="T27" fmla="*/ 16 h 16"/>
                <a:gd name="T28" fmla="*/ 6 w 20"/>
                <a:gd name="T29" fmla="*/ 16 h 16"/>
                <a:gd name="T30" fmla="*/ 10 w 20"/>
                <a:gd name="T31" fmla="*/ 16 h 16"/>
                <a:gd name="T32" fmla="*/ 16 w 20"/>
                <a:gd name="T33" fmla="*/ 14 h 16"/>
                <a:gd name="T34" fmla="*/ 18 w 20"/>
                <a:gd name="T35" fmla="*/ 12 h 16"/>
                <a:gd name="T36" fmla="*/ 20 w 20"/>
                <a:gd name="T37" fmla="*/ 8 h 16"/>
                <a:gd name="T38" fmla="*/ 20 w 20"/>
                <a:gd name="T39" fmla="*/ 4 h 16"/>
                <a:gd name="T40" fmla="*/ 20 w 20"/>
                <a:gd name="T41" fmla="*/ 0 h 16"/>
                <a:gd name="T42" fmla="*/ 20 w 20"/>
                <a:gd name="T43" fmla="*/ 0 h 16"/>
                <a:gd name="T44" fmla="*/ 20 w 20"/>
                <a:gd name="T4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16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4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5" name="Freeform 124"/>
            <p:cNvSpPr>
              <a:spLocks/>
            </p:cNvSpPr>
            <p:nvPr/>
          </p:nvSpPr>
          <p:spPr bwMode="auto">
            <a:xfrm>
              <a:off x="3195" y="1576"/>
              <a:ext cx="16" cy="6"/>
            </a:xfrm>
            <a:custGeom>
              <a:avLst/>
              <a:gdLst>
                <a:gd name="T0" fmla="*/ 8 w 16"/>
                <a:gd name="T1" fmla="*/ 0 h 6"/>
                <a:gd name="T2" fmla="*/ 8 w 16"/>
                <a:gd name="T3" fmla="*/ 0 h 6"/>
                <a:gd name="T4" fmla="*/ 8 w 16"/>
                <a:gd name="T5" fmla="*/ 0 h 6"/>
                <a:gd name="T6" fmla="*/ 6 w 16"/>
                <a:gd name="T7" fmla="*/ 0 h 6"/>
                <a:gd name="T8" fmla="*/ 2 w 16"/>
                <a:gd name="T9" fmla="*/ 0 h 6"/>
                <a:gd name="T10" fmla="*/ 0 w 16"/>
                <a:gd name="T11" fmla="*/ 2 h 6"/>
                <a:gd name="T12" fmla="*/ 0 w 16"/>
                <a:gd name="T13" fmla="*/ 4 h 6"/>
                <a:gd name="T14" fmla="*/ 2 w 16"/>
                <a:gd name="T15" fmla="*/ 6 h 6"/>
                <a:gd name="T16" fmla="*/ 8 w 16"/>
                <a:gd name="T17" fmla="*/ 6 h 6"/>
                <a:gd name="T18" fmla="*/ 8 w 16"/>
                <a:gd name="T19" fmla="*/ 6 h 6"/>
                <a:gd name="T20" fmla="*/ 14 w 16"/>
                <a:gd name="T21" fmla="*/ 6 h 6"/>
                <a:gd name="T22" fmla="*/ 16 w 16"/>
                <a:gd name="T23" fmla="*/ 6 h 6"/>
                <a:gd name="T24" fmla="*/ 16 w 16"/>
                <a:gd name="T25" fmla="*/ 4 h 6"/>
                <a:gd name="T26" fmla="*/ 14 w 16"/>
                <a:gd name="T27" fmla="*/ 2 h 6"/>
                <a:gd name="T28" fmla="*/ 8 w 16"/>
                <a:gd name="T29" fmla="*/ 0 h 6"/>
                <a:gd name="T30" fmla="*/ 8 w 16"/>
                <a:gd name="T31" fmla="*/ 0 h 6"/>
                <a:gd name="T32" fmla="*/ 8 w 16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Freeform 125"/>
            <p:cNvSpPr>
              <a:spLocks/>
            </p:cNvSpPr>
            <p:nvPr/>
          </p:nvSpPr>
          <p:spPr bwMode="auto">
            <a:xfrm>
              <a:off x="2840" y="1703"/>
              <a:ext cx="20" cy="30"/>
            </a:xfrm>
            <a:custGeom>
              <a:avLst/>
              <a:gdLst>
                <a:gd name="T0" fmla="*/ 20 w 20"/>
                <a:gd name="T1" fmla="*/ 4 h 30"/>
                <a:gd name="T2" fmla="*/ 14 w 20"/>
                <a:gd name="T3" fmla="*/ 0 h 30"/>
                <a:gd name="T4" fmla="*/ 14 w 20"/>
                <a:gd name="T5" fmla="*/ 0 h 30"/>
                <a:gd name="T6" fmla="*/ 8 w 20"/>
                <a:gd name="T7" fmla="*/ 0 h 30"/>
                <a:gd name="T8" fmla="*/ 6 w 20"/>
                <a:gd name="T9" fmla="*/ 2 h 30"/>
                <a:gd name="T10" fmla="*/ 2 w 20"/>
                <a:gd name="T11" fmla="*/ 6 h 30"/>
                <a:gd name="T12" fmla="*/ 0 w 20"/>
                <a:gd name="T13" fmla="*/ 10 h 30"/>
                <a:gd name="T14" fmla="*/ 0 w 20"/>
                <a:gd name="T15" fmla="*/ 10 h 30"/>
                <a:gd name="T16" fmla="*/ 0 w 20"/>
                <a:gd name="T17" fmla="*/ 20 h 30"/>
                <a:gd name="T18" fmla="*/ 0 w 20"/>
                <a:gd name="T19" fmla="*/ 26 h 30"/>
                <a:gd name="T20" fmla="*/ 0 w 20"/>
                <a:gd name="T21" fmla="*/ 28 h 30"/>
                <a:gd name="T22" fmla="*/ 0 w 20"/>
                <a:gd name="T23" fmla="*/ 28 h 30"/>
                <a:gd name="T24" fmla="*/ 2 w 20"/>
                <a:gd name="T25" fmla="*/ 30 h 30"/>
                <a:gd name="T26" fmla="*/ 4 w 20"/>
                <a:gd name="T27" fmla="*/ 30 h 30"/>
                <a:gd name="T28" fmla="*/ 8 w 20"/>
                <a:gd name="T29" fmla="*/ 30 h 30"/>
                <a:gd name="T30" fmla="*/ 12 w 20"/>
                <a:gd name="T31" fmla="*/ 26 h 30"/>
                <a:gd name="T32" fmla="*/ 14 w 20"/>
                <a:gd name="T33" fmla="*/ 24 h 30"/>
                <a:gd name="T34" fmla="*/ 14 w 20"/>
                <a:gd name="T35" fmla="*/ 24 h 30"/>
                <a:gd name="T36" fmla="*/ 18 w 20"/>
                <a:gd name="T37" fmla="*/ 20 h 30"/>
                <a:gd name="T38" fmla="*/ 18 w 20"/>
                <a:gd name="T39" fmla="*/ 14 h 30"/>
                <a:gd name="T40" fmla="*/ 20 w 20"/>
                <a:gd name="T41" fmla="*/ 4 h 30"/>
                <a:gd name="T42" fmla="*/ 20 w 20"/>
                <a:gd name="T43" fmla="*/ 4 h 30"/>
                <a:gd name="T44" fmla="*/ 20 w 20"/>
                <a:gd name="T45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0">
                  <a:moveTo>
                    <a:pt x="20" y="4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8" y="30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" name="Freeform 126"/>
            <p:cNvSpPr>
              <a:spLocks/>
            </p:cNvSpPr>
            <p:nvPr/>
          </p:nvSpPr>
          <p:spPr bwMode="auto">
            <a:xfrm>
              <a:off x="2739" y="1303"/>
              <a:ext cx="39" cy="26"/>
            </a:xfrm>
            <a:custGeom>
              <a:avLst/>
              <a:gdLst>
                <a:gd name="T0" fmla="*/ 37 w 39"/>
                <a:gd name="T1" fmla="*/ 0 h 26"/>
                <a:gd name="T2" fmla="*/ 37 w 39"/>
                <a:gd name="T3" fmla="*/ 0 h 26"/>
                <a:gd name="T4" fmla="*/ 31 w 39"/>
                <a:gd name="T5" fmla="*/ 4 h 26"/>
                <a:gd name="T6" fmla="*/ 28 w 39"/>
                <a:gd name="T7" fmla="*/ 6 h 26"/>
                <a:gd name="T8" fmla="*/ 24 w 39"/>
                <a:gd name="T9" fmla="*/ 10 h 26"/>
                <a:gd name="T10" fmla="*/ 24 w 39"/>
                <a:gd name="T11" fmla="*/ 10 h 26"/>
                <a:gd name="T12" fmla="*/ 18 w 39"/>
                <a:gd name="T13" fmla="*/ 10 h 26"/>
                <a:gd name="T14" fmla="*/ 14 w 39"/>
                <a:gd name="T15" fmla="*/ 10 h 26"/>
                <a:gd name="T16" fmla="*/ 14 w 39"/>
                <a:gd name="T17" fmla="*/ 10 h 26"/>
                <a:gd name="T18" fmla="*/ 6 w 39"/>
                <a:gd name="T19" fmla="*/ 10 h 26"/>
                <a:gd name="T20" fmla="*/ 2 w 39"/>
                <a:gd name="T21" fmla="*/ 14 h 26"/>
                <a:gd name="T22" fmla="*/ 0 w 39"/>
                <a:gd name="T23" fmla="*/ 14 h 26"/>
                <a:gd name="T24" fmla="*/ 0 w 39"/>
                <a:gd name="T25" fmla="*/ 18 h 26"/>
                <a:gd name="T26" fmla="*/ 6 w 39"/>
                <a:gd name="T27" fmla="*/ 22 h 26"/>
                <a:gd name="T28" fmla="*/ 6 w 39"/>
                <a:gd name="T29" fmla="*/ 22 h 26"/>
                <a:gd name="T30" fmla="*/ 8 w 39"/>
                <a:gd name="T31" fmla="*/ 24 h 26"/>
                <a:gd name="T32" fmla="*/ 10 w 39"/>
                <a:gd name="T33" fmla="*/ 26 h 26"/>
                <a:gd name="T34" fmla="*/ 16 w 39"/>
                <a:gd name="T35" fmla="*/ 26 h 26"/>
                <a:gd name="T36" fmla="*/ 22 w 39"/>
                <a:gd name="T37" fmla="*/ 26 h 26"/>
                <a:gd name="T38" fmla="*/ 30 w 39"/>
                <a:gd name="T39" fmla="*/ 24 h 26"/>
                <a:gd name="T40" fmla="*/ 30 w 39"/>
                <a:gd name="T41" fmla="*/ 24 h 26"/>
                <a:gd name="T42" fmla="*/ 35 w 39"/>
                <a:gd name="T43" fmla="*/ 22 h 26"/>
                <a:gd name="T44" fmla="*/ 37 w 39"/>
                <a:gd name="T45" fmla="*/ 16 h 26"/>
                <a:gd name="T46" fmla="*/ 39 w 39"/>
                <a:gd name="T47" fmla="*/ 10 h 26"/>
                <a:gd name="T48" fmla="*/ 39 w 39"/>
                <a:gd name="T49" fmla="*/ 4 h 26"/>
                <a:gd name="T50" fmla="*/ 39 w 39"/>
                <a:gd name="T51" fmla="*/ 4 h 26"/>
                <a:gd name="T52" fmla="*/ 37 w 39"/>
                <a:gd name="T53" fmla="*/ 2 h 26"/>
                <a:gd name="T54" fmla="*/ 37 w 39"/>
                <a:gd name="T55" fmla="*/ 0 h 26"/>
                <a:gd name="T56" fmla="*/ 37 w 39"/>
                <a:gd name="T5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26">
                  <a:moveTo>
                    <a:pt x="37" y="0"/>
                  </a:moveTo>
                  <a:lnTo>
                    <a:pt x="37" y="0"/>
                  </a:lnTo>
                  <a:lnTo>
                    <a:pt x="31" y="4"/>
                  </a:lnTo>
                  <a:lnTo>
                    <a:pt x="28" y="6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6" y="10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8" y="24"/>
                  </a:lnTo>
                  <a:lnTo>
                    <a:pt x="10" y="26"/>
                  </a:lnTo>
                  <a:lnTo>
                    <a:pt x="16" y="26"/>
                  </a:lnTo>
                  <a:lnTo>
                    <a:pt x="22" y="26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5" y="22"/>
                  </a:lnTo>
                  <a:lnTo>
                    <a:pt x="37" y="16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" name="Freeform 127"/>
            <p:cNvSpPr>
              <a:spLocks/>
            </p:cNvSpPr>
            <p:nvPr/>
          </p:nvSpPr>
          <p:spPr bwMode="auto">
            <a:xfrm>
              <a:off x="2767" y="1267"/>
              <a:ext cx="15" cy="18"/>
            </a:xfrm>
            <a:custGeom>
              <a:avLst/>
              <a:gdLst>
                <a:gd name="T0" fmla="*/ 9 w 15"/>
                <a:gd name="T1" fmla="*/ 2 h 18"/>
                <a:gd name="T2" fmla="*/ 9 w 15"/>
                <a:gd name="T3" fmla="*/ 2 h 18"/>
                <a:gd name="T4" fmla="*/ 5 w 15"/>
                <a:gd name="T5" fmla="*/ 0 h 18"/>
                <a:gd name="T6" fmla="*/ 3 w 15"/>
                <a:gd name="T7" fmla="*/ 0 h 18"/>
                <a:gd name="T8" fmla="*/ 0 w 15"/>
                <a:gd name="T9" fmla="*/ 2 h 18"/>
                <a:gd name="T10" fmla="*/ 0 w 15"/>
                <a:gd name="T11" fmla="*/ 6 h 18"/>
                <a:gd name="T12" fmla="*/ 0 w 15"/>
                <a:gd name="T13" fmla="*/ 8 h 18"/>
                <a:gd name="T14" fmla="*/ 0 w 15"/>
                <a:gd name="T15" fmla="*/ 10 h 18"/>
                <a:gd name="T16" fmla="*/ 0 w 15"/>
                <a:gd name="T17" fmla="*/ 14 h 18"/>
                <a:gd name="T18" fmla="*/ 3 w 15"/>
                <a:gd name="T19" fmla="*/ 16 h 18"/>
                <a:gd name="T20" fmla="*/ 3 w 15"/>
                <a:gd name="T21" fmla="*/ 16 h 18"/>
                <a:gd name="T22" fmla="*/ 7 w 15"/>
                <a:gd name="T23" fmla="*/ 18 h 18"/>
                <a:gd name="T24" fmla="*/ 11 w 15"/>
                <a:gd name="T25" fmla="*/ 18 h 18"/>
                <a:gd name="T26" fmla="*/ 11 w 15"/>
                <a:gd name="T27" fmla="*/ 14 h 18"/>
                <a:gd name="T28" fmla="*/ 13 w 15"/>
                <a:gd name="T29" fmla="*/ 14 h 18"/>
                <a:gd name="T30" fmla="*/ 15 w 15"/>
                <a:gd name="T31" fmla="*/ 10 h 18"/>
                <a:gd name="T32" fmla="*/ 13 w 15"/>
                <a:gd name="T33" fmla="*/ 8 h 18"/>
                <a:gd name="T34" fmla="*/ 11 w 15"/>
                <a:gd name="T35" fmla="*/ 6 h 18"/>
                <a:gd name="T36" fmla="*/ 11 w 15"/>
                <a:gd name="T37" fmla="*/ 2 h 18"/>
                <a:gd name="T38" fmla="*/ 9 w 15"/>
                <a:gd name="T39" fmla="*/ 2 h 18"/>
                <a:gd name="T40" fmla="*/ 9 w 15"/>
                <a:gd name="T41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18">
                  <a:moveTo>
                    <a:pt x="9" y="2"/>
                  </a:moveTo>
                  <a:lnTo>
                    <a:pt x="9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3" y="8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9" name="Freeform 128"/>
            <p:cNvSpPr>
              <a:spLocks/>
            </p:cNvSpPr>
            <p:nvPr/>
          </p:nvSpPr>
          <p:spPr bwMode="auto">
            <a:xfrm>
              <a:off x="2707" y="1299"/>
              <a:ext cx="30" cy="24"/>
            </a:xfrm>
            <a:custGeom>
              <a:avLst/>
              <a:gdLst>
                <a:gd name="T0" fmla="*/ 30 w 30"/>
                <a:gd name="T1" fmla="*/ 4 h 24"/>
                <a:gd name="T2" fmla="*/ 30 w 30"/>
                <a:gd name="T3" fmla="*/ 4 h 24"/>
                <a:gd name="T4" fmla="*/ 26 w 30"/>
                <a:gd name="T5" fmla="*/ 4 h 24"/>
                <a:gd name="T6" fmla="*/ 26 w 30"/>
                <a:gd name="T7" fmla="*/ 4 h 24"/>
                <a:gd name="T8" fmla="*/ 22 w 30"/>
                <a:gd name="T9" fmla="*/ 2 h 24"/>
                <a:gd name="T10" fmla="*/ 18 w 30"/>
                <a:gd name="T11" fmla="*/ 0 h 24"/>
                <a:gd name="T12" fmla="*/ 16 w 30"/>
                <a:gd name="T13" fmla="*/ 0 h 24"/>
                <a:gd name="T14" fmla="*/ 14 w 30"/>
                <a:gd name="T15" fmla="*/ 0 h 24"/>
                <a:gd name="T16" fmla="*/ 14 w 30"/>
                <a:gd name="T17" fmla="*/ 0 h 24"/>
                <a:gd name="T18" fmla="*/ 6 w 30"/>
                <a:gd name="T19" fmla="*/ 2 h 24"/>
                <a:gd name="T20" fmla="*/ 2 w 30"/>
                <a:gd name="T21" fmla="*/ 4 h 24"/>
                <a:gd name="T22" fmla="*/ 0 w 30"/>
                <a:gd name="T23" fmla="*/ 8 h 24"/>
                <a:gd name="T24" fmla="*/ 0 w 30"/>
                <a:gd name="T25" fmla="*/ 14 h 24"/>
                <a:gd name="T26" fmla="*/ 0 w 30"/>
                <a:gd name="T27" fmla="*/ 16 h 24"/>
                <a:gd name="T28" fmla="*/ 0 w 30"/>
                <a:gd name="T29" fmla="*/ 16 h 24"/>
                <a:gd name="T30" fmla="*/ 4 w 30"/>
                <a:gd name="T31" fmla="*/ 22 h 24"/>
                <a:gd name="T32" fmla="*/ 8 w 30"/>
                <a:gd name="T33" fmla="*/ 24 h 24"/>
                <a:gd name="T34" fmla="*/ 14 w 30"/>
                <a:gd name="T35" fmla="*/ 24 h 24"/>
                <a:gd name="T36" fmla="*/ 20 w 30"/>
                <a:gd name="T37" fmla="*/ 24 h 24"/>
                <a:gd name="T38" fmla="*/ 20 w 30"/>
                <a:gd name="T39" fmla="*/ 24 h 24"/>
                <a:gd name="T40" fmla="*/ 24 w 30"/>
                <a:gd name="T41" fmla="*/ 22 h 24"/>
                <a:gd name="T42" fmla="*/ 28 w 30"/>
                <a:gd name="T43" fmla="*/ 20 h 24"/>
                <a:gd name="T44" fmla="*/ 30 w 30"/>
                <a:gd name="T45" fmla="*/ 16 h 24"/>
                <a:gd name="T46" fmla="*/ 30 w 30"/>
                <a:gd name="T47" fmla="*/ 8 h 24"/>
                <a:gd name="T48" fmla="*/ 30 w 30"/>
                <a:gd name="T49" fmla="*/ 4 h 24"/>
                <a:gd name="T50" fmla="*/ 30 w 30"/>
                <a:gd name="T5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24">
                  <a:moveTo>
                    <a:pt x="30" y="4"/>
                  </a:moveTo>
                  <a:lnTo>
                    <a:pt x="30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14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4" y="22"/>
                  </a:lnTo>
                  <a:lnTo>
                    <a:pt x="28" y="20"/>
                  </a:lnTo>
                  <a:lnTo>
                    <a:pt x="30" y="16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30" y="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8" name="Freeform 129"/>
            <p:cNvSpPr>
              <a:spLocks/>
            </p:cNvSpPr>
            <p:nvPr/>
          </p:nvSpPr>
          <p:spPr bwMode="auto">
            <a:xfrm>
              <a:off x="2731" y="1285"/>
              <a:ext cx="18" cy="14"/>
            </a:xfrm>
            <a:custGeom>
              <a:avLst/>
              <a:gdLst>
                <a:gd name="T0" fmla="*/ 2 w 18"/>
                <a:gd name="T1" fmla="*/ 2 h 14"/>
                <a:gd name="T2" fmla="*/ 2 w 18"/>
                <a:gd name="T3" fmla="*/ 2 h 14"/>
                <a:gd name="T4" fmla="*/ 0 w 18"/>
                <a:gd name="T5" fmla="*/ 6 h 14"/>
                <a:gd name="T6" fmla="*/ 0 w 18"/>
                <a:gd name="T7" fmla="*/ 10 h 14"/>
                <a:gd name="T8" fmla="*/ 2 w 18"/>
                <a:gd name="T9" fmla="*/ 10 h 14"/>
                <a:gd name="T10" fmla="*/ 4 w 18"/>
                <a:gd name="T11" fmla="*/ 12 h 14"/>
                <a:gd name="T12" fmla="*/ 8 w 18"/>
                <a:gd name="T13" fmla="*/ 12 h 14"/>
                <a:gd name="T14" fmla="*/ 14 w 18"/>
                <a:gd name="T15" fmla="*/ 14 h 14"/>
                <a:gd name="T16" fmla="*/ 14 w 18"/>
                <a:gd name="T17" fmla="*/ 14 h 14"/>
                <a:gd name="T18" fmla="*/ 16 w 18"/>
                <a:gd name="T19" fmla="*/ 10 h 14"/>
                <a:gd name="T20" fmla="*/ 18 w 18"/>
                <a:gd name="T21" fmla="*/ 6 h 14"/>
                <a:gd name="T22" fmla="*/ 18 w 18"/>
                <a:gd name="T23" fmla="*/ 6 h 14"/>
                <a:gd name="T24" fmla="*/ 14 w 18"/>
                <a:gd name="T25" fmla="*/ 0 h 14"/>
                <a:gd name="T26" fmla="*/ 8 w 18"/>
                <a:gd name="T27" fmla="*/ 0 h 14"/>
                <a:gd name="T28" fmla="*/ 4 w 18"/>
                <a:gd name="T29" fmla="*/ 0 h 14"/>
                <a:gd name="T30" fmla="*/ 2 w 18"/>
                <a:gd name="T31" fmla="*/ 2 h 14"/>
                <a:gd name="T32" fmla="*/ 2 w 18"/>
                <a:gd name="T33" fmla="*/ 2 h 14"/>
                <a:gd name="T34" fmla="*/ 2 w 18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4">
                  <a:moveTo>
                    <a:pt x="2" y="2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0" name="Freeform 130"/>
            <p:cNvSpPr>
              <a:spLocks/>
            </p:cNvSpPr>
            <p:nvPr/>
          </p:nvSpPr>
          <p:spPr bwMode="auto">
            <a:xfrm>
              <a:off x="2733" y="1235"/>
              <a:ext cx="20" cy="16"/>
            </a:xfrm>
            <a:custGeom>
              <a:avLst/>
              <a:gdLst>
                <a:gd name="T0" fmla="*/ 14 w 20"/>
                <a:gd name="T1" fmla="*/ 0 h 16"/>
                <a:gd name="T2" fmla="*/ 14 w 20"/>
                <a:gd name="T3" fmla="*/ 0 h 16"/>
                <a:gd name="T4" fmla="*/ 8 w 20"/>
                <a:gd name="T5" fmla="*/ 0 h 16"/>
                <a:gd name="T6" fmla="*/ 4 w 20"/>
                <a:gd name="T7" fmla="*/ 2 h 16"/>
                <a:gd name="T8" fmla="*/ 4 w 20"/>
                <a:gd name="T9" fmla="*/ 2 h 16"/>
                <a:gd name="T10" fmla="*/ 4 w 20"/>
                <a:gd name="T11" fmla="*/ 4 h 16"/>
                <a:gd name="T12" fmla="*/ 0 w 20"/>
                <a:gd name="T13" fmla="*/ 4 h 16"/>
                <a:gd name="T14" fmla="*/ 0 w 20"/>
                <a:gd name="T15" fmla="*/ 4 h 16"/>
                <a:gd name="T16" fmla="*/ 0 w 20"/>
                <a:gd name="T17" fmla="*/ 10 h 16"/>
                <a:gd name="T18" fmla="*/ 0 w 20"/>
                <a:gd name="T19" fmla="*/ 12 h 16"/>
                <a:gd name="T20" fmla="*/ 4 w 20"/>
                <a:gd name="T21" fmla="*/ 14 h 16"/>
                <a:gd name="T22" fmla="*/ 4 w 20"/>
                <a:gd name="T23" fmla="*/ 14 h 16"/>
                <a:gd name="T24" fmla="*/ 12 w 20"/>
                <a:gd name="T25" fmla="*/ 16 h 16"/>
                <a:gd name="T26" fmla="*/ 18 w 20"/>
                <a:gd name="T27" fmla="*/ 16 h 16"/>
                <a:gd name="T28" fmla="*/ 20 w 20"/>
                <a:gd name="T29" fmla="*/ 12 h 16"/>
                <a:gd name="T30" fmla="*/ 20 w 20"/>
                <a:gd name="T31" fmla="*/ 12 h 16"/>
                <a:gd name="T32" fmla="*/ 18 w 20"/>
                <a:gd name="T33" fmla="*/ 6 h 16"/>
                <a:gd name="T34" fmla="*/ 18 w 20"/>
                <a:gd name="T35" fmla="*/ 4 h 16"/>
                <a:gd name="T36" fmla="*/ 16 w 20"/>
                <a:gd name="T37" fmla="*/ 2 h 16"/>
                <a:gd name="T38" fmla="*/ 14 w 20"/>
                <a:gd name="T39" fmla="*/ 0 h 16"/>
                <a:gd name="T40" fmla="*/ 14 w 20"/>
                <a:gd name="T41" fmla="*/ 0 h 16"/>
                <a:gd name="T42" fmla="*/ 14 w 20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6">
                  <a:moveTo>
                    <a:pt x="14" y="0"/>
                  </a:moveTo>
                  <a:lnTo>
                    <a:pt x="14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2" name="Freeform 131"/>
            <p:cNvSpPr>
              <a:spLocks/>
            </p:cNvSpPr>
            <p:nvPr/>
          </p:nvSpPr>
          <p:spPr bwMode="auto">
            <a:xfrm>
              <a:off x="2635" y="1269"/>
              <a:ext cx="22" cy="22"/>
            </a:xfrm>
            <a:custGeom>
              <a:avLst/>
              <a:gdLst>
                <a:gd name="T0" fmla="*/ 10 w 22"/>
                <a:gd name="T1" fmla="*/ 4 h 22"/>
                <a:gd name="T2" fmla="*/ 10 w 22"/>
                <a:gd name="T3" fmla="*/ 4 h 22"/>
                <a:gd name="T4" fmla="*/ 8 w 22"/>
                <a:gd name="T5" fmla="*/ 2 h 22"/>
                <a:gd name="T6" fmla="*/ 6 w 22"/>
                <a:gd name="T7" fmla="*/ 0 h 22"/>
                <a:gd name="T8" fmla="*/ 2 w 22"/>
                <a:gd name="T9" fmla="*/ 2 h 22"/>
                <a:gd name="T10" fmla="*/ 0 w 22"/>
                <a:gd name="T11" fmla="*/ 6 h 22"/>
                <a:gd name="T12" fmla="*/ 0 w 22"/>
                <a:gd name="T13" fmla="*/ 8 h 22"/>
                <a:gd name="T14" fmla="*/ 0 w 22"/>
                <a:gd name="T15" fmla="*/ 8 h 22"/>
                <a:gd name="T16" fmla="*/ 0 w 22"/>
                <a:gd name="T17" fmla="*/ 8 h 22"/>
                <a:gd name="T18" fmla="*/ 8 w 22"/>
                <a:gd name="T19" fmla="*/ 16 h 22"/>
                <a:gd name="T20" fmla="*/ 8 w 22"/>
                <a:gd name="T21" fmla="*/ 16 h 22"/>
                <a:gd name="T22" fmla="*/ 12 w 22"/>
                <a:gd name="T23" fmla="*/ 22 h 22"/>
                <a:gd name="T24" fmla="*/ 12 w 22"/>
                <a:gd name="T25" fmla="*/ 22 h 22"/>
                <a:gd name="T26" fmla="*/ 14 w 22"/>
                <a:gd name="T27" fmla="*/ 22 h 22"/>
                <a:gd name="T28" fmla="*/ 14 w 22"/>
                <a:gd name="T29" fmla="*/ 22 h 22"/>
                <a:gd name="T30" fmla="*/ 18 w 22"/>
                <a:gd name="T31" fmla="*/ 16 h 22"/>
                <a:gd name="T32" fmla="*/ 18 w 22"/>
                <a:gd name="T33" fmla="*/ 8 h 22"/>
                <a:gd name="T34" fmla="*/ 22 w 22"/>
                <a:gd name="T35" fmla="*/ 4 h 22"/>
                <a:gd name="T36" fmla="*/ 22 w 22"/>
                <a:gd name="T37" fmla="*/ 4 h 22"/>
                <a:gd name="T38" fmla="*/ 18 w 22"/>
                <a:gd name="T39" fmla="*/ 2 h 22"/>
                <a:gd name="T40" fmla="*/ 14 w 22"/>
                <a:gd name="T41" fmla="*/ 0 h 22"/>
                <a:gd name="T42" fmla="*/ 10 w 22"/>
                <a:gd name="T43" fmla="*/ 4 h 22"/>
                <a:gd name="T44" fmla="*/ 10 w 22"/>
                <a:gd name="T45" fmla="*/ 4 h 22"/>
                <a:gd name="T46" fmla="*/ 10 w 22"/>
                <a:gd name="T4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" h="22">
                  <a:moveTo>
                    <a:pt x="10" y="4"/>
                  </a:move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8" y="16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" name="Freeform 132"/>
            <p:cNvSpPr>
              <a:spLocks/>
            </p:cNvSpPr>
            <p:nvPr/>
          </p:nvSpPr>
          <p:spPr bwMode="auto">
            <a:xfrm>
              <a:off x="2685" y="1337"/>
              <a:ext cx="14" cy="12"/>
            </a:xfrm>
            <a:custGeom>
              <a:avLst/>
              <a:gdLst>
                <a:gd name="T0" fmla="*/ 8 w 14"/>
                <a:gd name="T1" fmla="*/ 0 h 12"/>
                <a:gd name="T2" fmla="*/ 8 w 14"/>
                <a:gd name="T3" fmla="*/ 0 h 12"/>
                <a:gd name="T4" fmla="*/ 4 w 14"/>
                <a:gd name="T5" fmla="*/ 0 h 12"/>
                <a:gd name="T6" fmla="*/ 4 w 14"/>
                <a:gd name="T7" fmla="*/ 0 h 12"/>
                <a:gd name="T8" fmla="*/ 2 w 14"/>
                <a:gd name="T9" fmla="*/ 0 h 12"/>
                <a:gd name="T10" fmla="*/ 0 w 14"/>
                <a:gd name="T11" fmla="*/ 2 h 12"/>
                <a:gd name="T12" fmla="*/ 0 w 14"/>
                <a:gd name="T13" fmla="*/ 4 h 12"/>
                <a:gd name="T14" fmla="*/ 0 w 14"/>
                <a:gd name="T15" fmla="*/ 8 h 12"/>
                <a:gd name="T16" fmla="*/ 0 w 14"/>
                <a:gd name="T17" fmla="*/ 8 h 12"/>
                <a:gd name="T18" fmla="*/ 4 w 14"/>
                <a:gd name="T19" fmla="*/ 12 h 12"/>
                <a:gd name="T20" fmla="*/ 4 w 14"/>
                <a:gd name="T21" fmla="*/ 12 h 12"/>
                <a:gd name="T22" fmla="*/ 8 w 14"/>
                <a:gd name="T23" fmla="*/ 12 h 12"/>
                <a:gd name="T24" fmla="*/ 10 w 14"/>
                <a:gd name="T25" fmla="*/ 12 h 12"/>
                <a:gd name="T26" fmla="*/ 14 w 14"/>
                <a:gd name="T27" fmla="*/ 10 h 12"/>
                <a:gd name="T28" fmla="*/ 14 w 14"/>
                <a:gd name="T29" fmla="*/ 8 h 12"/>
                <a:gd name="T30" fmla="*/ 14 w 14"/>
                <a:gd name="T31" fmla="*/ 4 h 12"/>
                <a:gd name="T32" fmla="*/ 14 w 14"/>
                <a:gd name="T33" fmla="*/ 0 h 12"/>
                <a:gd name="T34" fmla="*/ 8 w 14"/>
                <a:gd name="T35" fmla="*/ 0 h 12"/>
                <a:gd name="T36" fmla="*/ 8 w 14"/>
                <a:gd name="T37" fmla="*/ 0 h 12"/>
                <a:gd name="T38" fmla="*/ 8 w 14"/>
                <a:gd name="T3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Freeform 133"/>
            <p:cNvSpPr>
              <a:spLocks/>
            </p:cNvSpPr>
            <p:nvPr/>
          </p:nvSpPr>
          <p:spPr bwMode="auto">
            <a:xfrm>
              <a:off x="2667" y="1297"/>
              <a:ext cx="32" cy="24"/>
            </a:xfrm>
            <a:custGeom>
              <a:avLst/>
              <a:gdLst>
                <a:gd name="T0" fmla="*/ 20 w 32"/>
                <a:gd name="T1" fmla="*/ 2 h 24"/>
                <a:gd name="T2" fmla="*/ 18 w 32"/>
                <a:gd name="T3" fmla="*/ 6 h 24"/>
                <a:gd name="T4" fmla="*/ 18 w 32"/>
                <a:gd name="T5" fmla="*/ 6 h 24"/>
                <a:gd name="T6" fmla="*/ 14 w 32"/>
                <a:gd name="T7" fmla="*/ 6 h 24"/>
                <a:gd name="T8" fmla="*/ 12 w 32"/>
                <a:gd name="T9" fmla="*/ 6 h 24"/>
                <a:gd name="T10" fmla="*/ 10 w 32"/>
                <a:gd name="T11" fmla="*/ 2 h 24"/>
                <a:gd name="T12" fmla="*/ 8 w 32"/>
                <a:gd name="T13" fmla="*/ 2 h 24"/>
                <a:gd name="T14" fmla="*/ 4 w 32"/>
                <a:gd name="T15" fmla="*/ 2 h 24"/>
                <a:gd name="T16" fmla="*/ 2 w 32"/>
                <a:gd name="T17" fmla="*/ 2 h 24"/>
                <a:gd name="T18" fmla="*/ 0 w 32"/>
                <a:gd name="T19" fmla="*/ 6 h 24"/>
                <a:gd name="T20" fmla="*/ 0 w 32"/>
                <a:gd name="T21" fmla="*/ 6 h 24"/>
                <a:gd name="T22" fmla="*/ 0 w 32"/>
                <a:gd name="T23" fmla="*/ 10 h 24"/>
                <a:gd name="T24" fmla="*/ 0 w 32"/>
                <a:gd name="T25" fmla="*/ 16 h 24"/>
                <a:gd name="T26" fmla="*/ 2 w 32"/>
                <a:gd name="T27" fmla="*/ 18 h 24"/>
                <a:gd name="T28" fmla="*/ 2 w 32"/>
                <a:gd name="T29" fmla="*/ 18 h 24"/>
                <a:gd name="T30" fmla="*/ 4 w 32"/>
                <a:gd name="T31" fmla="*/ 18 h 24"/>
                <a:gd name="T32" fmla="*/ 10 w 32"/>
                <a:gd name="T33" fmla="*/ 18 h 24"/>
                <a:gd name="T34" fmla="*/ 10 w 32"/>
                <a:gd name="T35" fmla="*/ 18 h 24"/>
                <a:gd name="T36" fmla="*/ 12 w 32"/>
                <a:gd name="T37" fmla="*/ 20 h 24"/>
                <a:gd name="T38" fmla="*/ 14 w 32"/>
                <a:gd name="T39" fmla="*/ 20 h 24"/>
                <a:gd name="T40" fmla="*/ 14 w 32"/>
                <a:gd name="T41" fmla="*/ 20 h 24"/>
                <a:gd name="T42" fmla="*/ 18 w 32"/>
                <a:gd name="T43" fmla="*/ 24 h 24"/>
                <a:gd name="T44" fmla="*/ 20 w 32"/>
                <a:gd name="T45" fmla="*/ 24 h 24"/>
                <a:gd name="T46" fmla="*/ 24 w 32"/>
                <a:gd name="T47" fmla="*/ 22 h 24"/>
                <a:gd name="T48" fmla="*/ 24 w 32"/>
                <a:gd name="T49" fmla="*/ 22 h 24"/>
                <a:gd name="T50" fmla="*/ 28 w 32"/>
                <a:gd name="T51" fmla="*/ 20 h 24"/>
                <a:gd name="T52" fmla="*/ 32 w 32"/>
                <a:gd name="T53" fmla="*/ 20 h 24"/>
                <a:gd name="T54" fmla="*/ 32 w 32"/>
                <a:gd name="T55" fmla="*/ 16 h 24"/>
                <a:gd name="T56" fmla="*/ 32 w 32"/>
                <a:gd name="T57" fmla="*/ 16 h 24"/>
                <a:gd name="T58" fmla="*/ 32 w 32"/>
                <a:gd name="T59" fmla="*/ 10 h 24"/>
                <a:gd name="T60" fmla="*/ 28 w 32"/>
                <a:gd name="T61" fmla="*/ 4 h 24"/>
                <a:gd name="T62" fmla="*/ 26 w 32"/>
                <a:gd name="T63" fmla="*/ 2 h 24"/>
                <a:gd name="T64" fmla="*/ 24 w 32"/>
                <a:gd name="T65" fmla="*/ 0 h 24"/>
                <a:gd name="T66" fmla="*/ 22 w 32"/>
                <a:gd name="T67" fmla="*/ 0 h 24"/>
                <a:gd name="T68" fmla="*/ 20 w 32"/>
                <a:gd name="T69" fmla="*/ 2 h 24"/>
                <a:gd name="T70" fmla="*/ 20 w 32"/>
                <a:gd name="T71" fmla="*/ 2 h 24"/>
                <a:gd name="T72" fmla="*/ 20 w 32"/>
                <a:gd name="T7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24">
                  <a:moveTo>
                    <a:pt x="20" y="2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8" y="24"/>
                  </a:lnTo>
                  <a:lnTo>
                    <a:pt x="20" y="24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7" name="Freeform 134"/>
            <p:cNvSpPr>
              <a:spLocks/>
            </p:cNvSpPr>
            <p:nvPr/>
          </p:nvSpPr>
          <p:spPr bwMode="auto">
            <a:xfrm>
              <a:off x="2677" y="1241"/>
              <a:ext cx="60" cy="56"/>
            </a:xfrm>
            <a:custGeom>
              <a:avLst/>
              <a:gdLst>
                <a:gd name="T0" fmla="*/ 60 w 60"/>
                <a:gd name="T1" fmla="*/ 30 h 56"/>
                <a:gd name="T2" fmla="*/ 60 w 60"/>
                <a:gd name="T3" fmla="*/ 28 h 56"/>
                <a:gd name="T4" fmla="*/ 52 w 60"/>
                <a:gd name="T5" fmla="*/ 18 h 56"/>
                <a:gd name="T6" fmla="*/ 48 w 60"/>
                <a:gd name="T7" fmla="*/ 10 h 56"/>
                <a:gd name="T8" fmla="*/ 44 w 60"/>
                <a:gd name="T9" fmla="*/ 4 h 56"/>
                <a:gd name="T10" fmla="*/ 36 w 60"/>
                <a:gd name="T11" fmla="*/ 0 h 56"/>
                <a:gd name="T12" fmla="*/ 34 w 60"/>
                <a:gd name="T13" fmla="*/ 4 h 56"/>
                <a:gd name="T14" fmla="*/ 30 w 60"/>
                <a:gd name="T15" fmla="*/ 10 h 56"/>
                <a:gd name="T16" fmla="*/ 26 w 60"/>
                <a:gd name="T17" fmla="*/ 12 h 56"/>
                <a:gd name="T18" fmla="*/ 26 w 60"/>
                <a:gd name="T19" fmla="*/ 8 h 56"/>
                <a:gd name="T20" fmla="*/ 24 w 60"/>
                <a:gd name="T21" fmla="*/ 8 h 56"/>
                <a:gd name="T22" fmla="*/ 24 w 60"/>
                <a:gd name="T23" fmla="*/ 12 h 56"/>
                <a:gd name="T24" fmla="*/ 26 w 60"/>
                <a:gd name="T25" fmla="*/ 18 h 56"/>
                <a:gd name="T26" fmla="*/ 26 w 60"/>
                <a:gd name="T27" fmla="*/ 22 h 56"/>
                <a:gd name="T28" fmla="*/ 22 w 60"/>
                <a:gd name="T29" fmla="*/ 22 h 56"/>
                <a:gd name="T30" fmla="*/ 16 w 60"/>
                <a:gd name="T31" fmla="*/ 18 h 56"/>
                <a:gd name="T32" fmla="*/ 12 w 60"/>
                <a:gd name="T33" fmla="*/ 10 h 56"/>
                <a:gd name="T34" fmla="*/ 8 w 60"/>
                <a:gd name="T35" fmla="*/ 8 h 56"/>
                <a:gd name="T36" fmla="*/ 6 w 60"/>
                <a:gd name="T37" fmla="*/ 8 h 56"/>
                <a:gd name="T38" fmla="*/ 4 w 60"/>
                <a:gd name="T39" fmla="*/ 12 h 56"/>
                <a:gd name="T40" fmla="*/ 8 w 60"/>
                <a:gd name="T41" fmla="*/ 16 h 56"/>
                <a:gd name="T42" fmla="*/ 12 w 60"/>
                <a:gd name="T43" fmla="*/ 22 h 56"/>
                <a:gd name="T44" fmla="*/ 12 w 60"/>
                <a:gd name="T45" fmla="*/ 28 h 56"/>
                <a:gd name="T46" fmla="*/ 4 w 60"/>
                <a:gd name="T47" fmla="*/ 18 h 56"/>
                <a:gd name="T48" fmla="*/ 0 w 60"/>
                <a:gd name="T49" fmla="*/ 20 h 56"/>
                <a:gd name="T50" fmla="*/ 0 w 60"/>
                <a:gd name="T51" fmla="*/ 26 h 56"/>
                <a:gd name="T52" fmla="*/ 4 w 60"/>
                <a:gd name="T53" fmla="*/ 34 h 56"/>
                <a:gd name="T54" fmla="*/ 8 w 60"/>
                <a:gd name="T55" fmla="*/ 40 h 56"/>
                <a:gd name="T56" fmla="*/ 16 w 60"/>
                <a:gd name="T57" fmla="*/ 46 h 56"/>
                <a:gd name="T58" fmla="*/ 22 w 60"/>
                <a:gd name="T59" fmla="*/ 46 h 56"/>
                <a:gd name="T60" fmla="*/ 26 w 60"/>
                <a:gd name="T61" fmla="*/ 46 h 56"/>
                <a:gd name="T62" fmla="*/ 30 w 60"/>
                <a:gd name="T63" fmla="*/ 54 h 56"/>
                <a:gd name="T64" fmla="*/ 34 w 60"/>
                <a:gd name="T65" fmla="*/ 56 h 56"/>
                <a:gd name="T66" fmla="*/ 38 w 60"/>
                <a:gd name="T67" fmla="*/ 54 h 56"/>
                <a:gd name="T68" fmla="*/ 38 w 60"/>
                <a:gd name="T69" fmla="*/ 42 h 56"/>
                <a:gd name="T70" fmla="*/ 44 w 60"/>
                <a:gd name="T71" fmla="*/ 40 h 56"/>
                <a:gd name="T72" fmla="*/ 38 w 60"/>
                <a:gd name="T73" fmla="*/ 40 h 56"/>
                <a:gd name="T74" fmla="*/ 34 w 60"/>
                <a:gd name="T75" fmla="*/ 36 h 56"/>
                <a:gd name="T76" fmla="*/ 34 w 60"/>
                <a:gd name="T77" fmla="*/ 36 h 56"/>
                <a:gd name="T78" fmla="*/ 40 w 60"/>
                <a:gd name="T79" fmla="*/ 36 h 56"/>
                <a:gd name="T80" fmla="*/ 38 w 60"/>
                <a:gd name="T81" fmla="*/ 22 h 56"/>
                <a:gd name="T82" fmla="*/ 44 w 60"/>
                <a:gd name="T83" fmla="*/ 22 h 56"/>
                <a:gd name="T84" fmla="*/ 52 w 60"/>
                <a:gd name="T85" fmla="*/ 26 h 56"/>
                <a:gd name="T86" fmla="*/ 58 w 60"/>
                <a:gd name="T87" fmla="*/ 30 h 56"/>
                <a:gd name="T88" fmla="*/ 60 w 60"/>
                <a:gd name="T89" fmla="*/ 3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" h="56">
                  <a:moveTo>
                    <a:pt x="60" y="30"/>
                  </a:moveTo>
                  <a:lnTo>
                    <a:pt x="60" y="30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56" y="22"/>
                  </a:lnTo>
                  <a:lnTo>
                    <a:pt x="52" y="18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6" y="6"/>
                  </a:lnTo>
                  <a:lnTo>
                    <a:pt x="44" y="4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2" y="6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6" y="14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22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50"/>
                  </a:lnTo>
                  <a:lnTo>
                    <a:pt x="30" y="54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38" y="40"/>
                  </a:lnTo>
                  <a:lnTo>
                    <a:pt x="36" y="38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8" y="30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44" y="22"/>
                  </a:lnTo>
                  <a:lnTo>
                    <a:pt x="46" y="22"/>
                  </a:lnTo>
                  <a:lnTo>
                    <a:pt x="52" y="26"/>
                  </a:lnTo>
                  <a:lnTo>
                    <a:pt x="56" y="28"/>
                  </a:lnTo>
                  <a:lnTo>
                    <a:pt x="58" y="30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0" y="3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8" name="Freeform 135"/>
            <p:cNvSpPr>
              <a:spLocks/>
            </p:cNvSpPr>
            <p:nvPr/>
          </p:nvSpPr>
          <p:spPr bwMode="auto">
            <a:xfrm>
              <a:off x="2613" y="1269"/>
              <a:ext cx="12" cy="14"/>
            </a:xfrm>
            <a:custGeom>
              <a:avLst/>
              <a:gdLst>
                <a:gd name="T0" fmla="*/ 0 w 12"/>
                <a:gd name="T1" fmla="*/ 6 h 14"/>
                <a:gd name="T2" fmla="*/ 0 w 12"/>
                <a:gd name="T3" fmla="*/ 6 h 14"/>
                <a:gd name="T4" fmla="*/ 2 w 12"/>
                <a:gd name="T5" fmla="*/ 10 h 14"/>
                <a:gd name="T6" fmla="*/ 4 w 12"/>
                <a:gd name="T7" fmla="*/ 12 h 14"/>
                <a:gd name="T8" fmla="*/ 8 w 12"/>
                <a:gd name="T9" fmla="*/ 14 h 14"/>
                <a:gd name="T10" fmla="*/ 8 w 12"/>
                <a:gd name="T11" fmla="*/ 14 h 14"/>
                <a:gd name="T12" fmla="*/ 10 w 12"/>
                <a:gd name="T13" fmla="*/ 10 h 14"/>
                <a:gd name="T14" fmla="*/ 12 w 12"/>
                <a:gd name="T15" fmla="*/ 8 h 14"/>
                <a:gd name="T16" fmla="*/ 12 w 12"/>
                <a:gd name="T17" fmla="*/ 0 h 14"/>
                <a:gd name="T18" fmla="*/ 12 w 12"/>
                <a:gd name="T19" fmla="*/ 0 h 14"/>
                <a:gd name="T20" fmla="*/ 8 w 12"/>
                <a:gd name="T21" fmla="*/ 0 h 14"/>
                <a:gd name="T22" fmla="*/ 4 w 12"/>
                <a:gd name="T23" fmla="*/ 0 h 14"/>
                <a:gd name="T24" fmla="*/ 0 w 12"/>
                <a:gd name="T25" fmla="*/ 0 h 14"/>
                <a:gd name="T26" fmla="*/ 0 w 12"/>
                <a:gd name="T27" fmla="*/ 0 h 14"/>
                <a:gd name="T28" fmla="*/ 0 w 12"/>
                <a:gd name="T29" fmla="*/ 4 h 14"/>
                <a:gd name="T30" fmla="*/ 0 w 12"/>
                <a:gd name="T31" fmla="*/ 6 h 14"/>
                <a:gd name="T32" fmla="*/ 0 w 12"/>
                <a:gd name="T33" fmla="*/ 6 h 14"/>
                <a:gd name="T34" fmla="*/ 0 w 12"/>
                <a:gd name="T3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14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6" name="Freeform 136"/>
            <p:cNvSpPr>
              <a:spLocks/>
            </p:cNvSpPr>
            <p:nvPr/>
          </p:nvSpPr>
          <p:spPr bwMode="auto">
            <a:xfrm>
              <a:off x="2661" y="1269"/>
              <a:ext cx="10" cy="12"/>
            </a:xfrm>
            <a:custGeom>
              <a:avLst/>
              <a:gdLst>
                <a:gd name="T0" fmla="*/ 6 w 10"/>
                <a:gd name="T1" fmla="*/ 0 h 12"/>
                <a:gd name="T2" fmla="*/ 2 w 10"/>
                <a:gd name="T3" fmla="*/ 4 h 12"/>
                <a:gd name="T4" fmla="*/ 2 w 10"/>
                <a:gd name="T5" fmla="*/ 4 h 12"/>
                <a:gd name="T6" fmla="*/ 0 w 10"/>
                <a:gd name="T7" fmla="*/ 4 h 12"/>
                <a:gd name="T8" fmla="*/ 0 w 10"/>
                <a:gd name="T9" fmla="*/ 4 h 12"/>
                <a:gd name="T10" fmla="*/ 2 w 10"/>
                <a:gd name="T11" fmla="*/ 6 h 12"/>
                <a:gd name="T12" fmla="*/ 2 w 10"/>
                <a:gd name="T13" fmla="*/ 8 h 12"/>
                <a:gd name="T14" fmla="*/ 8 w 10"/>
                <a:gd name="T15" fmla="*/ 12 h 12"/>
                <a:gd name="T16" fmla="*/ 8 w 10"/>
                <a:gd name="T17" fmla="*/ 12 h 12"/>
                <a:gd name="T18" fmla="*/ 10 w 10"/>
                <a:gd name="T19" fmla="*/ 8 h 12"/>
                <a:gd name="T20" fmla="*/ 10 w 10"/>
                <a:gd name="T21" fmla="*/ 6 h 12"/>
                <a:gd name="T22" fmla="*/ 10 w 10"/>
                <a:gd name="T23" fmla="*/ 4 h 12"/>
                <a:gd name="T24" fmla="*/ 6 w 10"/>
                <a:gd name="T25" fmla="*/ 0 h 12"/>
                <a:gd name="T26" fmla="*/ 6 w 10"/>
                <a:gd name="T27" fmla="*/ 0 h 12"/>
                <a:gd name="T28" fmla="*/ 6 w 10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2">
                  <a:moveTo>
                    <a:pt x="6" y="0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7" name="Freeform 137"/>
            <p:cNvSpPr>
              <a:spLocks/>
            </p:cNvSpPr>
            <p:nvPr/>
          </p:nvSpPr>
          <p:spPr bwMode="auto">
            <a:xfrm>
              <a:off x="2595" y="1203"/>
              <a:ext cx="64" cy="48"/>
            </a:xfrm>
            <a:custGeom>
              <a:avLst/>
              <a:gdLst>
                <a:gd name="T0" fmla="*/ 62 w 64"/>
                <a:gd name="T1" fmla="*/ 38 h 48"/>
                <a:gd name="T2" fmla="*/ 58 w 64"/>
                <a:gd name="T3" fmla="*/ 32 h 48"/>
                <a:gd name="T4" fmla="*/ 62 w 64"/>
                <a:gd name="T5" fmla="*/ 26 h 48"/>
                <a:gd name="T6" fmla="*/ 52 w 64"/>
                <a:gd name="T7" fmla="*/ 20 h 48"/>
                <a:gd name="T8" fmla="*/ 48 w 64"/>
                <a:gd name="T9" fmla="*/ 20 h 48"/>
                <a:gd name="T10" fmla="*/ 44 w 64"/>
                <a:gd name="T11" fmla="*/ 20 h 48"/>
                <a:gd name="T12" fmla="*/ 40 w 64"/>
                <a:gd name="T13" fmla="*/ 20 h 48"/>
                <a:gd name="T14" fmla="*/ 36 w 64"/>
                <a:gd name="T15" fmla="*/ 18 h 48"/>
                <a:gd name="T16" fmla="*/ 30 w 64"/>
                <a:gd name="T17" fmla="*/ 10 h 48"/>
                <a:gd name="T18" fmla="*/ 28 w 64"/>
                <a:gd name="T19" fmla="*/ 6 h 48"/>
                <a:gd name="T20" fmla="*/ 18 w 64"/>
                <a:gd name="T21" fmla="*/ 4 h 48"/>
                <a:gd name="T22" fmla="*/ 14 w 64"/>
                <a:gd name="T23" fmla="*/ 2 h 48"/>
                <a:gd name="T24" fmla="*/ 4 w 64"/>
                <a:gd name="T25" fmla="*/ 0 h 48"/>
                <a:gd name="T26" fmla="*/ 0 w 64"/>
                <a:gd name="T27" fmla="*/ 4 h 48"/>
                <a:gd name="T28" fmla="*/ 2 w 64"/>
                <a:gd name="T29" fmla="*/ 10 h 48"/>
                <a:gd name="T30" fmla="*/ 4 w 64"/>
                <a:gd name="T31" fmla="*/ 10 h 48"/>
                <a:gd name="T32" fmla="*/ 14 w 64"/>
                <a:gd name="T33" fmla="*/ 12 h 48"/>
                <a:gd name="T34" fmla="*/ 22 w 64"/>
                <a:gd name="T35" fmla="*/ 12 h 48"/>
                <a:gd name="T36" fmla="*/ 24 w 64"/>
                <a:gd name="T37" fmla="*/ 14 h 48"/>
                <a:gd name="T38" fmla="*/ 24 w 64"/>
                <a:gd name="T39" fmla="*/ 24 h 48"/>
                <a:gd name="T40" fmla="*/ 18 w 64"/>
                <a:gd name="T41" fmla="*/ 26 h 48"/>
                <a:gd name="T42" fmla="*/ 8 w 64"/>
                <a:gd name="T43" fmla="*/ 28 h 48"/>
                <a:gd name="T44" fmla="*/ 4 w 64"/>
                <a:gd name="T45" fmla="*/ 32 h 48"/>
                <a:gd name="T46" fmla="*/ 4 w 64"/>
                <a:gd name="T47" fmla="*/ 34 h 48"/>
                <a:gd name="T48" fmla="*/ 6 w 64"/>
                <a:gd name="T49" fmla="*/ 36 h 48"/>
                <a:gd name="T50" fmla="*/ 2 w 64"/>
                <a:gd name="T51" fmla="*/ 44 h 48"/>
                <a:gd name="T52" fmla="*/ 4 w 64"/>
                <a:gd name="T53" fmla="*/ 46 h 48"/>
                <a:gd name="T54" fmla="*/ 16 w 64"/>
                <a:gd name="T55" fmla="*/ 46 h 48"/>
                <a:gd name="T56" fmla="*/ 18 w 64"/>
                <a:gd name="T57" fmla="*/ 42 h 48"/>
                <a:gd name="T58" fmla="*/ 30 w 64"/>
                <a:gd name="T59" fmla="*/ 44 h 48"/>
                <a:gd name="T60" fmla="*/ 42 w 64"/>
                <a:gd name="T61" fmla="*/ 48 h 48"/>
                <a:gd name="T62" fmla="*/ 52 w 64"/>
                <a:gd name="T63" fmla="*/ 48 h 48"/>
                <a:gd name="T64" fmla="*/ 62 w 64"/>
                <a:gd name="T65" fmla="*/ 48 h 48"/>
                <a:gd name="T66" fmla="*/ 64 w 64"/>
                <a:gd name="T67" fmla="*/ 44 h 48"/>
                <a:gd name="T68" fmla="*/ 62 w 64"/>
                <a:gd name="T69" fmla="*/ 38 h 48"/>
                <a:gd name="T70" fmla="*/ 62 w 64"/>
                <a:gd name="T71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" h="48">
                  <a:moveTo>
                    <a:pt x="62" y="38"/>
                  </a:moveTo>
                  <a:lnTo>
                    <a:pt x="62" y="38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54" y="24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6" y="20"/>
                  </a:lnTo>
                  <a:lnTo>
                    <a:pt x="44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14" y="12"/>
                  </a:lnTo>
                  <a:lnTo>
                    <a:pt x="18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4" y="14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2" y="26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8" y="44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42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8" y="48"/>
                  </a:lnTo>
                  <a:lnTo>
                    <a:pt x="62" y="48"/>
                  </a:lnTo>
                  <a:lnTo>
                    <a:pt x="62" y="46"/>
                  </a:lnTo>
                  <a:lnTo>
                    <a:pt x="64" y="44"/>
                  </a:lnTo>
                  <a:lnTo>
                    <a:pt x="64" y="42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8" name="Freeform 138"/>
            <p:cNvSpPr>
              <a:spLocks/>
            </p:cNvSpPr>
            <p:nvPr/>
          </p:nvSpPr>
          <p:spPr bwMode="auto">
            <a:xfrm>
              <a:off x="2657" y="1215"/>
              <a:ext cx="14" cy="12"/>
            </a:xfrm>
            <a:custGeom>
              <a:avLst/>
              <a:gdLst>
                <a:gd name="T0" fmla="*/ 14 w 14"/>
                <a:gd name="T1" fmla="*/ 8 h 12"/>
                <a:gd name="T2" fmla="*/ 8 w 14"/>
                <a:gd name="T3" fmla="*/ 0 h 12"/>
                <a:gd name="T4" fmla="*/ 8 w 14"/>
                <a:gd name="T5" fmla="*/ 0 h 12"/>
                <a:gd name="T6" fmla="*/ 4 w 14"/>
                <a:gd name="T7" fmla="*/ 0 h 12"/>
                <a:gd name="T8" fmla="*/ 2 w 14"/>
                <a:gd name="T9" fmla="*/ 2 h 12"/>
                <a:gd name="T10" fmla="*/ 0 w 14"/>
                <a:gd name="T11" fmla="*/ 2 h 12"/>
                <a:gd name="T12" fmla="*/ 2 w 14"/>
                <a:gd name="T13" fmla="*/ 8 h 12"/>
                <a:gd name="T14" fmla="*/ 2 w 14"/>
                <a:gd name="T15" fmla="*/ 8 h 12"/>
                <a:gd name="T16" fmla="*/ 4 w 14"/>
                <a:gd name="T17" fmla="*/ 12 h 12"/>
                <a:gd name="T18" fmla="*/ 10 w 14"/>
                <a:gd name="T19" fmla="*/ 12 h 12"/>
                <a:gd name="T20" fmla="*/ 14 w 14"/>
                <a:gd name="T21" fmla="*/ 12 h 12"/>
                <a:gd name="T22" fmla="*/ 14 w 14"/>
                <a:gd name="T23" fmla="*/ 10 h 12"/>
                <a:gd name="T24" fmla="*/ 14 w 14"/>
                <a:gd name="T25" fmla="*/ 8 h 12"/>
                <a:gd name="T26" fmla="*/ 14 w 14"/>
                <a:gd name="T27" fmla="*/ 8 h 12"/>
                <a:gd name="T28" fmla="*/ 14 w 14"/>
                <a:gd name="T2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2">
                  <a:moveTo>
                    <a:pt x="14" y="8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9" name="Freeform 139"/>
            <p:cNvSpPr>
              <a:spLocks/>
            </p:cNvSpPr>
            <p:nvPr/>
          </p:nvSpPr>
          <p:spPr bwMode="auto">
            <a:xfrm>
              <a:off x="4809" y="1819"/>
              <a:ext cx="22" cy="50"/>
            </a:xfrm>
            <a:custGeom>
              <a:avLst/>
              <a:gdLst>
                <a:gd name="T0" fmla="*/ 6 w 22"/>
                <a:gd name="T1" fmla="*/ 0 h 50"/>
                <a:gd name="T2" fmla="*/ 6 w 22"/>
                <a:gd name="T3" fmla="*/ 0 h 50"/>
                <a:gd name="T4" fmla="*/ 4 w 22"/>
                <a:gd name="T5" fmla="*/ 0 h 50"/>
                <a:gd name="T6" fmla="*/ 2 w 22"/>
                <a:gd name="T7" fmla="*/ 2 h 50"/>
                <a:gd name="T8" fmla="*/ 2 w 22"/>
                <a:gd name="T9" fmla="*/ 6 h 50"/>
                <a:gd name="T10" fmla="*/ 0 w 22"/>
                <a:gd name="T11" fmla="*/ 12 h 50"/>
                <a:gd name="T12" fmla="*/ 2 w 22"/>
                <a:gd name="T13" fmla="*/ 22 h 50"/>
                <a:gd name="T14" fmla="*/ 4 w 22"/>
                <a:gd name="T15" fmla="*/ 30 h 50"/>
                <a:gd name="T16" fmla="*/ 6 w 22"/>
                <a:gd name="T17" fmla="*/ 34 h 50"/>
                <a:gd name="T18" fmla="*/ 12 w 22"/>
                <a:gd name="T19" fmla="*/ 42 h 50"/>
                <a:gd name="T20" fmla="*/ 14 w 22"/>
                <a:gd name="T21" fmla="*/ 44 h 50"/>
                <a:gd name="T22" fmla="*/ 20 w 22"/>
                <a:gd name="T23" fmla="*/ 50 h 50"/>
                <a:gd name="T24" fmla="*/ 20 w 22"/>
                <a:gd name="T25" fmla="*/ 50 h 50"/>
                <a:gd name="T26" fmla="*/ 22 w 22"/>
                <a:gd name="T27" fmla="*/ 36 h 50"/>
                <a:gd name="T28" fmla="*/ 22 w 22"/>
                <a:gd name="T29" fmla="*/ 16 h 50"/>
                <a:gd name="T30" fmla="*/ 20 w 22"/>
                <a:gd name="T31" fmla="*/ 8 h 50"/>
                <a:gd name="T32" fmla="*/ 18 w 22"/>
                <a:gd name="T33" fmla="*/ 4 h 50"/>
                <a:gd name="T34" fmla="*/ 16 w 22"/>
                <a:gd name="T35" fmla="*/ 0 h 50"/>
                <a:gd name="T36" fmla="*/ 14 w 22"/>
                <a:gd name="T37" fmla="*/ 0 h 50"/>
                <a:gd name="T38" fmla="*/ 8 w 22"/>
                <a:gd name="T39" fmla="*/ 0 h 50"/>
                <a:gd name="T40" fmla="*/ 6 w 22"/>
                <a:gd name="T41" fmla="*/ 0 h 50"/>
                <a:gd name="T42" fmla="*/ 6 w 22"/>
                <a:gd name="T43" fmla="*/ 0 h 50"/>
                <a:gd name="T44" fmla="*/ 6 w 22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50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2" y="22"/>
                  </a:lnTo>
                  <a:lnTo>
                    <a:pt x="4" y="30"/>
                  </a:lnTo>
                  <a:lnTo>
                    <a:pt x="6" y="34"/>
                  </a:lnTo>
                  <a:lnTo>
                    <a:pt x="12" y="42"/>
                  </a:lnTo>
                  <a:lnTo>
                    <a:pt x="14" y="44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2" y="36"/>
                  </a:lnTo>
                  <a:lnTo>
                    <a:pt x="22" y="16"/>
                  </a:lnTo>
                  <a:lnTo>
                    <a:pt x="20" y="8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0" name="Freeform 140"/>
            <p:cNvSpPr>
              <a:spLocks/>
            </p:cNvSpPr>
            <p:nvPr/>
          </p:nvSpPr>
          <p:spPr bwMode="auto">
            <a:xfrm>
              <a:off x="676" y="2203"/>
              <a:ext cx="123" cy="143"/>
            </a:xfrm>
            <a:custGeom>
              <a:avLst/>
              <a:gdLst>
                <a:gd name="T0" fmla="*/ 12 w 123"/>
                <a:gd name="T1" fmla="*/ 62 h 143"/>
                <a:gd name="T2" fmla="*/ 6 w 123"/>
                <a:gd name="T3" fmla="*/ 62 h 143"/>
                <a:gd name="T4" fmla="*/ 2 w 123"/>
                <a:gd name="T5" fmla="*/ 58 h 143"/>
                <a:gd name="T6" fmla="*/ 0 w 123"/>
                <a:gd name="T7" fmla="*/ 62 h 143"/>
                <a:gd name="T8" fmla="*/ 2 w 123"/>
                <a:gd name="T9" fmla="*/ 78 h 143"/>
                <a:gd name="T10" fmla="*/ 10 w 123"/>
                <a:gd name="T11" fmla="*/ 86 h 143"/>
                <a:gd name="T12" fmla="*/ 26 w 123"/>
                <a:gd name="T13" fmla="*/ 92 h 143"/>
                <a:gd name="T14" fmla="*/ 44 w 123"/>
                <a:gd name="T15" fmla="*/ 96 h 143"/>
                <a:gd name="T16" fmla="*/ 52 w 123"/>
                <a:gd name="T17" fmla="*/ 100 h 143"/>
                <a:gd name="T18" fmla="*/ 56 w 123"/>
                <a:gd name="T19" fmla="*/ 108 h 143"/>
                <a:gd name="T20" fmla="*/ 62 w 123"/>
                <a:gd name="T21" fmla="*/ 110 h 143"/>
                <a:gd name="T22" fmla="*/ 74 w 123"/>
                <a:gd name="T23" fmla="*/ 110 h 143"/>
                <a:gd name="T24" fmla="*/ 82 w 123"/>
                <a:gd name="T25" fmla="*/ 112 h 143"/>
                <a:gd name="T26" fmla="*/ 86 w 123"/>
                <a:gd name="T27" fmla="*/ 118 h 143"/>
                <a:gd name="T28" fmla="*/ 86 w 123"/>
                <a:gd name="T29" fmla="*/ 124 h 143"/>
                <a:gd name="T30" fmla="*/ 86 w 123"/>
                <a:gd name="T31" fmla="*/ 128 h 143"/>
                <a:gd name="T32" fmla="*/ 92 w 123"/>
                <a:gd name="T33" fmla="*/ 132 h 143"/>
                <a:gd name="T34" fmla="*/ 102 w 123"/>
                <a:gd name="T35" fmla="*/ 143 h 143"/>
                <a:gd name="T36" fmla="*/ 106 w 123"/>
                <a:gd name="T37" fmla="*/ 143 h 143"/>
                <a:gd name="T38" fmla="*/ 111 w 123"/>
                <a:gd name="T39" fmla="*/ 137 h 143"/>
                <a:gd name="T40" fmla="*/ 117 w 123"/>
                <a:gd name="T41" fmla="*/ 137 h 143"/>
                <a:gd name="T42" fmla="*/ 123 w 123"/>
                <a:gd name="T43" fmla="*/ 135 h 143"/>
                <a:gd name="T44" fmla="*/ 117 w 123"/>
                <a:gd name="T45" fmla="*/ 126 h 143"/>
                <a:gd name="T46" fmla="*/ 113 w 123"/>
                <a:gd name="T47" fmla="*/ 120 h 143"/>
                <a:gd name="T48" fmla="*/ 110 w 123"/>
                <a:gd name="T49" fmla="*/ 120 h 143"/>
                <a:gd name="T50" fmla="*/ 106 w 123"/>
                <a:gd name="T51" fmla="*/ 120 h 143"/>
                <a:gd name="T52" fmla="*/ 104 w 123"/>
                <a:gd name="T53" fmla="*/ 112 h 143"/>
                <a:gd name="T54" fmla="*/ 98 w 123"/>
                <a:gd name="T55" fmla="*/ 110 h 143"/>
                <a:gd name="T56" fmla="*/ 94 w 123"/>
                <a:gd name="T57" fmla="*/ 108 h 143"/>
                <a:gd name="T58" fmla="*/ 88 w 123"/>
                <a:gd name="T59" fmla="*/ 104 h 143"/>
                <a:gd name="T60" fmla="*/ 86 w 123"/>
                <a:gd name="T61" fmla="*/ 104 h 143"/>
                <a:gd name="T62" fmla="*/ 84 w 123"/>
                <a:gd name="T63" fmla="*/ 98 h 143"/>
                <a:gd name="T64" fmla="*/ 84 w 123"/>
                <a:gd name="T65" fmla="*/ 94 h 143"/>
                <a:gd name="T66" fmla="*/ 84 w 123"/>
                <a:gd name="T67" fmla="*/ 88 h 143"/>
                <a:gd name="T68" fmla="*/ 88 w 123"/>
                <a:gd name="T69" fmla="*/ 84 h 143"/>
                <a:gd name="T70" fmla="*/ 92 w 123"/>
                <a:gd name="T71" fmla="*/ 84 h 143"/>
                <a:gd name="T72" fmla="*/ 98 w 123"/>
                <a:gd name="T73" fmla="*/ 68 h 143"/>
                <a:gd name="T74" fmla="*/ 96 w 123"/>
                <a:gd name="T75" fmla="*/ 40 h 143"/>
                <a:gd name="T76" fmla="*/ 86 w 123"/>
                <a:gd name="T77" fmla="*/ 16 h 143"/>
                <a:gd name="T78" fmla="*/ 88 w 123"/>
                <a:gd name="T79" fmla="*/ 14 h 143"/>
                <a:gd name="T80" fmla="*/ 86 w 123"/>
                <a:gd name="T81" fmla="*/ 10 h 143"/>
                <a:gd name="T82" fmla="*/ 84 w 123"/>
                <a:gd name="T83" fmla="*/ 10 h 143"/>
                <a:gd name="T84" fmla="*/ 78 w 123"/>
                <a:gd name="T85" fmla="*/ 14 h 143"/>
                <a:gd name="T86" fmla="*/ 62 w 123"/>
                <a:gd name="T87" fmla="*/ 16 h 143"/>
                <a:gd name="T88" fmla="*/ 42 w 123"/>
                <a:gd name="T89" fmla="*/ 6 h 143"/>
                <a:gd name="T90" fmla="*/ 28 w 123"/>
                <a:gd name="T91" fmla="*/ 0 h 143"/>
                <a:gd name="T92" fmla="*/ 22 w 123"/>
                <a:gd name="T93" fmla="*/ 0 h 143"/>
                <a:gd name="T94" fmla="*/ 18 w 123"/>
                <a:gd name="T95" fmla="*/ 0 h 143"/>
                <a:gd name="T96" fmla="*/ 18 w 123"/>
                <a:gd name="T97" fmla="*/ 6 h 143"/>
                <a:gd name="T98" fmla="*/ 28 w 123"/>
                <a:gd name="T99" fmla="*/ 16 h 143"/>
                <a:gd name="T100" fmla="*/ 28 w 123"/>
                <a:gd name="T101" fmla="*/ 30 h 143"/>
                <a:gd name="T102" fmla="*/ 32 w 123"/>
                <a:gd name="T103" fmla="*/ 40 h 143"/>
                <a:gd name="T104" fmla="*/ 26 w 123"/>
                <a:gd name="T105" fmla="*/ 52 h 143"/>
                <a:gd name="T106" fmla="*/ 16 w 123"/>
                <a:gd name="T107" fmla="*/ 5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" h="143">
                  <a:moveTo>
                    <a:pt x="16" y="56"/>
                  </a:moveTo>
                  <a:lnTo>
                    <a:pt x="12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78"/>
                  </a:lnTo>
                  <a:lnTo>
                    <a:pt x="6" y="82"/>
                  </a:lnTo>
                  <a:lnTo>
                    <a:pt x="10" y="86"/>
                  </a:lnTo>
                  <a:lnTo>
                    <a:pt x="16" y="92"/>
                  </a:lnTo>
                  <a:lnTo>
                    <a:pt x="26" y="92"/>
                  </a:lnTo>
                  <a:lnTo>
                    <a:pt x="36" y="92"/>
                  </a:lnTo>
                  <a:lnTo>
                    <a:pt x="44" y="96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4" y="104"/>
                  </a:lnTo>
                  <a:lnTo>
                    <a:pt x="56" y="108"/>
                  </a:lnTo>
                  <a:lnTo>
                    <a:pt x="56" y="108"/>
                  </a:lnTo>
                  <a:lnTo>
                    <a:pt x="62" y="110"/>
                  </a:lnTo>
                  <a:lnTo>
                    <a:pt x="64" y="108"/>
                  </a:lnTo>
                  <a:lnTo>
                    <a:pt x="74" y="110"/>
                  </a:lnTo>
                  <a:lnTo>
                    <a:pt x="82" y="112"/>
                  </a:lnTo>
                  <a:lnTo>
                    <a:pt x="82" y="112"/>
                  </a:lnTo>
                  <a:lnTo>
                    <a:pt x="84" y="114"/>
                  </a:lnTo>
                  <a:lnTo>
                    <a:pt x="86" y="118"/>
                  </a:lnTo>
                  <a:lnTo>
                    <a:pt x="86" y="118"/>
                  </a:lnTo>
                  <a:lnTo>
                    <a:pt x="86" y="124"/>
                  </a:lnTo>
                  <a:lnTo>
                    <a:pt x="86" y="128"/>
                  </a:lnTo>
                  <a:lnTo>
                    <a:pt x="86" y="128"/>
                  </a:lnTo>
                  <a:lnTo>
                    <a:pt x="90" y="132"/>
                  </a:lnTo>
                  <a:lnTo>
                    <a:pt x="92" y="132"/>
                  </a:lnTo>
                  <a:lnTo>
                    <a:pt x="96" y="139"/>
                  </a:lnTo>
                  <a:lnTo>
                    <a:pt x="102" y="143"/>
                  </a:lnTo>
                  <a:lnTo>
                    <a:pt x="106" y="143"/>
                  </a:lnTo>
                  <a:lnTo>
                    <a:pt x="106" y="143"/>
                  </a:lnTo>
                  <a:lnTo>
                    <a:pt x="108" y="141"/>
                  </a:lnTo>
                  <a:lnTo>
                    <a:pt x="111" y="137"/>
                  </a:lnTo>
                  <a:lnTo>
                    <a:pt x="111" y="137"/>
                  </a:lnTo>
                  <a:lnTo>
                    <a:pt x="117" y="137"/>
                  </a:lnTo>
                  <a:lnTo>
                    <a:pt x="121" y="137"/>
                  </a:lnTo>
                  <a:lnTo>
                    <a:pt x="123" y="135"/>
                  </a:lnTo>
                  <a:lnTo>
                    <a:pt x="119" y="130"/>
                  </a:lnTo>
                  <a:lnTo>
                    <a:pt x="117" y="126"/>
                  </a:lnTo>
                  <a:lnTo>
                    <a:pt x="117" y="126"/>
                  </a:lnTo>
                  <a:lnTo>
                    <a:pt x="113" y="120"/>
                  </a:lnTo>
                  <a:lnTo>
                    <a:pt x="113" y="120"/>
                  </a:lnTo>
                  <a:lnTo>
                    <a:pt x="110" y="120"/>
                  </a:lnTo>
                  <a:lnTo>
                    <a:pt x="106" y="120"/>
                  </a:lnTo>
                  <a:lnTo>
                    <a:pt x="106" y="120"/>
                  </a:lnTo>
                  <a:lnTo>
                    <a:pt x="104" y="116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98" y="110"/>
                  </a:lnTo>
                  <a:lnTo>
                    <a:pt x="94" y="108"/>
                  </a:lnTo>
                  <a:lnTo>
                    <a:pt x="94" y="108"/>
                  </a:lnTo>
                  <a:lnTo>
                    <a:pt x="92" y="106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98"/>
                  </a:lnTo>
                  <a:lnTo>
                    <a:pt x="84" y="94"/>
                  </a:lnTo>
                  <a:lnTo>
                    <a:pt x="84" y="94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6"/>
                  </a:lnTo>
                  <a:lnTo>
                    <a:pt x="88" y="84"/>
                  </a:lnTo>
                  <a:lnTo>
                    <a:pt x="92" y="84"/>
                  </a:lnTo>
                  <a:lnTo>
                    <a:pt x="92" y="84"/>
                  </a:lnTo>
                  <a:lnTo>
                    <a:pt x="94" y="78"/>
                  </a:lnTo>
                  <a:lnTo>
                    <a:pt x="98" y="68"/>
                  </a:lnTo>
                  <a:lnTo>
                    <a:pt x="100" y="56"/>
                  </a:lnTo>
                  <a:lnTo>
                    <a:pt x="96" y="40"/>
                  </a:lnTo>
                  <a:lnTo>
                    <a:pt x="90" y="30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8" y="14"/>
                  </a:lnTo>
                  <a:lnTo>
                    <a:pt x="86" y="12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4" y="10"/>
                  </a:lnTo>
                  <a:lnTo>
                    <a:pt x="82" y="12"/>
                  </a:lnTo>
                  <a:lnTo>
                    <a:pt x="78" y="14"/>
                  </a:lnTo>
                  <a:lnTo>
                    <a:pt x="72" y="20"/>
                  </a:lnTo>
                  <a:lnTo>
                    <a:pt x="62" y="16"/>
                  </a:lnTo>
                  <a:lnTo>
                    <a:pt x="52" y="10"/>
                  </a:lnTo>
                  <a:lnTo>
                    <a:pt x="42" y="6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8" y="30"/>
                  </a:lnTo>
                  <a:lnTo>
                    <a:pt x="28" y="34"/>
                  </a:lnTo>
                  <a:lnTo>
                    <a:pt x="32" y="40"/>
                  </a:lnTo>
                  <a:lnTo>
                    <a:pt x="30" y="48"/>
                  </a:lnTo>
                  <a:lnTo>
                    <a:pt x="26" y="52"/>
                  </a:lnTo>
                  <a:lnTo>
                    <a:pt x="24" y="54"/>
                  </a:lnTo>
                  <a:lnTo>
                    <a:pt x="16" y="56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91424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33" name="Arc 14">
            <a:extLst>
              <a:ext uri="{FF2B5EF4-FFF2-40B4-BE49-F238E27FC236}">
                <a16:creationId xmlns:a16="http://schemas.microsoft.com/office/drawing/2014/main" id="{78964F03-5A99-4AE7-9AEE-9F844D1772D1}"/>
              </a:ext>
            </a:extLst>
          </p:cNvPr>
          <p:cNvSpPr/>
          <p:nvPr/>
        </p:nvSpPr>
        <p:spPr>
          <a:xfrm rot="3929256">
            <a:off x="301073" y="1665722"/>
            <a:ext cx="3210980" cy="3210980"/>
          </a:xfrm>
          <a:prstGeom prst="arc">
            <a:avLst>
              <a:gd name="adj1" fmla="val 13158556"/>
              <a:gd name="adj2" fmla="val 11705187"/>
            </a:avLst>
          </a:prstGeom>
          <a:ln w="19050" cap="rnd">
            <a:solidFill>
              <a:srgbClr val="C5D9F7"/>
            </a:solidFill>
            <a:prstDash val="sysDot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18" name="Схема 217"/>
          <p:cNvGraphicFramePr/>
          <p:nvPr/>
        </p:nvGraphicFramePr>
        <p:xfrm>
          <a:off x="3146998" y="3241210"/>
          <a:ext cx="1784129" cy="1910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0292AD9-8A74-4D28-9863-FBF701E44735}"/>
              </a:ext>
            </a:extLst>
          </p:cNvPr>
          <p:cNvGrpSpPr/>
          <p:nvPr/>
        </p:nvGrpSpPr>
        <p:grpSpPr>
          <a:xfrm>
            <a:off x="325511" y="1118185"/>
            <a:ext cx="3103658" cy="412934"/>
            <a:chOff x="915436" y="904376"/>
            <a:chExt cx="3103658" cy="412934"/>
          </a:xfrm>
        </p:grpSpPr>
        <p:sp>
          <p:nvSpPr>
            <p:cNvPr id="249" name="Прямоугольник 248">
              <a:extLst>
                <a:ext uri="{FF2B5EF4-FFF2-40B4-BE49-F238E27FC236}">
                  <a16:creationId xmlns:a16="http://schemas.microsoft.com/office/drawing/2014/main" id="{2D0C7BD7-AA74-4004-BB34-91BE8927EA24}"/>
                </a:ext>
              </a:extLst>
            </p:cNvPr>
            <p:cNvSpPr/>
            <p:nvPr/>
          </p:nvSpPr>
          <p:spPr>
            <a:xfrm>
              <a:off x="915436" y="1000036"/>
              <a:ext cx="1777598" cy="2705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  <a:defRPr/>
              </a:pPr>
              <a:r>
                <a:rPr lang="ru-RU" sz="120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Компания основана</a:t>
              </a:r>
            </a:p>
          </p:txBody>
        </p:sp>
        <p:sp>
          <p:nvSpPr>
            <p:cNvPr id="307" name="Прямоугольник 306">
              <a:extLst>
                <a:ext uri="{FF2B5EF4-FFF2-40B4-BE49-F238E27FC236}">
                  <a16:creationId xmlns:a16="http://schemas.microsoft.com/office/drawing/2014/main" id="{DBE13C1A-A15B-482D-BB01-AF54B4D88684}"/>
                </a:ext>
              </a:extLst>
            </p:cNvPr>
            <p:cNvSpPr/>
            <p:nvPr/>
          </p:nvSpPr>
          <p:spPr>
            <a:xfrm>
              <a:off x="2241496" y="904376"/>
              <a:ext cx="1777598" cy="41293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defRPr/>
              </a:pPr>
              <a:r>
                <a:rPr lang="en-US" sz="25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2018</a:t>
              </a:r>
              <a:endParaRPr lang="ru-RU" sz="2500" b="1" dirty="0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08" name="Прямоугольник 307">
              <a:extLst>
                <a:ext uri="{FF2B5EF4-FFF2-40B4-BE49-F238E27FC236}">
                  <a16:creationId xmlns:a16="http://schemas.microsoft.com/office/drawing/2014/main" id="{0D53EEB5-701C-4DD9-A8A9-C7CC3BD767CD}"/>
                </a:ext>
              </a:extLst>
            </p:cNvPr>
            <p:cNvSpPr/>
            <p:nvPr/>
          </p:nvSpPr>
          <p:spPr>
            <a:xfrm>
              <a:off x="2120082" y="1001113"/>
              <a:ext cx="215737" cy="2705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  <a:defRPr/>
              </a:pPr>
              <a:r>
                <a:rPr lang="ru-RU" sz="120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в</a:t>
              </a:r>
            </a:p>
          </p:txBody>
        </p:sp>
        <p:sp>
          <p:nvSpPr>
            <p:cNvPr id="310" name="Прямоугольник 309">
              <a:extLst>
                <a:ext uri="{FF2B5EF4-FFF2-40B4-BE49-F238E27FC236}">
                  <a16:creationId xmlns:a16="http://schemas.microsoft.com/office/drawing/2014/main" id="{EE550A3D-D1C3-4742-9098-B368008C7D42}"/>
                </a:ext>
              </a:extLst>
            </p:cNvPr>
            <p:cNvSpPr/>
            <p:nvPr/>
          </p:nvSpPr>
          <p:spPr>
            <a:xfrm>
              <a:off x="2869108" y="1001113"/>
              <a:ext cx="519279" cy="2705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  <a:defRPr/>
              </a:pPr>
              <a:r>
                <a:rPr lang="ru-RU" sz="120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году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38157EF-D805-44D8-A1E0-5F74854CA8E8}"/>
              </a:ext>
            </a:extLst>
          </p:cNvPr>
          <p:cNvGrpSpPr/>
          <p:nvPr/>
        </p:nvGrpSpPr>
        <p:grpSpPr>
          <a:xfrm>
            <a:off x="7821819" y="1361592"/>
            <a:ext cx="1046314" cy="851388"/>
            <a:chOff x="7918769" y="1913989"/>
            <a:chExt cx="1046314" cy="851388"/>
          </a:xfrm>
        </p:grpSpPr>
        <p:sp>
          <p:nvSpPr>
            <p:cNvPr id="314" name="Прямоугольник 313">
              <a:extLst>
                <a:ext uri="{FF2B5EF4-FFF2-40B4-BE49-F238E27FC236}">
                  <a16:creationId xmlns:a16="http://schemas.microsoft.com/office/drawing/2014/main" id="{9EB7BBAD-BCE2-4C39-8345-332B1349E596}"/>
                </a:ext>
              </a:extLst>
            </p:cNvPr>
            <p:cNvSpPr/>
            <p:nvPr/>
          </p:nvSpPr>
          <p:spPr>
            <a:xfrm>
              <a:off x="7918769" y="2339619"/>
              <a:ext cx="1046314" cy="42575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  <a:defRPr/>
              </a:pPr>
              <a:r>
                <a:rPr lang="ru-RU" sz="110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Сервисных центра</a:t>
              </a:r>
            </a:p>
          </p:txBody>
        </p:sp>
        <p:sp>
          <p:nvSpPr>
            <p:cNvPr id="315" name="Прямоугольник 314">
              <a:extLst>
                <a:ext uri="{FF2B5EF4-FFF2-40B4-BE49-F238E27FC236}">
                  <a16:creationId xmlns:a16="http://schemas.microsoft.com/office/drawing/2014/main" id="{F9B4D513-6DE4-418A-A300-4604491AB771}"/>
                </a:ext>
              </a:extLst>
            </p:cNvPr>
            <p:cNvSpPr/>
            <p:nvPr/>
          </p:nvSpPr>
          <p:spPr>
            <a:xfrm>
              <a:off x="7918769" y="1913989"/>
              <a:ext cx="721972" cy="54117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  <a:defRPr/>
              </a:pPr>
              <a:r>
                <a:rPr lang="ru-RU" sz="30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24</a:t>
              </a:r>
            </a:p>
          </p:txBody>
        </p:sp>
      </p:grpSp>
      <p:grpSp>
        <p:nvGrpSpPr>
          <p:cNvPr id="320" name="Группа 319">
            <a:extLst>
              <a:ext uri="{FF2B5EF4-FFF2-40B4-BE49-F238E27FC236}">
                <a16:creationId xmlns:a16="http://schemas.microsoft.com/office/drawing/2014/main" id="{AD4FFB79-F9A8-4173-A9F9-EFF2DF9FD9F3}"/>
              </a:ext>
            </a:extLst>
          </p:cNvPr>
          <p:cNvGrpSpPr/>
          <p:nvPr/>
        </p:nvGrpSpPr>
        <p:grpSpPr>
          <a:xfrm>
            <a:off x="7821819" y="2446002"/>
            <a:ext cx="1106001" cy="1151270"/>
            <a:chOff x="7918768" y="1780819"/>
            <a:chExt cx="1106001" cy="1151270"/>
          </a:xfrm>
        </p:grpSpPr>
        <p:sp>
          <p:nvSpPr>
            <p:cNvPr id="321" name="Прямоугольник 320">
              <a:extLst>
                <a:ext uri="{FF2B5EF4-FFF2-40B4-BE49-F238E27FC236}">
                  <a16:creationId xmlns:a16="http://schemas.microsoft.com/office/drawing/2014/main" id="{A91B00B8-F9A1-422C-83B8-1D20BDE53989}"/>
                </a:ext>
              </a:extLst>
            </p:cNvPr>
            <p:cNvSpPr/>
            <p:nvPr/>
          </p:nvSpPr>
          <p:spPr>
            <a:xfrm>
              <a:off x="7918768" y="2339619"/>
              <a:ext cx="1106001" cy="59247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  <a:defRPr/>
              </a:pPr>
              <a:r>
                <a:rPr lang="ru-RU" sz="1100" dirty="0" err="1">
                  <a:solidFill>
                    <a:srgbClr val="003366"/>
                  </a:solidFill>
                  <a:latin typeface="Arial Narrow" panose="020B0606020202030204" pitchFamily="34" charset="0"/>
                </a:rPr>
                <a:t>высококвали</a:t>
              </a:r>
              <a:r>
                <a:rPr lang="ru-RU" sz="110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-</a:t>
              </a:r>
            </a:p>
            <a:p>
              <a:pPr>
                <a:lnSpc>
                  <a:spcPts val="1300"/>
                </a:lnSpc>
                <a:defRPr/>
              </a:pPr>
              <a:r>
                <a:rPr lang="ru-RU" sz="110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фицированных сотрудников</a:t>
              </a:r>
            </a:p>
          </p:txBody>
        </p:sp>
        <p:sp>
          <p:nvSpPr>
            <p:cNvPr id="322" name="Прямоугольник 321">
              <a:extLst>
                <a:ext uri="{FF2B5EF4-FFF2-40B4-BE49-F238E27FC236}">
                  <a16:creationId xmlns:a16="http://schemas.microsoft.com/office/drawing/2014/main" id="{47F713E5-F24F-4CB7-AD03-27F8D68FB68F}"/>
                </a:ext>
              </a:extLst>
            </p:cNvPr>
            <p:cNvSpPr/>
            <p:nvPr/>
          </p:nvSpPr>
          <p:spPr>
            <a:xfrm>
              <a:off x="7918769" y="1933039"/>
              <a:ext cx="845238" cy="54117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  <a:defRPr/>
              </a:pPr>
              <a:r>
                <a:rPr lang="ru-RU" sz="30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300</a:t>
              </a:r>
            </a:p>
          </p:txBody>
        </p:sp>
        <p:sp>
          <p:nvSpPr>
            <p:cNvPr id="323" name="Прямоугольник 322">
              <a:extLst>
                <a:ext uri="{FF2B5EF4-FFF2-40B4-BE49-F238E27FC236}">
                  <a16:creationId xmlns:a16="http://schemas.microsoft.com/office/drawing/2014/main" id="{5171AC75-C456-4BAF-A669-1D36DB62DE4D}"/>
                </a:ext>
              </a:extLst>
            </p:cNvPr>
            <p:cNvSpPr/>
            <p:nvPr/>
          </p:nvSpPr>
          <p:spPr>
            <a:xfrm>
              <a:off x="7918768" y="1780819"/>
              <a:ext cx="1106001" cy="2590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  <a:defRPr/>
              </a:pPr>
              <a:r>
                <a:rPr lang="ru-RU" sz="110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Более</a:t>
              </a:r>
            </a:p>
          </p:txBody>
        </p:sp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34309DE5-0513-4BFD-8FFA-7A11E2906096}"/>
              </a:ext>
            </a:extLst>
          </p:cNvPr>
          <p:cNvGrpSpPr/>
          <p:nvPr/>
        </p:nvGrpSpPr>
        <p:grpSpPr>
          <a:xfrm>
            <a:off x="7821819" y="3768242"/>
            <a:ext cx="1168154" cy="1018100"/>
            <a:chOff x="7918769" y="1913989"/>
            <a:chExt cx="1168154" cy="1018100"/>
          </a:xfrm>
        </p:grpSpPr>
        <p:sp>
          <p:nvSpPr>
            <p:cNvPr id="326" name="Прямоугольник 325">
              <a:extLst>
                <a:ext uri="{FF2B5EF4-FFF2-40B4-BE49-F238E27FC236}">
                  <a16:creationId xmlns:a16="http://schemas.microsoft.com/office/drawing/2014/main" id="{D5FBC182-D12F-412F-B582-1D6ACCBC12DA}"/>
                </a:ext>
              </a:extLst>
            </p:cNvPr>
            <p:cNvSpPr/>
            <p:nvPr/>
          </p:nvSpPr>
          <p:spPr>
            <a:xfrm>
              <a:off x="7918769" y="2339619"/>
              <a:ext cx="1168154" cy="59247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  <a:defRPr/>
              </a:pPr>
              <a:r>
                <a:rPr lang="ru-RU" sz="110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Договоров на оказание услуг ДЗО МРГ</a:t>
              </a:r>
            </a:p>
          </p:txBody>
        </p:sp>
        <p:sp>
          <p:nvSpPr>
            <p:cNvPr id="327" name="Прямоугольник 326">
              <a:extLst>
                <a:ext uri="{FF2B5EF4-FFF2-40B4-BE49-F238E27FC236}">
                  <a16:creationId xmlns:a16="http://schemas.microsoft.com/office/drawing/2014/main" id="{F5C80F22-2906-4251-B92D-AC06A3305210}"/>
                </a:ext>
              </a:extLst>
            </p:cNvPr>
            <p:cNvSpPr/>
            <p:nvPr/>
          </p:nvSpPr>
          <p:spPr>
            <a:xfrm>
              <a:off x="7918769" y="1913989"/>
              <a:ext cx="961240" cy="54117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  <a:defRPr/>
              </a:pPr>
              <a:r>
                <a:rPr lang="ru-RU" sz="30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435</a:t>
              </a:r>
            </a:p>
          </p:txBody>
        </p:sp>
      </p:grpSp>
      <p:sp>
        <p:nvSpPr>
          <p:cNvPr id="334" name="Прямоугольник 333">
            <a:extLst>
              <a:ext uri="{FF2B5EF4-FFF2-40B4-BE49-F238E27FC236}">
                <a16:creationId xmlns:a16="http://schemas.microsoft.com/office/drawing/2014/main" id="{6287E6CC-5DBF-4733-BA54-DCF1E3CD3C67}"/>
              </a:ext>
            </a:extLst>
          </p:cNvPr>
          <p:cNvSpPr/>
          <p:nvPr/>
        </p:nvSpPr>
        <p:spPr>
          <a:xfrm>
            <a:off x="1049594" y="1890015"/>
            <a:ext cx="1816043" cy="5155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  <a:defRPr/>
            </a:pPr>
            <a:r>
              <a:rPr lang="ru-RU" sz="1000" b="1" dirty="0">
                <a:solidFill>
                  <a:srgbClr val="003366"/>
                </a:solidFill>
                <a:latin typeface="Arial Narrow" panose="020B0606020202030204" pitchFamily="34" charset="0"/>
              </a:rPr>
              <a:t>Центр компетенций</a:t>
            </a:r>
            <a:endParaRPr lang="en-US" sz="1000" b="1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100"/>
              </a:lnSpc>
              <a:defRPr/>
            </a:pPr>
            <a:r>
              <a:rPr lang="ru-RU" sz="1000" b="1" dirty="0">
                <a:solidFill>
                  <a:srgbClr val="003366"/>
                </a:solidFill>
                <a:latin typeface="Arial Narrow" panose="020B0606020202030204" pitchFamily="34" charset="0"/>
              </a:rPr>
              <a:t>по управлению</a:t>
            </a:r>
            <a:r>
              <a:rPr lang="en-US" sz="1000" b="1" dirty="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ru-RU" sz="1000" b="1" dirty="0">
                <a:solidFill>
                  <a:srgbClr val="003366"/>
                </a:solidFill>
                <a:latin typeface="Arial Narrow" panose="020B0606020202030204" pitchFamily="34" charset="0"/>
              </a:rPr>
              <a:t>данными</a:t>
            </a:r>
            <a:endParaRPr lang="en-US" sz="1000" b="1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100"/>
              </a:lnSpc>
              <a:defRPr/>
            </a:pPr>
            <a:r>
              <a:rPr lang="ru-RU" sz="1000" b="1" dirty="0">
                <a:solidFill>
                  <a:srgbClr val="003366"/>
                </a:solidFill>
                <a:latin typeface="Arial Narrow" panose="020B0606020202030204" pitchFamily="34" charset="0"/>
              </a:rPr>
              <a:t>Группы </a:t>
            </a:r>
            <a:r>
              <a:rPr lang="ru-RU" sz="1000" b="1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Газпром </a:t>
            </a:r>
            <a:r>
              <a:rPr lang="ru-RU" sz="1000" b="1" dirty="0">
                <a:solidFill>
                  <a:srgbClr val="003366"/>
                </a:solidFill>
                <a:latin typeface="Arial Narrow" panose="020B0606020202030204" pitchFamily="34" charset="0"/>
              </a:rPr>
              <a:t>межрегионгаз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BAFF6E-A927-46F0-9EB7-824392BDED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13" y="2644614"/>
            <a:ext cx="1392604" cy="1563599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C00AE1-B747-4842-AA6B-B3662CFA5F6C}"/>
              </a:ext>
            </a:extLst>
          </p:cNvPr>
          <p:cNvGrpSpPr/>
          <p:nvPr/>
        </p:nvGrpSpPr>
        <p:grpSpPr>
          <a:xfrm>
            <a:off x="481223" y="2623612"/>
            <a:ext cx="1203679" cy="584775"/>
            <a:chOff x="348779" y="2863113"/>
            <a:chExt cx="1203679" cy="584775"/>
          </a:xfrm>
        </p:grpSpPr>
        <p:sp>
          <p:nvSpPr>
            <p:cNvPr id="431" name="TextBox 430">
              <a:extLst>
                <a:ext uri="{FF2B5EF4-FFF2-40B4-BE49-F238E27FC236}">
                  <a16:creationId xmlns:a16="http://schemas.microsoft.com/office/drawing/2014/main" id="{550237C9-EBA4-4961-9C6A-1EB99470E199}"/>
                </a:ext>
              </a:extLst>
            </p:cNvPr>
            <p:cNvSpPr txBox="1"/>
            <p:nvPr/>
          </p:nvSpPr>
          <p:spPr>
            <a:xfrm flipH="1">
              <a:off x="348779" y="2863113"/>
              <a:ext cx="953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800" b="1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Системы стратегического планирования</a:t>
              </a:r>
              <a:endParaRPr lang="ru-RU" sz="8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pPr algn="r">
                <a:defRPr/>
              </a:pPr>
              <a:r>
                <a:rPr lang="ru-RU" sz="800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(</a:t>
              </a:r>
              <a:r>
                <a:rPr lang="en-US" sz="800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OLAP)</a:t>
              </a: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472449E2-0FAD-4795-8FA9-B56D0D2BD839}"/>
                </a:ext>
              </a:extLst>
            </p:cNvPr>
            <p:cNvGrpSpPr/>
            <p:nvPr/>
          </p:nvGrpSpPr>
          <p:grpSpPr>
            <a:xfrm>
              <a:off x="1274678" y="3064507"/>
              <a:ext cx="277780" cy="67726"/>
              <a:chOff x="1266530" y="3065981"/>
              <a:chExt cx="277780" cy="67726"/>
            </a:xfrm>
          </p:grpSpPr>
          <p:cxnSp>
            <p:nvCxnSpPr>
              <p:cNvPr id="430" name="Straight Connector 57">
                <a:extLst>
                  <a:ext uri="{FF2B5EF4-FFF2-40B4-BE49-F238E27FC236}">
                    <a16:creationId xmlns:a16="http://schemas.microsoft.com/office/drawing/2014/main" id="{9F72EE6C-D7AE-4D19-847A-4161AB3825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0831" y="3102441"/>
                <a:ext cx="243479" cy="0"/>
              </a:xfrm>
              <a:prstGeom prst="line">
                <a:avLst/>
              </a:prstGeom>
              <a:ln w="9525">
                <a:solidFill>
                  <a:srgbClr val="00C8E1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0" name="Овал 439">
                <a:extLst>
                  <a:ext uri="{FF2B5EF4-FFF2-40B4-BE49-F238E27FC236}">
                    <a16:creationId xmlns:a16="http://schemas.microsoft.com/office/drawing/2014/main" id="{A1D6D06D-91B7-4382-8F9F-430F6F115DE1}"/>
                  </a:ext>
                </a:extLst>
              </p:cNvPr>
              <p:cNvSpPr/>
              <p:nvPr/>
            </p:nvSpPr>
            <p:spPr>
              <a:xfrm>
                <a:off x="1266530" y="3065981"/>
                <a:ext cx="67726" cy="67726"/>
              </a:xfrm>
              <a:prstGeom prst="ellipse">
                <a:avLst/>
              </a:prstGeom>
              <a:solidFill>
                <a:srgbClr val="00C8E1"/>
              </a:solidFill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441" name="Группа 440">
            <a:extLst>
              <a:ext uri="{FF2B5EF4-FFF2-40B4-BE49-F238E27FC236}">
                <a16:creationId xmlns:a16="http://schemas.microsoft.com/office/drawing/2014/main" id="{64AB145F-496D-4C16-AF60-E7528A0DA928}"/>
              </a:ext>
            </a:extLst>
          </p:cNvPr>
          <p:cNvGrpSpPr/>
          <p:nvPr/>
        </p:nvGrpSpPr>
        <p:grpSpPr>
          <a:xfrm>
            <a:off x="2385676" y="2954735"/>
            <a:ext cx="1209121" cy="523220"/>
            <a:chOff x="318665" y="2898772"/>
            <a:chExt cx="1190686" cy="523220"/>
          </a:xfrm>
        </p:grpSpPr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5E63D1F8-943F-4A4A-A76A-8B0B8F3C8B33}"/>
                </a:ext>
              </a:extLst>
            </p:cNvPr>
            <p:cNvSpPr txBox="1"/>
            <p:nvPr/>
          </p:nvSpPr>
          <p:spPr>
            <a:xfrm flipH="1">
              <a:off x="482547" y="2898772"/>
              <a:ext cx="10268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700" b="1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Финансово-экономические системы</a:t>
              </a:r>
              <a:endParaRPr lang="ru-RU" sz="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defRPr/>
              </a:pPr>
              <a:r>
                <a:rPr lang="ru-RU" sz="700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(</a:t>
              </a:r>
              <a:r>
                <a:rPr lang="en-US" sz="700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ERP)</a:t>
              </a:r>
            </a:p>
          </p:txBody>
        </p:sp>
        <p:grpSp>
          <p:nvGrpSpPr>
            <p:cNvPr id="443" name="Группа 442">
              <a:extLst>
                <a:ext uri="{FF2B5EF4-FFF2-40B4-BE49-F238E27FC236}">
                  <a16:creationId xmlns:a16="http://schemas.microsoft.com/office/drawing/2014/main" id="{81E74BCD-DC5B-4954-BB90-1318E4F92596}"/>
                </a:ext>
              </a:extLst>
            </p:cNvPr>
            <p:cNvGrpSpPr/>
            <p:nvPr/>
          </p:nvGrpSpPr>
          <p:grpSpPr>
            <a:xfrm>
              <a:off x="318665" y="3064507"/>
              <a:ext cx="187024" cy="67726"/>
              <a:chOff x="310517" y="3065981"/>
              <a:chExt cx="187024" cy="67726"/>
            </a:xfrm>
          </p:grpSpPr>
          <p:cxnSp>
            <p:nvCxnSpPr>
              <p:cNvPr id="444" name="Straight Connector 57">
                <a:extLst>
                  <a:ext uri="{FF2B5EF4-FFF2-40B4-BE49-F238E27FC236}">
                    <a16:creationId xmlns:a16="http://schemas.microsoft.com/office/drawing/2014/main" id="{EF3094CB-44C2-47D6-83D3-BF0ACBE947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0517" y="3102441"/>
                <a:ext cx="149606" cy="0"/>
              </a:xfrm>
              <a:prstGeom prst="line">
                <a:avLst/>
              </a:prstGeom>
              <a:ln w="9525">
                <a:solidFill>
                  <a:srgbClr val="009BF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5" name="Овал 444">
                <a:extLst>
                  <a:ext uri="{FF2B5EF4-FFF2-40B4-BE49-F238E27FC236}">
                    <a16:creationId xmlns:a16="http://schemas.microsoft.com/office/drawing/2014/main" id="{057045B0-4CFA-4D68-BB3A-A15EF0205689}"/>
                  </a:ext>
                </a:extLst>
              </p:cNvPr>
              <p:cNvSpPr/>
              <p:nvPr/>
            </p:nvSpPr>
            <p:spPr>
              <a:xfrm>
                <a:off x="429815" y="3065981"/>
                <a:ext cx="67726" cy="67726"/>
              </a:xfrm>
              <a:prstGeom prst="ellipse">
                <a:avLst/>
              </a:prstGeom>
              <a:solidFill>
                <a:srgbClr val="009BF0"/>
              </a:solidFill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456" name="Группа 455">
            <a:extLst>
              <a:ext uri="{FF2B5EF4-FFF2-40B4-BE49-F238E27FC236}">
                <a16:creationId xmlns:a16="http://schemas.microsoft.com/office/drawing/2014/main" id="{E39C07E6-3520-47E7-BD5A-F534A6B4C738}"/>
              </a:ext>
            </a:extLst>
          </p:cNvPr>
          <p:cNvGrpSpPr/>
          <p:nvPr/>
        </p:nvGrpSpPr>
        <p:grpSpPr>
          <a:xfrm>
            <a:off x="206812" y="3207686"/>
            <a:ext cx="1183239" cy="461665"/>
            <a:chOff x="353668" y="2863113"/>
            <a:chExt cx="1183239" cy="461665"/>
          </a:xfrm>
        </p:grpSpPr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F6DAD624-2ED8-4EEA-B605-09F83AFB77CD}"/>
                </a:ext>
              </a:extLst>
            </p:cNvPr>
            <p:cNvSpPr txBox="1"/>
            <p:nvPr/>
          </p:nvSpPr>
          <p:spPr>
            <a:xfrm flipH="1">
              <a:off x="353668" y="2863113"/>
              <a:ext cx="9485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800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Диспетчерское управление</a:t>
              </a:r>
            </a:p>
            <a:p>
              <a:pPr algn="r">
                <a:defRPr/>
              </a:pPr>
              <a:r>
                <a:rPr lang="ru-RU" sz="800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(</a:t>
              </a:r>
              <a:r>
                <a:rPr lang="en-US" sz="800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MES)</a:t>
              </a:r>
            </a:p>
          </p:txBody>
        </p:sp>
        <p:grpSp>
          <p:nvGrpSpPr>
            <p:cNvPr id="458" name="Группа 457">
              <a:extLst>
                <a:ext uri="{FF2B5EF4-FFF2-40B4-BE49-F238E27FC236}">
                  <a16:creationId xmlns:a16="http://schemas.microsoft.com/office/drawing/2014/main" id="{7934E90D-BA9E-49BA-87C9-79F67693F3DC}"/>
                </a:ext>
              </a:extLst>
            </p:cNvPr>
            <p:cNvGrpSpPr/>
            <p:nvPr/>
          </p:nvGrpSpPr>
          <p:grpSpPr>
            <a:xfrm>
              <a:off x="1274678" y="3064507"/>
              <a:ext cx="262229" cy="67726"/>
              <a:chOff x="1266530" y="3065981"/>
              <a:chExt cx="262229" cy="67726"/>
            </a:xfrm>
          </p:grpSpPr>
          <p:cxnSp>
            <p:nvCxnSpPr>
              <p:cNvPr id="459" name="Straight Connector 57">
                <a:extLst>
                  <a:ext uri="{FF2B5EF4-FFF2-40B4-BE49-F238E27FC236}">
                    <a16:creationId xmlns:a16="http://schemas.microsoft.com/office/drawing/2014/main" id="{3BA7F150-261F-45D8-A021-3BB6F49061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0831" y="3102441"/>
                <a:ext cx="227928" cy="0"/>
              </a:xfrm>
              <a:prstGeom prst="line">
                <a:avLst/>
              </a:prstGeom>
              <a:ln w="9525">
                <a:solidFill>
                  <a:srgbClr val="0085CF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Овал 459">
                <a:extLst>
                  <a:ext uri="{FF2B5EF4-FFF2-40B4-BE49-F238E27FC236}">
                    <a16:creationId xmlns:a16="http://schemas.microsoft.com/office/drawing/2014/main" id="{78A09908-C5B3-4710-A584-D71A42F8A2DF}"/>
                  </a:ext>
                </a:extLst>
              </p:cNvPr>
              <p:cNvSpPr/>
              <p:nvPr/>
            </p:nvSpPr>
            <p:spPr>
              <a:xfrm>
                <a:off x="1266530" y="3065981"/>
                <a:ext cx="67726" cy="67726"/>
              </a:xfrm>
              <a:prstGeom prst="ellipse">
                <a:avLst/>
              </a:prstGeom>
              <a:solidFill>
                <a:srgbClr val="0085CF"/>
              </a:solidFill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467" name="Группа 466">
            <a:extLst>
              <a:ext uri="{FF2B5EF4-FFF2-40B4-BE49-F238E27FC236}">
                <a16:creationId xmlns:a16="http://schemas.microsoft.com/office/drawing/2014/main" id="{A22D88B9-7F2E-4508-9C69-CB6F3C845844}"/>
              </a:ext>
            </a:extLst>
          </p:cNvPr>
          <p:cNvGrpSpPr/>
          <p:nvPr/>
        </p:nvGrpSpPr>
        <p:grpSpPr>
          <a:xfrm>
            <a:off x="2330435" y="3822006"/>
            <a:ext cx="1228059" cy="523220"/>
            <a:chOff x="281292" y="2898772"/>
            <a:chExt cx="1228059" cy="523220"/>
          </a:xfrm>
        </p:grpSpPr>
        <p:sp>
          <p:nvSpPr>
            <p:cNvPr id="468" name="TextBox 467">
              <a:extLst>
                <a:ext uri="{FF2B5EF4-FFF2-40B4-BE49-F238E27FC236}">
                  <a16:creationId xmlns:a16="http://schemas.microsoft.com/office/drawing/2014/main" id="{2924DC9A-9A23-4E02-B018-7DCE60CB5D3D}"/>
                </a:ext>
              </a:extLst>
            </p:cNvPr>
            <p:cNvSpPr txBox="1"/>
            <p:nvPr/>
          </p:nvSpPr>
          <p:spPr>
            <a:xfrm flipH="1">
              <a:off x="482547" y="2898772"/>
              <a:ext cx="10268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700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Управление технологическим процессом</a:t>
              </a:r>
            </a:p>
            <a:p>
              <a:pPr>
                <a:defRPr/>
              </a:pPr>
              <a:r>
                <a:rPr lang="ru-RU" sz="700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(АСУ ТП)</a:t>
              </a:r>
              <a:endParaRPr lang="en-US" sz="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469" name="Группа 468">
              <a:extLst>
                <a:ext uri="{FF2B5EF4-FFF2-40B4-BE49-F238E27FC236}">
                  <a16:creationId xmlns:a16="http://schemas.microsoft.com/office/drawing/2014/main" id="{3F85C326-E1A9-4CDB-9A32-FD740F91C688}"/>
                </a:ext>
              </a:extLst>
            </p:cNvPr>
            <p:cNvGrpSpPr/>
            <p:nvPr/>
          </p:nvGrpSpPr>
          <p:grpSpPr>
            <a:xfrm>
              <a:off x="281292" y="3064507"/>
              <a:ext cx="224397" cy="67726"/>
              <a:chOff x="273144" y="3065981"/>
              <a:chExt cx="224397" cy="67726"/>
            </a:xfrm>
          </p:grpSpPr>
          <p:cxnSp>
            <p:nvCxnSpPr>
              <p:cNvPr id="470" name="Straight Connector 57">
                <a:extLst>
                  <a:ext uri="{FF2B5EF4-FFF2-40B4-BE49-F238E27FC236}">
                    <a16:creationId xmlns:a16="http://schemas.microsoft.com/office/drawing/2014/main" id="{4316FAE1-50A9-4068-85F9-D4820D3B0B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144" y="3102441"/>
                <a:ext cx="186978" cy="0"/>
              </a:xfrm>
              <a:prstGeom prst="line">
                <a:avLst/>
              </a:prstGeom>
              <a:ln w="9525">
                <a:solidFill>
                  <a:srgbClr val="004082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" name="Овал 470">
                <a:extLst>
                  <a:ext uri="{FF2B5EF4-FFF2-40B4-BE49-F238E27FC236}">
                    <a16:creationId xmlns:a16="http://schemas.microsoft.com/office/drawing/2014/main" id="{6B728799-4B38-41F6-89D7-B478A150E061}"/>
                  </a:ext>
                </a:extLst>
              </p:cNvPr>
              <p:cNvSpPr/>
              <p:nvPr/>
            </p:nvSpPr>
            <p:spPr>
              <a:xfrm>
                <a:off x="429815" y="3065981"/>
                <a:ext cx="67726" cy="67726"/>
              </a:xfrm>
              <a:prstGeom prst="ellipse">
                <a:avLst/>
              </a:prstGeom>
              <a:solidFill>
                <a:srgbClr val="004082"/>
              </a:solidFill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473" name="TextBox 472">
            <a:extLst>
              <a:ext uri="{FF2B5EF4-FFF2-40B4-BE49-F238E27FC236}">
                <a16:creationId xmlns:a16="http://schemas.microsoft.com/office/drawing/2014/main" id="{68ECC848-8BB6-4C27-952C-360E195579F5}"/>
              </a:ext>
            </a:extLst>
          </p:cNvPr>
          <p:cNvSpPr txBox="1"/>
          <p:nvPr/>
        </p:nvSpPr>
        <p:spPr>
          <a:xfrm flipH="1">
            <a:off x="1267137" y="4262210"/>
            <a:ext cx="1380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Аутсорсинг ИТ-инфраструктуры</a:t>
            </a:r>
          </a:p>
          <a:p>
            <a:pPr algn="ctr">
              <a:defRPr/>
            </a:pPr>
            <a:r>
              <a:rPr lang="ru-RU" sz="8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(ЦОД)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D2294DD-7124-409E-838D-BBE2F09899DF}"/>
              </a:ext>
            </a:extLst>
          </p:cNvPr>
          <p:cNvGrpSpPr/>
          <p:nvPr/>
        </p:nvGrpSpPr>
        <p:grpSpPr>
          <a:xfrm>
            <a:off x="3692294" y="2087327"/>
            <a:ext cx="1306610" cy="1929284"/>
            <a:chOff x="3695057" y="2093473"/>
            <a:chExt cx="1306610" cy="1929284"/>
          </a:xfrm>
        </p:grpSpPr>
        <p:sp>
          <p:nvSpPr>
            <p:cNvPr id="434" name="TextBox 433"/>
            <p:cNvSpPr txBox="1"/>
            <p:nvPr/>
          </p:nvSpPr>
          <p:spPr>
            <a:xfrm>
              <a:off x="3695057" y="2391541"/>
              <a:ext cx="130661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Повышение эффективности учета энергоресурсов</a:t>
              </a:r>
            </a:p>
            <a:p>
              <a:r>
                <a:rPr lang="ru-RU" sz="1000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и сокращение их потерь в зонах обслуживания ресурсоснабжающих организаций </a:t>
              </a:r>
              <a:br>
                <a:rPr lang="ru-RU" sz="1000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</a:br>
              <a:r>
                <a:rPr lang="ru-RU" sz="1000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Группы </a:t>
              </a:r>
              <a:r>
                <a:rPr lang="ru-RU" sz="1000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Газпром межрегионгаз</a:t>
              </a:r>
              <a:endParaRPr lang="ru-RU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A181BCF-4216-49A3-A867-AFD7640BC7BD}"/>
                </a:ext>
              </a:extLst>
            </p:cNvPr>
            <p:cNvGrpSpPr/>
            <p:nvPr/>
          </p:nvGrpSpPr>
          <p:grpSpPr>
            <a:xfrm>
              <a:off x="3791290" y="2093473"/>
              <a:ext cx="900146" cy="284693"/>
              <a:chOff x="3791290" y="2093473"/>
              <a:chExt cx="900146" cy="284693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3BCA9003-EEF9-4E8B-8CE1-F28C1DAA8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791290" y="2125911"/>
                <a:ext cx="204717" cy="205624"/>
              </a:xfrm>
              <a:prstGeom prst="rect">
                <a:avLst/>
              </a:prstGeom>
            </p:spPr>
          </p:pic>
          <p:sp>
            <p:nvSpPr>
              <p:cNvPr id="302" name="Прямоугольник 301">
                <a:extLst>
                  <a:ext uri="{FF2B5EF4-FFF2-40B4-BE49-F238E27FC236}">
                    <a16:creationId xmlns:a16="http://schemas.microsoft.com/office/drawing/2014/main" id="{8CDD0341-DBF3-47FB-A073-3035D878C3F1}"/>
                  </a:ext>
                </a:extLst>
              </p:cNvPr>
              <p:cNvSpPr/>
              <p:nvPr/>
            </p:nvSpPr>
            <p:spPr>
              <a:xfrm>
                <a:off x="3986541" y="2093473"/>
                <a:ext cx="704895" cy="28469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1500"/>
                  </a:lnSpc>
                  <a:defRPr/>
                </a:pPr>
                <a:r>
                  <a:rPr lang="ru-RU" sz="1300" b="1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Миссия</a:t>
                </a:r>
              </a:p>
            </p:txBody>
          </p:sp>
        </p:grpSp>
      </p:grpSp>
      <p:sp>
        <p:nvSpPr>
          <p:cNvPr id="317" name="Прямоугольник 316">
            <a:extLst>
              <a:ext uri="{FF2B5EF4-FFF2-40B4-BE49-F238E27FC236}">
                <a16:creationId xmlns:a16="http://schemas.microsoft.com/office/drawing/2014/main" id="{F3045D21-847E-4D4A-9E0B-64405AAB3A0E}"/>
              </a:ext>
            </a:extLst>
          </p:cNvPr>
          <p:cNvSpPr/>
          <p:nvPr/>
        </p:nvSpPr>
        <p:spPr>
          <a:xfrm>
            <a:off x="460815" y="4728376"/>
            <a:ext cx="897831" cy="231525"/>
          </a:xfrm>
          <a:prstGeom prst="rect">
            <a:avLst/>
          </a:prstGeom>
          <a:solidFill>
            <a:srgbClr val="157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800" b="1" dirty="0">
                <a:solidFill>
                  <a:schemeClr val="bg1"/>
                </a:solidFill>
                <a:latin typeface="Arial Narrow" panose="020B0606020202030204" pitchFamily="34" charset="0"/>
              </a:rPr>
              <a:t>Аудит учета газа</a:t>
            </a:r>
            <a:endParaRPr lang="en-US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CE70674B-602D-4B7B-B06B-DC1E9F8F67D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76883" y="4261438"/>
            <a:ext cx="268037" cy="602341"/>
          </a:xfrm>
          <a:prstGeom prst="bentConnector2">
            <a:avLst/>
          </a:prstGeom>
          <a:ln w="9525">
            <a:solidFill>
              <a:srgbClr val="005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Овал 328">
            <a:extLst>
              <a:ext uri="{FF2B5EF4-FFF2-40B4-BE49-F238E27FC236}">
                <a16:creationId xmlns:a16="http://schemas.microsoft.com/office/drawing/2014/main" id="{EEB7D61C-E29A-4C2E-993F-07FA3A5D0767}"/>
              </a:ext>
            </a:extLst>
          </p:cNvPr>
          <p:cNvSpPr/>
          <p:nvPr/>
        </p:nvSpPr>
        <p:spPr>
          <a:xfrm>
            <a:off x="875741" y="4696138"/>
            <a:ext cx="67726" cy="67726"/>
          </a:xfrm>
          <a:prstGeom prst="ellipse">
            <a:avLst/>
          </a:prstGeom>
          <a:solidFill>
            <a:srgbClr val="157FE2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FE041D9-B166-494D-BE17-1A9062DFF6AA}"/>
              </a:ext>
            </a:extLst>
          </p:cNvPr>
          <p:cNvGrpSpPr/>
          <p:nvPr/>
        </p:nvGrpSpPr>
        <p:grpSpPr>
          <a:xfrm>
            <a:off x="3692294" y="4446559"/>
            <a:ext cx="1762715" cy="465791"/>
            <a:chOff x="3522611" y="4301968"/>
            <a:chExt cx="1762715" cy="465791"/>
          </a:xfrm>
        </p:grpSpPr>
        <p:sp>
          <p:nvSpPr>
            <p:cNvPr id="333" name="Стрелка влево 412">
              <a:extLst>
                <a:ext uri="{FF2B5EF4-FFF2-40B4-BE49-F238E27FC236}">
                  <a16:creationId xmlns:a16="http://schemas.microsoft.com/office/drawing/2014/main" id="{E13A53EB-517E-49E5-BF2A-684CBA3E8ECA}"/>
                </a:ext>
              </a:extLst>
            </p:cNvPr>
            <p:cNvSpPr/>
            <p:nvPr/>
          </p:nvSpPr>
          <p:spPr>
            <a:xfrm flipH="1" flipV="1">
              <a:off x="3615247" y="4648959"/>
              <a:ext cx="1080000" cy="118800"/>
            </a:xfrm>
            <a:prstGeom prst="leftArrow">
              <a:avLst/>
            </a:prstGeom>
            <a:solidFill>
              <a:srgbClr val="DAE7F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2EBBD69E-B246-4586-AE4A-97D1FED44973}"/>
                </a:ext>
              </a:extLst>
            </p:cNvPr>
            <p:cNvSpPr txBox="1"/>
            <p:nvPr/>
          </p:nvSpPr>
          <p:spPr>
            <a:xfrm>
              <a:off x="3522611" y="4301968"/>
              <a:ext cx="1762715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000" dirty="0">
                  <a:solidFill>
                    <a:srgbClr val="4D6A8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Обеспечивающие</a:t>
              </a:r>
            </a:p>
            <a:p>
              <a:pPr>
                <a:lnSpc>
                  <a:spcPts val="1000"/>
                </a:lnSpc>
              </a:pPr>
              <a:r>
                <a:rPr lang="ru-RU" sz="1000" dirty="0">
                  <a:solidFill>
                    <a:srgbClr val="4D6A8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процессы</a:t>
              </a:r>
            </a:p>
          </p:txBody>
        </p:sp>
      </p:grpSp>
      <p:grpSp>
        <p:nvGrpSpPr>
          <p:cNvPr id="365" name="Группа 364">
            <a:extLst>
              <a:ext uri="{FF2B5EF4-FFF2-40B4-BE49-F238E27FC236}">
                <a16:creationId xmlns:a16="http://schemas.microsoft.com/office/drawing/2014/main" id="{C011BC97-F781-4434-B745-AAB5B2316B6B}"/>
              </a:ext>
            </a:extLst>
          </p:cNvPr>
          <p:cNvGrpSpPr/>
          <p:nvPr/>
        </p:nvGrpSpPr>
        <p:grpSpPr>
          <a:xfrm>
            <a:off x="3692294" y="1227109"/>
            <a:ext cx="1762715" cy="465791"/>
            <a:chOff x="3522611" y="4301968"/>
            <a:chExt cx="1762715" cy="465791"/>
          </a:xfrm>
        </p:grpSpPr>
        <p:sp>
          <p:nvSpPr>
            <p:cNvPr id="366" name="Стрелка влево 412">
              <a:extLst>
                <a:ext uri="{FF2B5EF4-FFF2-40B4-BE49-F238E27FC236}">
                  <a16:creationId xmlns:a16="http://schemas.microsoft.com/office/drawing/2014/main" id="{BBDFC010-71D2-464B-AF0C-FF9A7F3CBDB8}"/>
                </a:ext>
              </a:extLst>
            </p:cNvPr>
            <p:cNvSpPr/>
            <p:nvPr/>
          </p:nvSpPr>
          <p:spPr>
            <a:xfrm>
              <a:off x="3615247" y="4648959"/>
              <a:ext cx="1080000" cy="118800"/>
            </a:xfrm>
            <a:prstGeom prst="leftArrow">
              <a:avLst/>
            </a:prstGeom>
            <a:solidFill>
              <a:srgbClr val="DAE7F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50C8B02E-0CDD-44CB-B855-284A6D05DF0B}"/>
                </a:ext>
              </a:extLst>
            </p:cNvPr>
            <p:cNvSpPr txBox="1"/>
            <p:nvPr/>
          </p:nvSpPr>
          <p:spPr>
            <a:xfrm>
              <a:off x="3522611" y="4301968"/>
              <a:ext cx="1762715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000" dirty="0">
                  <a:solidFill>
                    <a:srgbClr val="4D6A8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Обеспечивающие</a:t>
              </a:r>
            </a:p>
            <a:p>
              <a:pPr>
                <a:lnSpc>
                  <a:spcPts val="1000"/>
                </a:lnSpc>
              </a:pPr>
              <a:r>
                <a:rPr lang="ru-RU" sz="1000" dirty="0">
                  <a:solidFill>
                    <a:srgbClr val="4D6A8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процессы</a:t>
              </a: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9F6469B7-C8D6-4988-AD76-2A61A452EF4E}"/>
              </a:ext>
            </a:extLst>
          </p:cNvPr>
          <p:cNvGrpSpPr/>
          <p:nvPr/>
        </p:nvGrpSpPr>
        <p:grpSpPr>
          <a:xfrm>
            <a:off x="5129631" y="890299"/>
            <a:ext cx="2549199" cy="4425949"/>
            <a:chOff x="5129631" y="890299"/>
            <a:chExt cx="2549199" cy="4425949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EEB8975-7621-41AF-96C8-2E6670E30DC5}"/>
                </a:ext>
              </a:extLst>
            </p:cNvPr>
            <p:cNvSpPr/>
            <p:nvPr/>
          </p:nvSpPr>
          <p:spPr>
            <a:xfrm>
              <a:off x="5129631" y="890299"/>
              <a:ext cx="2549199" cy="4425949"/>
            </a:xfrm>
            <a:prstGeom prst="rect">
              <a:avLst/>
            </a:prstGeom>
            <a:solidFill>
              <a:srgbClr val="F1F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81F9"/>
                </a:solidFill>
              </a:endParaRPr>
            </a:p>
          </p:txBody>
        </p:sp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AFDCFD45-2763-4C43-8BC2-238B57093834}"/>
                </a:ext>
              </a:extLst>
            </p:cNvPr>
            <p:cNvGrpSpPr/>
            <p:nvPr/>
          </p:nvGrpSpPr>
          <p:grpSpPr>
            <a:xfrm>
              <a:off x="6558565" y="1252733"/>
              <a:ext cx="878593" cy="3762285"/>
              <a:chOff x="6558565" y="1252733"/>
              <a:chExt cx="878593" cy="3762285"/>
            </a:xfrm>
          </p:grpSpPr>
          <p:sp>
            <p:nvSpPr>
              <p:cNvPr id="335" name="Rounded Rectangle 2"/>
              <p:cNvSpPr>
                <a:spLocks/>
              </p:cNvSpPr>
              <p:nvPr/>
            </p:nvSpPr>
            <p:spPr>
              <a:xfrm>
                <a:off x="6584401" y="1257589"/>
                <a:ext cx="852757" cy="3757429"/>
              </a:xfrm>
              <a:prstGeom prst="roundRect">
                <a:avLst/>
              </a:prstGeom>
              <a:solidFill>
                <a:srgbClr val="E1ECFB"/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  <a:reflection stA="81000" endPos="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sz="1350" dirty="0"/>
              </a:p>
            </p:txBody>
          </p:sp>
          <p:grpSp>
            <p:nvGrpSpPr>
              <p:cNvPr id="127" name="Группа 126">
                <a:extLst>
                  <a:ext uri="{FF2B5EF4-FFF2-40B4-BE49-F238E27FC236}">
                    <a16:creationId xmlns:a16="http://schemas.microsoft.com/office/drawing/2014/main" id="{23A8450E-A77F-4AE3-8562-735C4771D201}"/>
                  </a:ext>
                </a:extLst>
              </p:cNvPr>
              <p:cNvGrpSpPr/>
              <p:nvPr/>
            </p:nvGrpSpPr>
            <p:grpSpPr>
              <a:xfrm>
                <a:off x="6558565" y="1252733"/>
                <a:ext cx="823581" cy="2941139"/>
                <a:chOff x="6558565" y="1252733"/>
                <a:chExt cx="823581" cy="2941139"/>
              </a:xfrm>
            </p:grpSpPr>
            <p:sp>
              <p:nvSpPr>
                <p:cNvPr id="337" name="Rounded Rectangle 9"/>
                <p:cNvSpPr>
                  <a:spLocks/>
                </p:cNvSpPr>
                <p:nvPr/>
              </p:nvSpPr>
              <p:spPr>
                <a:xfrm>
                  <a:off x="6591290" y="1252733"/>
                  <a:ext cx="758906" cy="2941139"/>
                </a:xfrm>
                <a:prstGeom prst="roundRect">
                  <a:avLst/>
                </a:prstGeom>
                <a:solidFill>
                  <a:srgbClr val="C8DDF8"/>
                </a:solidFill>
                <a:ln>
                  <a:noFill/>
                </a:ln>
                <a:effectLst>
                  <a:glow>
                    <a:schemeClr val="accent1">
                      <a:alpha val="40000"/>
                    </a:schemeClr>
                  </a:glow>
                  <a:reflection stA="81000" endPos="0" dist="508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en-US" sz="1350" dirty="0"/>
                </a:p>
              </p:txBody>
            </p:sp>
            <p:sp>
              <p:nvSpPr>
                <p:cNvPr id="338" name="TextBox 337"/>
                <p:cNvSpPr txBox="1"/>
                <p:nvPr/>
              </p:nvSpPr>
              <p:spPr>
                <a:xfrm>
                  <a:off x="6673955" y="2316184"/>
                  <a:ext cx="58348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003366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rPr>
                    <a:t>53 </a:t>
                  </a:r>
                  <a:r>
                    <a:rPr lang="ru-RU" sz="1200" b="1" dirty="0">
                      <a:solidFill>
                        <a:srgbClr val="003366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rPr>
                    <a:t>РГК</a:t>
                  </a:r>
                </a:p>
              </p:txBody>
            </p:sp>
            <p:sp>
              <p:nvSpPr>
                <p:cNvPr id="339" name="TextBox 338"/>
                <p:cNvSpPr txBox="1"/>
                <p:nvPr/>
              </p:nvSpPr>
              <p:spPr>
                <a:xfrm>
                  <a:off x="6558565" y="2726478"/>
                  <a:ext cx="823581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750" b="1" dirty="0">
                      <a:solidFill>
                        <a:srgbClr val="003366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rPr>
                    <a:t>(РЕАЛИЗАЦИЯ ГАЗА)</a:t>
                  </a:r>
                </a:p>
              </p:txBody>
            </p:sp>
          </p:grpSp>
          <p:grpSp>
            <p:nvGrpSpPr>
              <p:cNvPr id="126" name="Группа 125">
                <a:extLst>
                  <a:ext uri="{FF2B5EF4-FFF2-40B4-BE49-F238E27FC236}">
                    <a16:creationId xmlns:a16="http://schemas.microsoft.com/office/drawing/2014/main" id="{250B7F9B-13AA-4748-9470-0E47A3B3A410}"/>
                  </a:ext>
                </a:extLst>
              </p:cNvPr>
              <p:cNvGrpSpPr/>
              <p:nvPr/>
            </p:nvGrpSpPr>
            <p:grpSpPr>
              <a:xfrm>
                <a:off x="6604473" y="4224964"/>
                <a:ext cx="823581" cy="691637"/>
                <a:chOff x="6553673" y="4224964"/>
                <a:chExt cx="823581" cy="691637"/>
              </a:xfrm>
            </p:grpSpPr>
            <p:sp>
              <p:nvSpPr>
                <p:cNvPr id="340" name="TextBox 339"/>
                <p:cNvSpPr txBox="1"/>
                <p:nvPr/>
              </p:nvSpPr>
              <p:spPr>
                <a:xfrm>
                  <a:off x="6673721" y="4224964"/>
                  <a:ext cx="58348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rPr>
                    <a:t>68</a:t>
                  </a:r>
                  <a:r>
                    <a:rPr lang="en-US" sz="1200" b="1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sz="1200" b="1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rPr>
                    <a:t>ГРО</a:t>
                  </a:r>
                </a:p>
              </p:txBody>
            </p:sp>
            <p:sp>
              <p:nvSpPr>
                <p:cNvPr id="341" name="TextBox 340"/>
                <p:cNvSpPr txBox="1"/>
                <p:nvPr/>
              </p:nvSpPr>
              <p:spPr>
                <a:xfrm>
                  <a:off x="6553673" y="4593436"/>
                  <a:ext cx="823581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750" b="1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rPr>
                    <a:t>(ТРАНСПОРТ ГАЗА)</a:t>
                  </a:r>
                </a:p>
              </p:txBody>
            </p:sp>
          </p:grpSp>
        </p:grp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217B514C-2031-4859-96AF-C0AB4929FB2D}"/>
                </a:ext>
              </a:extLst>
            </p:cNvPr>
            <p:cNvGrpSpPr/>
            <p:nvPr/>
          </p:nvGrpSpPr>
          <p:grpSpPr>
            <a:xfrm>
              <a:off x="5333176" y="1177524"/>
              <a:ext cx="1263343" cy="3653098"/>
              <a:chOff x="5333176" y="1177524"/>
              <a:chExt cx="1263343" cy="3653098"/>
            </a:xfrm>
          </p:grpSpPr>
          <p:grpSp>
            <p:nvGrpSpPr>
              <p:cNvPr id="450" name="Группа 449">
                <a:extLst>
                  <a:ext uri="{FF2B5EF4-FFF2-40B4-BE49-F238E27FC236}">
                    <a16:creationId xmlns:a16="http://schemas.microsoft.com/office/drawing/2014/main" id="{2E9FF0AC-64DC-4CA9-B6BF-DFC8B2BA526D}"/>
                  </a:ext>
                </a:extLst>
              </p:cNvPr>
              <p:cNvGrpSpPr/>
              <p:nvPr/>
            </p:nvGrpSpPr>
            <p:grpSpPr>
              <a:xfrm>
                <a:off x="5333176" y="1177524"/>
                <a:ext cx="1257865" cy="223138"/>
                <a:chOff x="5422078" y="1522154"/>
                <a:chExt cx="1257865" cy="223138"/>
              </a:xfrm>
            </p:grpSpPr>
            <p:sp>
              <p:nvSpPr>
                <p:cNvPr id="306" name="Прямоугольник 305">
                  <a:extLst>
                    <a:ext uri="{FF2B5EF4-FFF2-40B4-BE49-F238E27FC236}">
                      <a16:creationId xmlns:a16="http://schemas.microsoft.com/office/drawing/2014/main" id="{5485911E-E65D-48CC-89E2-BB55588036E6}"/>
                    </a:ext>
                  </a:extLst>
                </p:cNvPr>
                <p:cNvSpPr/>
                <p:nvPr/>
              </p:nvSpPr>
              <p:spPr>
                <a:xfrm>
                  <a:off x="5453751" y="1522154"/>
                  <a:ext cx="986877" cy="22313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ТО АСУ ТП</a:t>
                  </a:r>
                </a:p>
              </p:txBody>
            </p:sp>
            <p:grpSp>
              <p:nvGrpSpPr>
                <p:cNvPr id="449" name="Группа 448">
                  <a:extLst>
                    <a:ext uri="{FF2B5EF4-FFF2-40B4-BE49-F238E27FC236}">
                      <a16:creationId xmlns:a16="http://schemas.microsoft.com/office/drawing/2014/main" id="{6D691103-119E-4167-AAA3-B303E05438AC}"/>
                    </a:ext>
                  </a:extLst>
                </p:cNvPr>
                <p:cNvGrpSpPr/>
                <p:nvPr/>
              </p:nvGrpSpPr>
              <p:grpSpPr>
                <a:xfrm>
                  <a:off x="5422078" y="1667027"/>
                  <a:ext cx="1257865" cy="67726"/>
                  <a:chOff x="5422078" y="1667027"/>
                  <a:chExt cx="1257865" cy="67726"/>
                </a:xfrm>
              </p:grpSpPr>
              <p:cxnSp>
                <p:nvCxnSpPr>
                  <p:cNvPr id="369" name="Straight Connector 57">
                    <a:extLst>
                      <a:ext uri="{FF2B5EF4-FFF2-40B4-BE49-F238E27FC236}">
                        <a16:creationId xmlns:a16="http://schemas.microsoft.com/office/drawing/2014/main" id="{F4BB9704-650E-45CD-A733-133626CAF1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5943" y="1700890"/>
                    <a:ext cx="1224000" cy="0"/>
                  </a:xfrm>
                  <a:prstGeom prst="line">
                    <a:avLst/>
                  </a:prstGeom>
                  <a:ln w="9525">
                    <a:solidFill>
                      <a:srgbClr val="B9D1F5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0" name="Овал 369">
                    <a:extLst>
                      <a:ext uri="{FF2B5EF4-FFF2-40B4-BE49-F238E27FC236}">
                        <a16:creationId xmlns:a16="http://schemas.microsoft.com/office/drawing/2014/main" id="{19CC7E2D-9A6F-493C-AA6F-9316ADD1285A}"/>
                      </a:ext>
                    </a:extLst>
                  </p:cNvPr>
                  <p:cNvSpPr/>
                  <p:nvPr/>
                </p:nvSpPr>
                <p:spPr>
                  <a:xfrm>
                    <a:off x="5422078" y="1667027"/>
                    <a:ext cx="67726" cy="67726"/>
                  </a:xfrm>
                  <a:prstGeom prst="ellipse">
                    <a:avLst/>
                  </a:prstGeom>
                  <a:solidFill>
                    <a:srgbClr val="B9D1F5"/>
                  </a:solidFill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grpSp>
            <p:nvGrpSpPr>
              <p:cNvPr id="371" name="Группа 370">
                <a:extLst>
                  <a:ext uri="{FF2B5EF4-FFF2-40B4-BE49-F238E27FC236}">
                    <a16:creationId xmlns:a16="http://schemas.microsoft.com/office/drawing/2014/main" id="{8D0335CE-ED22-4C6E-B3C4-2EFF433AA5DE}"/>
                  </a:ext>
                </a:extLst>
              </p:cNvPr>
              <p:cNvGrpSpPr/>
              <p:nvPr/>
            </p:nvGrpSpPr>
            <p:grpSpPr>
              <a:xfrm>
                <a:off x="5333176" y="1423907"/>
                <a:ext cx="1257865" cy="333331"/>
                <a:chOff x="5422078" y="1401422"/>
                <a:chExt cx="1257865" cy="333331"/>
              </a:xfrm>
            </p:grpSpPr>
            <p:sp>
              <p:nvSpPr>
                <p:cNvPr id="372" name="Прямоугольник 371">
                  <a:extLst>
                    <a:ext uri="{FF2B5EF4-FFF2-40B4-BE49-F238E27FC236}">
                      <a16:creationId xmlns:a16="http://schemas.microsoft.com/office/drawing/2014/main" id="{5079F166-03FB-491E-AF95-2DB7ACF179AB}"/>
                    </a:ext>
                  </a:extLst>
                </p:cNvPr>
                <p:cNvSpPr/>
                <p:nvPr/>
              </p:nvSpPr>
              <p:spPr>
                <a:xfrm>
                  <a:off x="5453751" y="1401422"/>
                  <a:ext cx="1121096" cy="3231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900"/>
                    </a:lnSpc>
                    <a:defRPr/>
                  </a:pPr>
                  <a:r>
                    <a:rPr lang="ru-RU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Диспетчерское управление (</a:t>
                  </a:r>
                  <a:r>
                    <a:rPr lang="en-US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MES)</a:t>
                  </a:r>
                  <a:endParaRPr lang="ru-RU" sz="850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73" name="Группа 372">
                  <a:extLst>
                    <a:ext uri="{FF2B5EF4-FFF2-40B4-BE49-F238E27FC236}">
                      <a16:creationId xmlns:a16="http://schemas.microsoft.com/office/drawing/2014/main" id="{C539A11E-BD8D-4904-B58D-65FCD5B0D797}"/>
                    </a:ext>
                  </a:extLst>
                </p:cNvPr>
                <p:cNvGrpSpPr/>
                <p:nvPr/>
              </p:nvGrpSpPr>
              <p:grpSpPr>
                <a:xfrm>
                  <a:off x="5422078" y="1667027"/>
                  <a:ext cx="1257865" cy="67726"/>
                  <a:chOff x="5422078" y="1667027"/>
                  <a:chExt cx="1257865" cy="67726"/>
                </a:xfrm>
              </p:grpSpPr>
              <p:cxnSp>
                <p:nvCxnSpPr>
                  <p:cNvPr id="374" name="Straight Connector 57">
                    <a:extLst>
                      <a:ext uri="{FF2B5EF4-FFF2-40B4-BE49-F238E27FC236}">
                        <a16:creationId xmlns:a16="http://schemas.microsoft.com/office/drawing/2014/main" id="{6B149573-1AE4-4E13-9423-DA74978B16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5943" y="1700890"/>
                    <a:ext cx="1224000" cy="0"/>
                  </a:xfrm>
                  <a:prstGeom prst="line">
                    <a:avLst/>
                  </a:prstGeom>
                  <a:ln w="9525">
                    <a:solidFill>
                      <a:srgbClr val="B9D1F5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5" name="Овал 374">
                    <a:extLst>
                      <a:ext uri="{FF2B5EF4-FFF2-40B4-BE49-F238E27FC236}">
                        <a16:creationId xmlns:a16="http://schemas.microsoft.com/office/drawing/2014/main" id="{34CD401A-01EE-4744-B540-9589CA3C0099}"/>
                      </a:ext>
                    </a:extLst>
                  </p:cNvPr>
                  <p:cNvSpPr/>
                  <p:nvPr/>
                </p:nvSpPr>
                <p:spPr>
                  <a:xfrm>
                    <a:off x="5422078" y="1667027"/>
                    <a:ext cx="67726" cy="67726"/>
                  </a:xfrm>
                  <a:prstGeom prst="ellipse">
                    <a:avLst/>
                  </a:prstGeom>
                  <a:solidFill>
                    <a:srgbClr val="B9D1F5"/>
                  </a:solidFill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grpSp>
            <p:nvGrpSpPr>
              <p:cNvPr id="463" name="Группа 462">
                <a:extLst>
                  <a:ext uri="{FF2B5EF4-FFF2-40B4-BE49-F238E27FC236}">
                    <a16:creationId xmlns:a16="http://schemas.microsoft.com/office/drawing/2014/main" id="{61D2E928-2200-42C2-BB42-4B65B1F8A485}"/>
                  </a:ext>
                </a:extLst>
              </p:cNvPr>
              <p:cNvGrpSpPr/>
              <p:nvPr/>
            </p:nvGrpSpPr>
            <p:grpSpPr>
              <a:xfrm>
                <a:off x="5333176" y="1772789"/>
                <a:ext cx="1263343" cy="223138"/>
                <a:chOff x="5422078" y="1515802"/>
                <a:chExt cx="1263343" cy="223138"/>
              </a:xfrm>
            </p:grpSpPr>
            <p:sp>
              <p:nvSpPr>
                <p:cNvPr id="464" name="Прямоугольник 463">
                  <a:extLst>
                    <a:ext uri="{FF2B5EF4-FFF2-40B4-BE49-F238E27FC236}">
                      <a16:creationId xmlns:a16="http://schemas.microsoft.com/office/drawing/2014/main" id="{41BA4BC8-A388-45FA-B0A8-B0F58A514944}"/>
                    </a:ext>
                  </a:extLst>
                </p:cNvPr>
                <p:cNvSpPr/>
                <p:nvPr/>
              </p:nvSpPr>
              <p:spPr>
                <a:xfrm>
                  <a:off x="5453750" y="1515802"/>
                  <a:ext cx="1231671" cy="22313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Снабжение (</a:t>
                  </a:r>
                  <a:r>
                    <a:rPr lang="en-US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OLAP,ERP)</a:t>
                  </a:r>
                  <a:endParaRPr lang="ru-RU" sz="850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65" name="Группа 464">
                  <a:extLst>
                    <a:ext uri="{FF2B5EF4-FFF2-40B4-BE49-F238E27FC236}">
                      <a16:creationId xmlns:a16="http://schemas.microsoft.com/office/drawing/2014/main" id="{BCDDBDB6-1D24-4E16-A92A-B63555C00AFB}"/>
                    </a:ext>
                  </a:extLst>
                </p:cNvPr>
                <p:cNvGrpSpPr/>
                <p:nvPr/>
              </p:nvGrpSpPr>
              <p:grpSpPr>
                <a:xfrm>
                  <a:off x="5422078" y="1667027"/>
                  <a:ext cx="1257865" cy="67726"/>
                  <a:chOff x="5422078" y="1667027"/>
                  <a:chExt cx="1257865" cy="67726"/>
                </a:xfrm>
              </p:grpSpPr>
              <p:cxnSp>
                <p:nvCxnSpPr>
                  <p:cNvPr id="466" name="Straight Connector 57">
                    <a:extLst>
                      <a:ext uri="{FF2B5EF4-FFF2-40B4-BE49-F238E27FC236}">
                        <a16:creationId xmlns:a16="http://schemas.microsoft.com/office/drawing/2014/main" id="{F8AC8EBD-5303-47E6-930E-32DC2E02AE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5943" y="1700890"/>
                    <a:ext cx="1224000" cy="0"/>
                  </a:xfrm>
                  <a:prstGeom prst="line">
                    <a:avLst/>
                  </a:prstGeom>
                  <a:ln w="9525">
                    <a:solidFill>
                      <a:srgbClr val="B9D1F5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2" name="Овал 471">
                    <a:extLst>
                      <a:ext uri="{FF2B5EF4-FFF2-40B4-BE49-F238E27FC236}">
                        <a16:creationId xmlns:a16="http://schemas.microsoft.com/office/drawing/2014/main" id="{08D670A3-38F7-4A52-A2D9-08F1C586D8A8}"/>
                      </a:ext>
                    </a:extLst>
                  </p:cNvPr>
                  <p:cNvSpPr/>
                  <p:nvPr/>
                </p:nvSpPr>
                <p:spPr>
                  <a:xfrm>
                    <a:off x="5422078" y="1667027"/>
                    <a:ext cx="67726" cy="67726"/>
                  </a:xfrm>
                  <a:prstGeom prst="ellipse">
                    <a:avLst/>
                  </a:prstGeom>
                  <a:solidFill>
                    <a:srgbClr val="B9D1F5"/>
                  </a:solidFill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grpSp>
            <p:nvGrpSpPr>
              <p:cNvPr id="474" name="Группа 473">
                <a:extLst>
                  <a:ext uri="{FF2B5EF4-FFF2-40B4-BE49-F238E27FC236}">
                    <a16:creationId xmlns:a16="http://schemas.microsoft.com/office/drawing/2014/main" id="{CC6344FB-E23E-4BDE-ACD8-5D4D31AC5CF3}"/>
                  </a:ext>
                </a:extLst>
              </p:cNvPr>
              <p:cNvGrpSpPr/>
              <p:nvPr/>
            </p:nvGrpSpPr>
            <p:grpSpPr>
              <a:xfrm>
                <a:off x="5333176" y="2011478"/>
                <a:ext cx="1257865" cy="450785"/>
                <a:chOff x="5422078" y="1283968"/>
                <a:chExt cx="1257865" cy="450785"/>
              </a:xfrm>
            </p:grpSpPr>
            <p:sp>
              <p:nvSpPr>
                <p:cNvPr id="475" name="Прямоугольник 474">
                  <a:extLst>
                    <a:ext uri="{FF2B5EF4-FFF2-40B4-BE49-F238E27FC236}">
                      <a16:creationId xmlns:a16="http://schemas.microsoft.com/office/drawing/2014/main" id="{C35477CD-85EA-4806-932F-336E97474481}"/>
                    </a:ext>
                  </a:extLst>
                </p:cNvPr>
                <p:cNvSpPr/>
                <p:nvPr/>
              </p:nvSpPr>
              <p:spPr>
                <a:xfrm>
                  <a:off x="5453751" y="1283968"/>
                  <a:ext cx="1121096" cy="43858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900"/>
                    </a:lnSpc>
                    <a:defRPr/>
                  </a:pPr>
                  <a:r>
                    <a:rPr lang="ru-RU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Эконмическое и финансовое управление (ERP)</a:t>
                  </a:r>
                </a:p>
              </p:txBody>
            </p:sp>
            <p:grpSp>
              <p:nvGrpSpPr>
                <p:cNvPr id="476" name="Группа 475">
                  <a:extLst>
                    <a:ext uri="{FF2B5EF4-FFF2-40B4-BE49-F238E27FC236}">
                      <a16:creationId xmlns:a16="http://schemas.microsoft.com/office/drawing/2014/main" id="{8A4D0207-F384-47AC-9956-B5BA9F6D0B43}"/>
                    </a:ext>
                  </a:extLst>
                </p:cNvPr>
                <p:cNvGrpSpPr/>
                <p:nvPr/>
              </p:nvGrpSpPr>
              <p:grpSpPr>
                <a:xfrm>
                  <a:off x="5422078" y="1667027"/>
                  <a:ext cx="1257865" cy="67726"/>
                  <a:chOff x="5422078" y="1667027"/>
                  <a:chExt cx="1257865" cy="67726"/>
                </a:xfrm>
              </p:grpSpPr>
              <p:cxnSp>
                <p:nvCxnSpPr>
                  <p:cNvPr id="531" name="Straight Connector 57">
                    <a:extLst>
                      <a:ext uri="{FF2B5EF4-FFF2-40B4-BE49-F238E27FC236}">
                        <a16:creationId xmlns:a16="http://schemas.microsoft.com/office/drawing/2014/main" id="{EA615F70-7C95-4DF4-ACA2-E30E86B807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5943" y="1700890"/>
                    <a:ext cx="1224000" cy="0"/>
                  </a:xfrm>
                  <a:prstGeom prst="line">
                    <a:avLst/>
                  </a:prstGeom>
                  <a:ln w="9525">
                    <a:solidFill>
                      <a:srgbClr val="B9D1F5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2" name="Овал 531">
                    <a:extLst>
                      <a:ext uri="{FF2B5EF4-FFF2-40B4-BE49-F238E27FC236}">
                        <a16:creationId xmlns:a16="http://schemas.microsoft.com/office/drawing/2014/main" id="{19BA6954-707D-4C1A-A500-7664A9C650E0}"/>
                      </a:ext>
                    </a:extLst>
                  </p:cNvPr>
                  <p:cNvSpPr/>
                  <p:nvPr/>
                </p:nvSpPr>
                <p:spPr>
                  <a:xfrm>
                    <a:off x="5422078" y="1667027"/>
                    <a:ext cx="67726" cy="67726"/>
                  </a:xfrm>
                  <a:prstGeom prst="ellipse">
                    <a:avLst/>
                  </a:prstGeom>
                  <a:solidFill>
                    <a:srgbClr val="B9D1F5"/>
                  </a:solidFill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grpSp>
            <p:nvGrpSpPr>
              <p:cNvPr id="539" name="Группа 538">
                <a:extLst>
                  <a:ext uri="{FF2B5EF4-FFF2-40B4-BE49-F238E27FC236}">
                    <a16:creationId xmlns:a16="http://schemas.microsoft.com/office/drawing/2014/main" id="{D8BDF9D5-3B65-4809-929A-088C986E31F2}"/>
                  </a:ext>
                </a:extLst>
              </p:cNvPr>
              <p:cNvGrpSpPr/>
              <p:nvPr/>
            </p:nvGrpSpPr>
            <p:grpSpPr>
              <a:xfrm>
                <a:off x="5333176" y="2477814"/>
                <a:ext cx="1257865" cy="323165"/>
                <a:chOff x="5422078" y="1412557"/>
                <a:chExt cx="1257865" cy="323165"/>
              </a:xfrm>
            </p:grpSpPr>
            <p:sp>
              <p:nvSpPr>
                <p:cNvPr id="542" name="Прямоугольник 541">
                  <a:extLst>
                    <a:ext uri="{FF2B5EF4-FFF2-40B4-BE49-F238E27FC236}">
                      <a16:creationId xmlns:a16="http://schemas.microsoft.com/office/drawing/2014/main" id="{9A4A3844-53C4-4F45-BA15-B6A955D5BAE1}"/>
                    </a:ext>
                  </a:extLst>
                </p:cNvPr>
                <p:cNvSpPr/>
                <p:nvPr/>
              </p:nvSpPr>
              <p:spPr>
                <a:xfrm>
                  <a:off x="5453751" y="1412557"/>
                  <a:ext cx="1121096" cy="3231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900"/>
                    </a:lnSpc>
                    <a:defRPr/>
                  </a:pPr>
                  <a:r>
                    <a:rPr lang="ru-RU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Управление производством (</a:t>
                  </a:r>
                  <a:r>
                    <a:rPr lang="en-US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ERP)</a:t>
                  </a:r>
                  <a:endParaRPr lang="ru-RU" sz="850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43" name="Группа 542">
                  <a:extLst>
                    <a:ext uri="{FF2B5EF4-FFF2-40B4-BE49-F238E27FC236}">
                      <a16:creationId xmlns:a16="http://schemas.microsoft.com/office/drawing/2014/main" id="{699DDD03-76F6-444E-AFC4-49A8E22C2522}"/>
                    </a:ext>
                  </a:extLst>
                </p:cNvPr>
                <p:cNvGrpSpPr/>
                <p:nvPr/>
              </p:nvGrpSpPr>
              <p:grpSpPr>
                <a:xfrm>
                  <a:off x="5422078" y="1667027"/>
                  <a:ext cx="1257865" cy="67726"/>
                  <a:chOff x="5422078" y="1667027"/>
                  <a:chExt cx="1257865" cy="67726"/>
                </a:xfrm>
              </p:grpSpPr>
              <p:cxnSp>
                <p:nvCxnSpPr>
                  <p:cNvPr id="544" name="Straight Connector 57">
                    <a:extLst>
                      <a:ext uri="{FF2B5EF4-FFF2-40B4-BE49-F238E27FC236}">
                        <a16:creationId xmlns:a16="http://schemas.microsoft.com/office/drawing/2014/main" id="{C6CCADA1-5F55-4C5A-8820-C4386502BE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5943" y="1700890"/>
                    <a:ext cx="1224000" cy="0"/>
                  </a:xfrm>
                  <a:prstGeom prst="line">
                    <a:avLst/>
                  </a:prstGeom>
                  <a:ln w="9525">
                    <a:solidFill>
                      <a:srgbClr val="B9D1F5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5" name="Овал 544">
                    <a:extLst>
                      <a:ext uri="{FF2B5EF4-FFF2-40B4-BE49-F238E27FC236}">
                        <a16:creationId xmlns:a16="http://schemas.microsoft.com/office/drawing/2014/main" id="{E335CC3C-EDED-4C79-9262-58A74A5C7790}"/>
                      </a:ext>
                    </a:extLst>
                  </p:cNvPr>
                  <p:cNvSpPr/>
                  <p:nvPr/>
                </p:nvSpPr>
                <p:spPr>
                  <a:xfrm>
                    <a:off x="5422078" y="1667027"/>
                    <a:ext cx="67726" cy="67726"/>
                  </a:xfrm>
                  <a:prstGeom prst="ellipse">
                    <a:avLst/>
                  </a:prstGeom>
                  <a:solidFill>
                    <a:srgbClr val="B9D1F5"/>
                  </a:solidFill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grpSp>
            <p:nvGrpSpPr>
              <p:cNvPr id="546" name="Группа 545">
                <a:extLst>
                  <a:ext uri="{FF2B5EF4-FFF2-40B4-BE49-F238E27FC236}">
                    <a16:creationId xmlns:a16="http://schemas.microsoft.com/office/drawing/2014/main" id="{0AD54BC8-F099-4E12-94E5-33D7150002A5}"/>
                  </a:ext>
                </a:extLst>
              </p:cNvPr>
              <p:cNvGrpSpPr/>
              <p:nvPr/>
            </p:nvGrpSpPr>
            <p:grpSpPr>
              <a:xfrm>
                <a:off x="5333176" y="2816530"/>
                <a:ext cx="1257865" cy="331722"/>
                <a:chOff x="5422078" y="1403031"/>
                <a:chExt cx="1257865" cy="331722"/>
              </a:xfrm>
            </p:grpSpPr>
            <p:sp>
              <p:nvSpPr>
                <p:cNvPr id="547" name="Прямоугольник 546">
                  <a:extLst>
                    <a:ext uri="{FF2B5EF4-FFF2-40B4-BE49-F238E27FC236}">
                      <a16:creationId xmlns:a16="http://schemas.microsoft.com/office/drawing/2014/main" id="{BE4C3208-5560-47B7-A68E-07BD36A45BDF}"/>
                    </a:ext>
                  </a:extLst>
                </p:cNvPr>
                <p:cNvSpPr/>
                <p:nvPr/>
              </p:nvSpPr>
              <p:spPr>
                <a:xfrm>
                  <a:off x="5453751" y="1403031"/>
                  <a:ext cx="1121096" cy="3231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900"/>
                    </a:lnSpc>
                    <a:defRPr/>
                  </a:pPr>
                  <a:r>
                    <a:rPr lang="ru-RU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ИТ-инфраструктура (ЦОД)</a:t>
                  </a:r>
                </a:p>
              </p:txBody>
            </p:sp>
            <p:grpSp>
              <p:nvGrpSpPr>
                <p:cNvPr id="548" name="Группа 547">
                  <a:extLst>
                    <a:ext uri="{FF2B5EF4-FFF2-40B4-BE49-F238E27FC236}">
                      <a16:creationId xmlns:a16="http://schemas.microsoft.com/office/drawing/2014/main" id="{61D5A002-B93C-4951-81F1-355FBE20C5FD}"/>
                    </a:ext>
                  </a:extLst>
                </p:cNvPr>
                <p:cNvGrpSpPr/>
                <p:nvPr/>
              </p:nvGrpSpPr>
              <p:grpSpPr>
                <a:xfrm>
                  <a:off x="5422078" y="1667027"/>
                  <a:ext cx="1257865" cy="67726"/>
                  <a:chOff x="5422078" y="1667027"/>
                  <a:chExt cx="1257865" cy="67726"/>
                </a:xfrm>
              </p:grpSpPr>
              <p:cxnSp>
                <p:nvCxnSpPr>
                  <p:cNvPr id="549" name="Straight Connector 57">
                    <a:extLst>
                      <a:ext uri="{FF2B5EF4-FFF2-40B4-BE49-F238E27FC236}">
                        <a16:creationId xmlns:a16="http://schemas.microsoft.com/office/drawing/2014/main" id="{1B57D391-3FAB-4039-9D7C-B6A2332FFA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5943" y="1700890"/>
                    <a:ext cx="1224000" cy="0"/>
                  </a:xfrm>
                  <a:prstGeom prst="line">
                    <a:avLst/>
                  </a:prstGeom>
                  <a:ln w="9525">
                    <a:solidFill>
                      <a:srgbClr val="B9D1F5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0" name="Овал 549">
                    <a:extLst>
                      <a:ext uri="{FF2B5EF4-FFF2-40B4-BE49-F238E27FC236}">
                        <a16:creationId xmlns:a16="http://schemas.microsoft.com/office/drawing/2014/main" id="{39ADA6CE-52A1-47AD-B39D-D793D098CAAF}"/>
                      </a:ext>
                    </a:extLst>
                  </p:cNvPr>
                  <p:cNvSpPr/>
                  <p:nvPr/>
                </p:nvSpPr>
                <p:spPr>
                  <a:xfrm>
                    <a:off x="5422078" y="1667027"/>
                    <a:ext cx="67726" cy="67726"/>
                  </a:xfrm>
                  <a:prstGeom prst="ellipse">
                    <a:avLst/>
                  </a:prstGeom>
                  <a:solidFill>
                    <a:srgbClr val="B9D1F5"/>
                  </a:solidFill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grpSp>
            <p:nvGrpSpPr>
              <p:cNvPr id="557" name="Группа 556">
                <a:extLst>
                  <a:ext uri="{FF2B5EF4-FFF2-40B4-BE49-F238E27FC236}">
                    <a16:creationId xmlns:a16="http://schemas.microsoft.com/office/drawing/2014/main" id="{56DEC55E-9F6B-470D-A0E1-0C68B9B0BA16}"/>
                  </a:ext>
                </a:extLst>
              </p:cNvPr>
              <p:cNvGrpSpPr/>
              <p:nvPr/>
            </p:nvGrpSpPr>
            <p:grpSpPr>
              <a:xfrm>
                <a:off x="5333176" y="3163803"/>
                <a:ext cx="1257865" cy="326961"/>
                <a:chOff x="5422078" y="1407792"/>
                <a:chExt cx="1257865" cy="326961"/>
              </a:xfrm>
            </p:grpSpPr>
            <p:sp>
              <p:nvSpPr>
                <p:cNvPr id="558" name="Прямоугольник 557">
                  <a:extLst>
                    <a:ext uri="{FF2B5EF4-FFF2-40B4-BE49-F238E27FC236}">
                      <a16:creationId xmlns:a16="http://schemas.microsoft.com/office/drawing/2014/main" id="{0C3E284A-2551-4686-98C1-326DCD1908A4}"/>
                    </a:ext>
                  </a:extLst>
                </p:cNvPr>
                <p:cNvSpPr/>
                <p:nvPr/>
              </p:nvSpPr>
              <p:spPr>
                <a:xfrm>
                  <a:off x="5453751" y="1407792"/>
                  <a:ext cx="1121096" cy="3231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900"/>
                    </a:lnSpc>
                    <a:defRPr/>
                  </a:pPr>
                  <a:r>
                    <a:rPr lang="ru-RU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Управление персоналом (</a:t>
                  </a:r>
                  <a:r>
                    <a:rPr lang="en-US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ERP)</a:t>
                  </a:r>
                  <a:endParaRPr lang="ru-RU" sz="850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9" name="Группа 558">
                  <a:extLst>
                    <a:ext uri="{FF2B5EF4-FFF2-40B4-BE49-F238E27FC236}">
                      <a16:creationId xmlns:a16="http://schemas.microsoft.com/office/drawing/2014/main" id="{B62CD4FA-DBCD-40FA-B22A-757B5B8F1632}"/>
                    </a:ext>
                  </a:extLst>
                </p:cNvPr>
                <p:cNvGrpSpPr/>
                <p:nvPr/>
              </p:nvGrpSpPr>
              <p:grpSpPr>
                <a:xfrm>
                  <a:off x="5422078" y="1667027"/>
                  <a:ext cx="1257865" cy="67726"/>
                  <a:chOff x="5422078" y="1667027"/>
                  <a:chExt cx="1257865" cy="67726"/>
                </a:xfrm>
              </p:grpSpPr>
              <p:cxnSp>
                <p:nvCxnSpPr>
                  <p:cNvPr id="560" name="Straight Connector 57">
                    <a:extLst>
                      <a:ext uri="{FF2B5EF4-FFF2-40B4-BE49-F238E27FC236}">
                        <a16:creationId xmlns:a16="http://schemas.microsoft.com/office/drawing/2014/main" id="{B63B244B-D7E4-427F-9174-66F5191E2B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5943" y="1700890"/>
                    <a:ext cx="1224000" cy="0"/>
                  </a:xfrm>
                  <a:prstGeom prst="line">
                    <a:avLst/>
                  </a:prstGeom>
                  <a:ln w="9525">
                    <a:solidFill>
                      <a:srgbClr val="B9D1F5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1" name="Овал 560">
                    <a:extLst>
                      <a:ext uri="{FF2B5EF4-FFF2-40B4-BE49-F238E27FC236}">
                        <a16:creationId xmlns:a16="http://schemas.microsoft.com/office/drawing/2014/main" id="{7C68651C-3046-4200-A7A3-78C1FC52A8E7}"/>
                      </a:ext>
                    </a:extLst>
                  </p:cNvPr>
                  <p:cNvSpPr/>
                  <p:nvPr/>
                </p:nvSpPr>
                <p:spPr>
                  <a:xfrm>
                    <a:off x="5422078" y="1667027"/>
                    <a:ext cx="67726" cy="67726"/>
                  </a:xfrm>
                  <a:prstGeom prst="ellipse">
                    <a:avLst/>
                  </a:prstGeom>
                  <a:solidFill>
                    <a:srgbClr val="B9D1F5"/>
                  </a:solidFill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grpSp>
            <p:nvGrpSpPr>
              <p:cNvPr id="562" name="Группа 561">
                <a:extLst>
                  <a:ext uri="{FF2B5EF4-FFF2-40B4-BE49-F238E27FC236}">
                    <a16:creationId xmlns:a16="http://schemas.microsoft.com/office/drawing/2014/main" id="{54B3312B-8166-4857-BE76-8B537590A8C2}"/>
                  </a:ext>
                </a:extLst>
              </p:cNvPr>
              <p:cNvGrpSpPr/>
              <p:nvPr/>
            </p:nvGrpSpPr>
            <p:grpSpPr>
              <a:xfrm>
                <a:off x="5333176" y="3506315"/>
                <a:ext cx="1257865" cy="328544"/>
                <a:chOff x="5422078" y="1406209"/>
                <a:chExt cx="1257865" cy="328544"/>
              </a:xfrm>
            </p:grpSpPr>
            <p:sp>
              <p:nvSpPr>
                <p:cNvPr id="563" name="Прямоугольник 562">
                  <a:extLst>
                    <a:ext uri="{FF2B5EF4-FFF2-40B4-BE49-F238E27FC236}">
                      <a16:creationId xmlns:a16="http://schemas.microsoft.com/office/drawing/2014/main" id="{18547D4B-3F5F-4FDB-94DF-641FCB285E50}"/>
                    </a:ext>
                  </a:extLst>
                </p:cNvPr>
                <p:cNvSpPr/>
                <p:nvPr/>
              </p:nvSpPr>
              <p:spPr>
                <a:xfrm>
                  <a:off x="5453751" y="1406209"/>
                  <a:ext cx="1121096" cy="3231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900"/>
                    </a:lnSpc>
                    <a:defRPr/>
                  </a:pPr>
                  <a:r>
                    <a:rPr lang="ru-RU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Коммерческий учет газа (</a:t>
                  </a:r>
                  <a:r>
                    <a:rPr lang="en-US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ERP)</a:t>
                  </a:r>
                  <a:endParaRPr lang="ru-RU" sz="850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64" name="Группа 563">
                  <a:extLst>
                    <a:ext uri="{FF2B5EF4-FFF2-40B4-BE49-F238E27FC236}">
                      <a16:creationId xmlns:a16="http://schemas.microsoft.com/office/drawing/2014/main" id="{8B93D42B-F2A5-4702-879E-F53ED20E404D}"/>
                    </a:ext>
                  </a:extLst>
                </p:cNvPr>
                <p:cNvGrpSpPr/>
                <p:nvPr/>
              </p:nvGrpSpPr>
              <p:grpSpPr>
                <a:xfrm>
                  <a:off x="5422078" y="1667027"/>
                  <a:ext cx="1257865" cy="67726"/>
                  <a:chOff x="5422078" y="1667027"/>
                  <a:chExt cx="1257865" cy="67726"/>
                </a:xfrm>
              </p:grpSpPr>
              <p:cxnSp>
                <p:nvCxnSpPr>
                  <p:cNvPr id="565" name="Straight Connector 57">
                    <a:extLst>
                      <a:ext uri="{FF2B5EF4-FFF2-40B4-BE49-F238E27FC236}">
                        <a16:creationId xmlns:a16="http://schemas.microsoft.com/office/drawing/2014/main" id="{4B4ADB71-AB7B-4D44-A963-44D5DA7B24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5943" y="1700890"/>
                    <a:ext cx="1224000" cy="0"/>
                  </a:xfrm>
                  <a:prstGeom prst="line">
                    <a:avLst/>
                  </a:prstGeom>
                  <a:ln w="9525">
                    <a:solidFill>
                      <a:srgbClr val="B9D1F5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6" name="Овал 565">
                    <a:extLst>
                      <a:ext uri="{FF2B5EF4-FFF2-40B4-BE49-F238E27FC236}">
                        <a16:creationId xmlns:a16="http://schemas.microsoft.com/office/drawing/2014/main" id="{756E230B-B6DF-479E-AFBB-3CBAD00CBADC}"/>
                      </a:ext>
                    </a:extLst>
                  </p:cNvPr>
                  <p:cNvSpPr/>
                  <p:nvPr/>
                </p:nvSpPr>
                <p:spPr>
                  <a:xfrm>
                    <a:off x="5422078" y="1667027"/>
                    <a:ext cx="67726" cy="67726"/>
                  </a:xfrm>
                  <a:prstGeom prst="ellipse">
                    <a:avLst/>
                  </a:prstGeom>
                  <a:solidFill>
                    <a:srgbClr val="B9D1F5"/>
                  </a:solidFill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grpSp>
            <p:nvGrpSpPr>
              <p:cNvPr id="587" name="Группа 586">
                <a:extLst>
                  <a:ext uri="{FF2B5EF4-FFF2-40B4-BE49-F238E27FC236}">
                    <a16:creationId xmlns:a16="http://schemas.microsoft.com/office/drawing/2014/main" id="{4137A469-FC74-4CFB-9845-4753506624B0}"/>
                  </a:ext>
                </a:extLst>
              </p:cNvPr>
              <p:cNvGrpSpPr/>
              <p:nvPr/>
            </p:nvGrpSpPr>
            <p:grpSpPr>
              <a:xfrm>
                <a:off x="5333176" y="4363963"/>
                <a:ext cx="1185865" cy="466659"/>
                <a:chOff x="5422078" y="1268094"/>
                <a:chExt cx="1185865" cy="466659"/>
              </a:xfrm>
            </p:grpSpPr>
            <p:sp>
              <p:nvSpPr>
                <p:cNvPr id="588" name="Прямоугольник 587">
                  <a:extLst>
                    <a:ext uri="{FF2B5EF4-FFF2-40B4-BE49-F238E27FC236}">
                      <a16:creationId xmlns:a16="http://schemas.microsoft.com/office/drawing/2014/main" id="{FACCDF34-B78E-4A5E-B665-661B7A750555}"/>
                    </a:ext>
                  </a:extLst>
                </p:cNvPr>
                <p:cNvSpPr/>
                <p:nvPr/>
              </p:nvSpPr>
              <p:spPr>
                <a:xfrm>
                  <a:off x="5453751" y="1268094"/>
                  <a:ext cx="1121096" cy="43858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900"/>
                    </a:lnSpc>
                    <a:defRPr/>
                  </a:pPr>
                  <a:r>
                    <a:rPr lang="ru-RU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Управление технологическим процессом</a:t>
                  </a:r>
                </a:p>
              </p:txBody>
            </p:sp>
            <p:grpSp>
              <p:nvGrpSpPr>
                <p:cNvPr id="589" name="Группа 588">
                  <a:extLst>
                    <a:ext uri="{FF2B5EF4-FFF2-40B4-BE49-F238E27FC236}">
                      <a16:creationId xmlns:a16="http://schemas.microsoft.com/office/drawing/2014/main" id="{9DCBDAEB-E01B-426E-B84B-2EC39566CD1A}"/>
                    </a:ext>
                  </a:extLst>
                </p:cNvPr>
                <p:cNvGrpSpPr/>
                <p:nvPr/>
              </p:nvGrpSpPr>
              <p:grpSpPr>
                <a:xfrm>
                  <a:off x="5422078" y="1667027"/>
                  <a:ext cx="1185865" cy="67726"/>
                  <a:chOff x="5422078" y="1667027"/>
                  <a:chExt cx="1185865" cy="67726"/>
                </a:xfrm>
              </p:grpSpPr>
              <p:cxnSp>
                <p:nvCxnSpPr>
                  <p:cNvPr id="590" name="Straight Connector 57">
                    <a:extLst>
                      <a:ext uri="{FF2B5EF4-FFF2-40B4-BE49-F238E27FC236}">
                        <a16:creationId xmlns:a16="http://schemas.microsoft.com/office/drawing/2014/main" id="{34EA60EF-C155-479C-B108-5AA9ABD851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5943" y="1700890"/>
                    <a:ext cx="1152000" cy="0"/>
                  </a:xfrm>
                  <a:prstGeom prst="line">
                    <a:avLst/>
                  </a:prstGeom>
                  <a:ln w="9525">
                    <a:solidFill>
                      <a:srgbClr val="B9D1F5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1" name="Овал 590">
                    <a:extLst>
                      <a:ext uri="{FF2B5EF4-FFF2-40B4-BE49-F238E27FC236}">
                        <a16:creationId xmlns:a16="http://schemas.microsoft.com/office/drawing/2014/main" id="{8F14E68E-9718-4167-B509-9D8D7A5CF0A2}"/>
                      </a:ext>
                    </a:extLst>
                  </p:cNvPr>
                  <p:cNvSpPr/>
                  <p:nvPr/>
                </p:nvSpPr>
                <p:spPr>
                  <a:xfrm>
                    <a:off x="5422078" y="1667027"/>
                    <a:ext cx="67726" cy="67726"/>
                  </a:xfrm>
                  <a:prstGeom prst="ellipse">
                    <a:avLst/>
                  </a:prstGeom>
                  <a:solidFill>
                    <a:srgbClr val="B9D1F5"/>
                  </a:solidFill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grpSp>
            <p:nvGrpSpPr>
              <p:cNvPr id="592" name="Группа 591">
                <a:extLst>
                  <a:ext uri="{FF2B5EF4-FFF2-40B4-BE49-F238E27FC236}">
                    <a16:creationId xmlns:a16="http://schemas.microsoft.com/office/drawing/2014/main" id="{7445165B-7DBD-4F4D-825C-5E724E3E70CA}"/>
                  </a:ext>
                </a:extLst>
              </p:cNvPr>
              <p:cNvGrpSpPr/>
              <p:nvPr/>
            </p:nvGrpSpPr>
            <p:grpSpPr>
              <a:xfrm>
                <a:off x="5333176" y="3850411"/>
                <a:ext cx="1257865" cy="223138"/>
                <a:chOff x="5422078" y="1512632"/>
                <a:chExt cx="1257865" cy="223138"/>
              </a:xfrm>
            </p:grpSpPr>
            <p:sp>
              <p:nvSpPr>
                <p:cNvPr id="593" name="Прямоугольник 592">
                  <a:extLst>
                    <a:ext uri="{FF2B5EF4-FFF2-40B4-BE49-F238E27FC236}">
                      <a16:creationId xmlns:a16="http://schemas.microsoft.com/office/drawing/2014/main" id="{08ABFD0E-7207-4037-BC43-1937B26DBEDE}"/>
                    </a:ext>
                  </a:extLst>
                </p:cNvPr>
                <p:cNvSpPr/>
                <p:nvPr/>
              </p:nvSpPr>
              <p:spPr>
                <a:xfrm>
                  <a:off x="5453751" y="1512632"/>
                  <a:ext cx="986877" cy="22313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Бух. учет (</a:t>
                  </a:r>
                  <a:r>
                    <a:rPr lang="en-US" sz="850" dirty="0">
                      <a:solidFill>
                        <a:schemeClr val="tx2">
                          <a:lumMod val="75000"/>
                        </a:schemeClr>
                      </a:solidFill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ERP)</a:t>
                  </a:r>
                  <a:endParaRPr lang="ru-RU" sz="850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94" name="Группа 593">
                  <a:extLst>
                    <a:ext uri="{FF2B5EF4-FFF2-40B4-BE49-F238E27FC236}">
                      <a16:creationId xmlns:a16="http://schemas.microsoft.com/office/drawing/2014/main" id="{B5E1EAB6-A27C-4039-AE81-84F320B67C65}"/>
                    </a:ext>
                  </a:extLst>
                </p:cNvPr>
                <p:cNvGrpSpPr/>
                <p:nvPr/>
              </p:nvGrpSpPr>
              <p:grpSpPr>
                <a:xfrm>
                  <a:off x="5422078" y="1667027"/>
                  <a:ext cx="1257865" cy="67726"/>
                  <a:chOff x="5422078" y="1667027"/>
                  <a:chExt cx="1257865" cy="67726"/>
                </a:xfrm>
              </p:grpSpPr>
              <p:cxnSp>
                <p:nvCxnSpPr>
                  <p:cNvPr id="595" name="Straight Connector 57">
                    <a:extLst>
                      <a:ext uri="{FF2B5EF4-FFF2-40B4-BE49-F238E27FC236}">
                        <a16:creationId xmlns:a16="http://schemas.microsoft.com/office/drawing/2014/main" id="{86337002-780F-48FE-8A87-AB0D71E76C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5943" y="1700890"/>
                    <a:ext cx="1224000" cy="0"/>
                  </a:xfrm>
                  <a:prstGeom prst="line">
                    <a:avLst/>
                  </a:prstGeom>
                  <a:ln w="9525">
                    <a:solidFill>
                      <a:srgbClr val="B9D1F5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6" name="Овал 595">
                    <a:extLst>
                      <a:ext uri="{FF2B5EF4-FFF2-40B4-BE49-F238E27FC236}">
                        <a16:creationId xmlns:a16="http://schemas.microsoft.com/office/drawing/2014/main" id="{B5EDA0E4-CC81-4AE5-9FEB-1DAA516AB3E8}"/>
                      </a:ext>
                    </a:extLst>
                  </p:cNvPr>
                  <p:cNvSpPr/>
                  <p:nvPr/>
                </p:nvSpPr>
                <p:spPr>
                  <a:xfrm>
                    <a:off x="5422078" y="1667027"/>
                    <a:ext cx="67726" cy="67726"/>
                  </a:xfrm>
                  <a:prstGeom prst="ellipse">
                    <a:avLst/>
                  </a:prstGeom>
                  <a:solidFill>
                    <a:srgbClr val="B9D1F5"/>
                  </a:solidFill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</p:grpSp>
      </p:grpSp>
      <p:sp>
        <p:nvSpPr>
          <p:cNvPr id="2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dirty="0"/>
              <a:t>«Газпром межрегионгаз инжиниринг</a:t>
            </a:r>
            <a:r>
              <a:rPr lang="ru-RU" altLang="ru-RU" sz="2000" dirty="0" smtClean="0"/>
              <a:t>» – центр </a:t>
            </a:r>
            <a:r>
              <a:rPr lang="ru-RU" altLang="ru-RU" sz="2000" dirty="0"/>
              <a:t>компетенций по управлению данными компаний Группы </a:t>
            </a:r>
            <a:r>
              <a:rPr lang="ru-RU" altLang="ru-RU" sz="2000" dirty="0" smtClean="0"/>
              <a:t>Газпром межрегионгаз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1551601" y="5334753"/>
            <a:ext cx="7321550" cy="369332"/>
          </a:xfrm>
        </p:spPr>
        <p:txBody>
          <a:bodyPr/>
          <a:lstStyle/>
          <a:p>
            <a:r>
              <a:rPr lang="ru-RU" sz="1200" dirty="0" smtClean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8826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Рисунок 192">
            <a:extLst>
              <a:ext uri="{FF2B5EF4-FFF2-40B4-BE49-F238E27FC236}">
                <a16:creationId xmlns:a16="http://schemas.microsoft.com/office/drawing/2014/main" id="{A31DFD78-43AB-4F34-B098-39743ACF9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824"/>
            <a:ext cx="9144000" cy="1252194"/>
          </a:xfrm>
          <a:prstGeom prst="rect">
            <a:avLst/>
          </a:prstGeom>
        </p:spPr>
      </p:pic>
      <p:sp>
        <p:nvSpPr>
          <p:cNvPr id="45" name="Текст 5">
            <a:extLst>
              <a:ext uri="{FF2B5EF4-FFF2-40B4-BE49-F238E27FC236}">
                <a16:creationId xmlns:a16="http://schemas.microsoft.com/office/drawing/2014/main" id="{DAE0D830-8E48-4487-93C3-5017C156F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1600" y="5343792"/>
            <a:ext cx="7592399" cy="338554"/>
          </a:xfrm>
        </p:spPr>
        <p:txBody>
          <a:bodyPr/>
          <a:lstStyle/>
          <a:p>
            <a:r>
              <a:rPr lang="ru-RU" sz="11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100" dirty="0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255CBA6-B24B-4C4B-B923-4ED50A7C865A}"/>
              </a:ext>
            </a:extLst>
          </p:cNvPr>
          <p:cNvGrpSpPr/>
          <p:nvPr/>
        </p:nvGrpSpPr>
        <p:grpSpPr>
          <a:xfrm>
            <a:off x="2011633" y="1337768"/>
            <a:ext cx="1660300" cy="3222218"/>
            <a:chOff x="7170284" y="1139648"/>
            <a:chExt cx="1660300" cy="3222218"/>
          </a:xfrm>
        </p:grpSpPr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9363C00A-CE25-4F80-AD73-50DECF241F7A}"/>
                </a:ext>
              </a:extLst>
            </p:cNvPr>
            <p:cNvSpPr/>
            <p:nvPr/>
          </p:nvSpPr>
          <p:spPr>
            <a:xfrm>
              <a:off x="7245275" y="1139648"/>
              <a:ext cx="1510319" cy="2590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  <a:defRPr/>
              </a:pPr>
              <a:r>
                <a:rPr lang="ru-RU" sz="13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Высокое качество</a:t>
              </a: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EC582E55-14F8-4308-8100-E9ABA96762B6}"/>
                </a:ext>
              </a:extLst>
            </p:cNvPr>
            <p:cNvSpPr/>
            <p:nvPr/>
          </p:nvSpPr>
          <p:spPr>
            <a:xfrm>
              <a:off x="7170284" y="1375599"/>
              <a:ext cx="1660300" cy="132343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ru-RU" sz="10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Ежедневной контроль деятельности, круглосуточная техническая поддержка, строгое соблюдение SLA, многолетний опыт и глубокая отраслевая экспертиза</a:t>
              </a:r>
            </a:p>
          </p:txBody>
        </p: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1A0347-DE7A-45C2-A439-06526DF0D7F9}"/>
                </a:ext>
              </a:extLst>
            </p:cNvPr>
            <p:cNvGrpSpPr/>
            <p:nvPr/>
          </p:nvGrpSpPr>
          <p:grpSpPr>
            <a:xfrm>
              <a:off x="7509066" y="2857784"/>
              <a:ext cx="982736" cy="1504082"/>
              <a:chOff x="7519888" y="2857784"/>
              <a:chExt cx="982736" cy="1504082"/>
            </a:xfrm>
          </p:grpSpPr>
          <p:sp>
            <p:nvSpPr>
              <p:cNvPr id="113" name="Oval 25">
                <a:extLst>
                  <a:ext uri="{FF2B5EF4-FFF2-40B4-BE49-F238E27FC236}">
                    <a16:creationId xmlns:a16="http://schemas.microsoft.com/office/drawing/2014/main" id="{501D4C4E-BB61-4908-A11D-C7CBE2CAB017}"/>
                  </a:ext>
                </a:extLst>
              </p:cNvPr>
              <p:cNvSpPr/>
              <p:nvPr/>
            </p:nvSpPr>
            <p:spPr>
              <a:xfrm>
                <a:off x="7519888" y="3379130"/>
                <a:ext cx="982736" cy="9827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0" dist="381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Oval 25">
                <a:extLst>
                  <a:ext uri="{FF2B5EF4-FFF2-40B4-BE49-F238E27FC236}">
                    <a16:creationId xmlns:a16="http://schemas.microsoft.com/office/drawing/2014/main" id="{82123B9F-AAB1-482A-BD02-BD2934AC321F}"/>
                  </a:ext>
                </a:extLst>
              </p:cNvPr>
              <p:cNvSpPr/>
              <p:nvPr/>
            </p:nvSpPr>
            <p:spPr>
              <a:xfrm>
                <a:off x="7573816" y="3433058"/>
                <a:ext cx="874881" cy="87488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79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Freeform 170">
                <a:extLst>
                  <a:ext uri="{FF2B5EF4-FFF2-40B4-BE49-F238E27FC236}">
                    <a16:creationId xmlns:a16="http://schemas.microsoft.com/office/drawing/2014/main" id="{8B1C5FE6-9BEA-4BD6-822C-708B92F3B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4046" y="3674144"/>
                <a:ext cx="305243" cy="360243"/>
              </a:xfrm>
              <a:custGeom>
                <a:avLst/>
                <a:gdLst>
                  <a:gd name="T0" fmla="*/ 127540 w 391"/>
                  <a:gd name="T1" fmla="*/ 79951 h 463"/>
                  <a:gd name="T2" fmla="*/ 127540 w 391"/>
                  <a:gd name="T3" fmla="*/ 79951 h 463"/>
                  <a:gd name="T4" fmla="*/ 143764 w 391"/>
                  <a:gd name="T5" fmla="*/ 8085 h 463"/>
                  <a:gd name="T6" fmla="*/ 91937 w 391"/>
                  <a:gd name="T7" fmla="*/ 60188 h 463"/>
                  <a:gd name="T8" fmla="*/ 44166 w 391"/>
                  <a:gd name="T9" fmla="*/ 103757 h 463"/>
                  <a:gd name="T10" fmla="*/ 44166 w 391"/>
                  <a:gd name="T11" fmla="*/ 179666 h 463"/>
                  <a:gd name="T12" fmla="*/ 139708 w 391"/>
                  <a:gd name="T13" fmla="*/ 207514 h 463"/>
                  <a:gd name="T14" fmla="*/ 175761 w 391"/>
                  <a:gd name="T15" fmla="*/ 99714 h 463"/>
                  <a:gd name="T16" fmla="*/ 127540 w 391"/>
                  <a:gd name="T17" fmla="*/ 79951 h 463"/>
                  <a:gd name="T18" fmla="*/ 31998 w 391"/>
                  <a:gd name="T19" fmla="*/ 79951 h 463"/>
                  <a:gd name="T20" fmla="*/ 31998 w 391"/>
                  <a:gd name="T21" fmla="*/ 79951 h 463"/>
                  <a:gd name="T22" fmla="*/ 0 w 391"/>
                  <a:gd name="T23" fmla="*/ 115435 h 463"/>
                  <a:gd name="T24" fmla="*/ 0 w 391"/>
                  <a:gd name="T25" fmla="*/ 167089 h 463"/>
                  <a:gd name="T26" fmla="*/ 31998 w 391"/>
                  <a:gd name="T27" fmla="*/ 203471 h 463"/>
                  <a:gd name="T28" fmla="*/ 19829 w 391"/>
                  <a:gd name="T29" fmla="*/ 179666 h 463"/>
                  <a:gd name="T30" fmla="*/ 19829 w 391"/>
                  <a:gd name="T31" fmla="*/ 107799 h 463"/>
                  <a:gd name="T32" fmla="*/ 31998 w 391"/>
                  <a:gd name="T33" fmla="*/ 79951 h 4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1" h="463">
                    <a:moveTo>
                      <a:pt x="283" y="178"/>
                    </a:moveTo>
                    <a:lnTo>
                      <a:pt x="283" y="178"/>
                    </a:lnTo>
                    <a:cubicBezTo>
                      <a:pt x="283" y="169"/>
                      <a:pt x="373" y="89"/>
                      <a:pt x="319" y="18"/>
                    </a:cubicBezTo>
                    <a:cubicBezTo>
                      <a:pt x="310" y="0"/>
                      <a:pt x="266" y="98"/>
                      <a:pt x="204" y="134"/>
                    </a:cubicBezTo>
                    <a:cubicBezTo>
                      <a:pt x="169" y="160"/>
                      <a:pt x="98" y="204"/>
                      <a:pt x="98" y="231"/>
                    </a:cubicBezTo>
                    <a:cubicBezTo>
                      <a:pt x="98" y="400"/>
                      <a:pt x="98" y="400"/>
                      <a:pt x="98" y="400"/>
                    </a:cubicBezTo>
                    <a:cubicBezTo>
                      <a:pt x="98" y="435"/>
                      <a:pt x="213" y="462"/>
                      <a:pt x="310" y="462"/>
                    </a:cubicBezTo>
                    <a:cubicBezTo>
                      <a:pt x="345" y="462"/>
                      <a:pt x="390" y="249"/>
                      <a:pt x="390" y="222"/>
                    </a:cubicBezTo>
                    <a:cubicBezTo>
                      <a:pt x="390" y="187"/>
                      <a:pt x="292" y="187"/>
                      <a:pt x="283" y="178"/>
                    </a:cubicBezTo>
                    <a:close/>
                    <a:moveTo>
                      <a:pt x="71" y="178"/>
                    </a:moveTo>
                    <a:lnTo>
                      <a:pt x="71" y="178"/>
                    </a:lnTo>
                    <a:cubicBezTo>
                      <a:pt x="54" y="178"/>
                      <a:pt x="0" y="187"/>
                      <a:pt x="0" y="257"/>
                    </a:cubicBezTo>
                    <a:cubicBezTo>
                      <a:pt x="0" y="372"/>
                      <a:pt x="0" y="372"/>
                      <a:pt x="0" y="372"/>
                    </a:cubicBezTo>
                    <a:cubicBezTo>
                      <a:pt x="0" y="444"/>
                      <a:pt x="54" y="453"/>
                      <a:pt x="71" y="453"/>
                    </a:cubicBezTo>
                    <a:cubicBezTo>
                      <a:pt x="89" y="453"/>
                      <a:pt x="44" y="435"/>
                      <a:pt x="44" y="400"/>
                    </a:cubicBezTo>
                    <a:cubicBezTo>
                      <a:pt x="44" y="240"/>
                      <a:pt x="44" y="240"/>
                      <a:pt x="44" y="240"/>
                    </a:cubicBezTo>
                    <a:cubicBezTo>
                      <a:pt x="44" y="196"/>
                      <a:pt x="89" y="178"/>
                      <a:pt x="71" y="178"/>
                    </a:cubicBezTo>
                    <a:close/>
                  </a:path>
                </a:pathLst>
              </a:custGeom>
              <a:solidFill>
                <a:srgbClr val="0079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dirty="0"/>
              </a:p>
            </p:txBody>
          </p:sp>
          <p:cxnSp>
            <p:nvCxnSpPr>
              <p:cNvPr id="116" name="Straight Connector 87">
                <a:extLst>
                  <a:ext uri="{FF2B5EF4-FFF2-40B4-BE49-F238E27FC236}">
                    <a16:creationId xmlns:a16="http://schemas.microsoft.com/office/drawing/2014/main" id="{AA056A24-A7DF-40B2-B080-807D8CCDC1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05845" y="2857784"/>
                <a:ext cx="0" cy="514800"/>
              </a:xfrm>
              <a:prstGeom prst="line">
                <a:avLst/>
              </a:prstGeom>
              <a:ln w="15240">
                <a:solidFill>
                  <a:srgbClr val="0079C2"/>
                </a:solidFill>
                <a:prstDash val="sysDot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90ECA293-12D3-4734-B0FC-F9E98B3FC96E}"/>
              </a:ext>
            </a:extLst>
          </p:cNvPr>
          <p:cNvGrpSpPr/>
          <p:nvPr/>
        </p:nvGrpSpPr>
        <p:grpSpPr>
          <a:xfrm>
            <a:off x="5493795" y="1337768"/>
            <a:ext cx="1660300" cy="3222218"/>
            <a:chOff x="5493795" y="1132028"/>
            <a:chExt cx="1660300" cy="3222218"/>
          </a:xfrm>
        </p:grpSpPr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FF8BDBEF-ED81-479D-AA6E-5F3D73F3F556}"/>
                </a:ext>
              </a:extLst>
            </p:cNvPr>
            <p:cNvGrpSpPr/>
            <p:nvPr/>
          </p:nvGrpSpPr>
          <p:grpSpPr>
            <a:xfrm>
              <a:off x="5493795" y="1132028"/>
              <a:ext cx="1660300" cy="3222218"/>
              <a:chOff x="7170284" y="1139648"/>
              <a:chExt cx="1660300" cy="3222218"/>
            </a:xfrm>
          </p:grpSpPr>
          <p:sp>
            <p:nvSpPr>
              <p:cNvPr id="94" name="Прямоугольник 93">
                <a:extLst>
                  <a:ext uri="{FF2B5EF4-FFF2-40B4-BE49-F238E27FC236}">
                    <a16:creationId xmlns:a16="http://schemas.microsoft.com/office/drawing/2014/main" id="{205F34D8-B56F-4ADB-B2DD-86E46E2112BF}"/>
                  </a:ext>
                </a:extLst>
              </p:cNvPr>
              <p:cNvSpPr/>
              <p:nvPr/>
            </p:nvSpPr>
            <p:spPr>
              <a:xfrm>
                <a:off x="7245275" y="1139648"/>
                <a:ext cx="1510319" cy="42575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300"/>
                  </a:lnSpc>
                  <a:defRPr/>
                </a:pPr>
                <a:r>
                  <a:rPr lang="ru-RU" sz="1300" b="1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Федеральный охват</a:t>
                </a:r>
              </a:p>
            </p:txBody>
          </p:sp>
          <p:sp>
            <p:nvSpPr>
              <p:cNvPr id="95" name="Прямоугольник 94">
                <a:extLst>
                  <a:ext uri="{FF2B5EF4-FFF2-40B4-BE49-F238E27FC236}">
                    <a16:creationId xmlns:a16="http://schemas.microsoft.com/office/drawing/2014/main" id="{BE5CF36D-24D5-4D7D-A756-A327499443BE}"/>
                  </a:ext>
                </a:extLst>
              </p:cNvPr>
              <p:cNvSpPr/>
              <p:nvPr/>
            </p:nvSpPr>
            <p:spPr>
              <a:xfrm>
                <a:off x="7170284" y="1535619"/>
                <a:ext cx="1660300" cy="86177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200"/>
                  </a:lnSpc>
                  <a:defRPr/>
                </a:pPr>
                <a:r>
                  <a:rPr lang="ru-RU" sz="105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Полный комплекс услуг для ДЗО ООО «Газпром межрегионгаз», </a:t>
                </a:r>
              </a:p>
              <a:p>
                <a:pPr algn="ctr">
                  <a:lnSpc>
                    <a:spcPts val="1200"/>
                  </a:lnSpc>
                  <a:defRPr/>
                </a:pPr>
                <a:r>
                  <a:rPr lang="ru-RU" sz="105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единый уровень сервиса</a:t>
                </a:r>
              </a:p>
              <a:p>
                <a:pPr algn="ctr">
                  <a:lnSpc>
                    <a:spcPts val="1200"/>
                  </a:lnSpc>
                  <a:defRPr/>
                </a:pPr>
                <a:r>
                  <a:rPr lang="ru-RU" sz="105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по всей России</a:t>
                </a:r>
              </a:p>
            </p:txBody>
          </p:sp>
          <p:grpSp>
            <p:nvGrpSpPr>
              <p:cNvPr id="96" name="Группа 95">
                <a:extLst>
                  <a:ext uri="{FF2B5EF4-FFF2-40B4-BE49-F238E27FC236}">
                    <a16:creationId xmlns:a16="http://schemas.microsoft.com/office/drawing/2014/main" id="{E31F2A95-7922-442C-9DC4-2E27878F0E26}"/>
                  </a:ext>
                </a:extLst>
              </p:cNvPr>
              <p:cNvGrpSpPr/>
              <p:nvPr/>
            </p:nvGrpSpPr>
            <p:grpSpPr>
              <a:xfrm>
                <a:off x="7509066" y="2534553"/>
                <a:ext cx="982736" cy="1827313"/>
                <a:chOff x="7519888" y="2534553"/>
                <a:chExt cx="982736" cy="1827313"/>
              </a:xfrm>
            </p:grpSpPr>
            <p:sp>
              <p:nvSpPr>
                <p:cNvPr id="97" name="Oval 25">
                  <a:extLst>
                    <a:ext uri="{FF2B5EF4-FFF2-40B4-BE49-F238E27FC236}">
                      <a16:creationId xmlns:a16="http://schemas.microsoft.com/office/drawing/2014/main" id="{DCC661C4-43C7-48F3-97E7-FD9892DE92CC}"/>
                    </a:ext>
                  </a:extLst>
                </p:cNvPr>
                <p:cNvSpPr/>
                <p:nvPr/>
              </p:nvSpPr>
              <p:spPr>
                <a:xfrm>
                  <a:off x="7519888" y="3379130"/>
                  <a:ext cx="982736" cy="9827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0" dist="381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Oval 25">
                  <a:extLst>
                    <a:ext uri="{FF2B5EF4-FFF2-40B4-BE49-F238E27FC236}">
                      <a16:creationId xmlns:a16="http://schemas.microsoft.com/office/drawing/2014/main" id="{38C1566C-2661-4236-91BD-B3B68255DF6F}"/>
                    </a:ext>
                  </a:extLst>
                </p:cNvPr>
                <p:cNvSpPr/>
                <p:nvPr/>
              </p:nvSpPr>
              <p:spPr>
                <a:xfrm>
                  <a:off x="7573816" y="3433058"/>
                  <a:ext cx="874881" cy="874881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0079C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0" name="Straight Connector 87">
                  <a:extLst>
                    <a:ext uri="{FF2B5EF4-FFF2-40B4-BE49-F238E27FC236}">
                      <a16:creationId xmlns:a16="http://schemas.microsoft.com/office/drawing/2014/main" id="{FF2A5940-5FDB-42B5-A339-2C91F441A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05845" y="2534553"/>
                  <a:ext cx="0" cy="838031"/>
                </a:xfrm>
                <a:prstGeom prst="line">
                  <a:avLst/>
                </a:prstGeom>
                <a:ln w="15240">
                  <a:solidFill>
                    <a:srgbClr val="0079C2"/>
                  </a:solidFill>
                  <a:prstDash val="sysDot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A7E9C614-D078-4900-B14E-1EF67D6F7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95125" y="3685103"/>
              <a:ext cx="653203" cy="347713"/>
            </a:xfrm>
            <a:prstGeom prst="rect">
              <a:avLst/>
            </a:prstGeom>
          </p:spPr>
        </p:pic>
      </p:grp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id="{548E1568-C2A0-411F-BD27-DCCCF9ABD635}"/>
              </a:ext>
            </a:extLst>
          </p:cNvPr>
          <p:cNvGrpSpPr/>
          <p:nvPr/>
        </p:nvGrpSpPr>
        <p:grpSpPr>
          <a:xfrm>
            <a:off x="7193144" y="1337768"/>
            <a:ext cx="1660300" cy="3222218"/>
            <a:chOff x="7193144" y="1132028"/>
            <a:chExt cx="1660300" cy="3222218"/>
          </a:xfrm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0A993498-B53D-43F2-9737-FBA0991FB0BC}"/>
                </a:ext>
              </a:extLst>
            </p:cNvPr>
            <p:cNvSpPr/>
            <p:nvPr/>
          </p:nvSpPr>
          <p:spPr>
            <a:xfrm>
              <a:off x="7268135" y="1132028"/>
              <a:ext cx="1510319" cy="2590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  <a:defRPr/>
              </a:pPr>
              <a:r>
                <a:rPr lang="ru-RU" sz="13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Инновационность</a:t>
              </a:r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8070ACFD-5D95-4243-961B-04A222D2578D}"/>
                </a:ext>
              </a:extLst>
            </p:cNvPr>
            <p:cNvSpPr/>
            <p:nvPr/>
          </p:nvSpPr>
          <p:spPr>
            <a:xfrm>
              <a:off x="7193144" y="1367979"/>
              <a:ext cx="1660300" cy="86177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ru-RU" sz="10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Новаторские подходы к оказанию сервисных услуг, основанные на лучших практиках и последних технологиях</a:t>
              </a:r>
            </a:p>
          </p:txBody>
        </p:sp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AB29B5CA-91FA-4857-B6A8-E5B813546464}"/>
                </a:ext>
              </a:extLst>
            </p:cNvPr>
            <p:cNvGrpSpPr/>
            <p:nvPr/>
          </p:nvGrpSpPr>
          <p:grpSpPr>
            <a:xfrm>
              <a:off x="7531926" y="2526933"/>
              <a:ext cx="982736" cy="1827313"/>
              <a:chOff x="7531926" y="2526933"/>
              <a:chExt cx="982736" cy="1827313"/>
            </a:xfrm>
          </p:grpSpPr>
          <p:sp>
            <p:nvSpPr>
              <p:cNvPr id="77" name="Oval 25">
                <a:extLst>
                  <a:ext uri="{FF2B5EF4-FFF2-40B4-BE49-F238E27FC236}">
                    <a16:creationId xmlns:a16="http://schemas.microsoft.com/office/drawing/2014/main" id="{D4674E46-487D-4576-B467-DA768EBFF07B}"/>
                  </a:ext>
                </a:extLst>
              </p:cNvPr>
              <p:cNvSpPr/>
              <p:nvPr/>
            </p:nvSpPr>
            <p:spPr>
              <a:xfrm>
                <a:off x="7531926" y="3371510"/>
                <a:ext cx="982736" cy="9827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0" dist="381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Oval 25">
                <a:extLst>
                  <a:ext uri="{FF2B5EF4-FFF2-40B4-BE49-F238E27FC236}">
                    <a16:creationId xmlns:a16="http://schemas.microsoft.com/office/drawing/2014/main" id="{29788278-E369-488D-8913-5225EFA625BF}"/>
                  </a:ext>
                </a:extLst>
              </p:cNvPr>
              <p:cNvSpPr/>
              <p:nvPr/>
            </p:nvSpPr>
            <p:spPr>
              <a:xfrm>
                <a:off x="7585854" y="3425438"/>
                <a:ext cx="874881" cy="87488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79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6" name="Straight Connector 87">
                <a:extLst>
                  <a:ext uri="{FF2B5EF4-FFF2-40B4-BE49-F238E27FC236}">
                    <a16:creationId xmlns:a16="http://schemas.microsoft.com/office/drawing/2014/main" id="{094C0D3D-F78F-4FF9-A101-C0C1F722E1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3294" y="2526933"/>
                <a:ext cx="0" cy="838031"/>
              </a:xfrm>
              <a:prstGeom prst="line">
                <a:avLst/>
              </a:prstGeom>
              <a:ln w="15240">
                <a:solidFill>
                  <a:srgbClr val="0079C2"/>
                </a:solidFill>
                <a:prstDash val="sysDot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4" name="Рисунок 133">
                <a:extLst>
                  <a:ext uri="{FF2B5EF4-FFF2-40B4-BE49-F238E27FC236}">
                    <a16:creationId xmlns:a16="http://schemas.microsoft.com/office/drawing/2014/main" id="{0EAB97A2-3E0E-4816-B06D-B2CF8F101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802431" y="3646778"/>
                <a:ext cx="451253" cy="451253"/>
              </a:xfrm>
              <a:prstGeom prst="rect">
                <a:avLst/>
              </a:prstGeom>
            </p:spPr>
          </p:pic>
        </p:grp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93FA3687-B5D8-4348-9289-6FC50AA01A39}"/>
              </a:ext>
            </a:extLst>
          </p:cNvPr>
          <p:cNvGrpSpPr/>
          <p:nvPr/>
        </p:nvGrpSpPr>
        <p:grpSpPr>
          <a:xfrm>
            <a:off x="312284" y="1337768"/>
            <a:ext cx="1660300" cy="3222218"/>
            <a:chOff x="312284" y="1132028"/>
            <a:chExt cx="1660300" cy="3222218"/>
          </a:xfrm>
        </p:grpSpPr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D772C167-40F7-467D-816B-67C18AB9CE1F}"/>
                </a:ext>
              </a:extLst>
            </p:cNvPr>
            <p:cNvSpPr/>
            <p:nvPr/>
          </p:nvSpPr>
          <p:spPr>
            <a:xfrm>
              <a:off x="387275" y="1132028"/>
              <a:ext cx="1510319" cy="2590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  <a:defRPr/>
              </a:pPr>
              <a:r>
                <a:rPr lang="ru-RU" sz="13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Мощные ресурсы</a:t>
              </a:r>
            </a:p>
          </p:txBody>
        </p:sp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id="{13F25901-411B-4488-B089-918896E48CB2}"/>
                </a:ext>
              </a:extLst>
            </p:cNvPr>
            <p:cNvSpPr/>
            <p:nvPr/>
          </p:nvSpPr>
          <p:spPr>
            <a:xfrm>
              <a:off x="312284" y="1367979"/>
              <a:ext cx="1660300" cy="116955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ru-RU" sz="10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Собственная материально-техническая база, учебно-методический центр, высококвалифицированные специалисты, </a:t>
              </a:r>
            </a:p>
            <a:p>
              <a:pPr algn="ctr">
                <a:lnSpc>
                  <a:spcPts val="1200"/>
                </a:lnSpc>
                <a:defRPr/>
              </a:pPr>
              <a:r>
                <a:rPr lang="ru-RU" sz="10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широкая нормативно-техническая база</a:t>
              </a:r>
            </a:p>
          </p:txBody>
        </p:sp>
        <p:grpSp>
          <p:nvGrpSpPr>
            <p:cNvPr id="142" name="Группа 141">
              <a:extLst>
                <a:ext uri="{FF2B5EF4-FFF2-40B4-BE49-F238E27FC236}">
                  <a16:creationId xmlns:a16="http://schemas.microsoft.com/office/drawing/2014/main" id="{B3D5E926-0BF5-4B70-9CBD-3B39D5B1573B}"/>
                </a:ext>
              </a:extLst>
            </p:cNvPr>
            <p:cNvGrpSpPr/>
            <p:nvPr/>
          </p:nvGrpSpPr>
          <p:grpSpPr>
            <a:xfrm>
              <a:off x="651066" y="2850164"/>
              <a:ext cx="982736" cy="1504082"/>
              <a:chOff x="651066" y="2850164"/>
              <a:chExt cx="982736" cy="1504082"/>
            </a:xfrm>
          </p:grpSpPr>
          <p:sp>
            <p:nvSpPr>
              <p:cNvPr id="121" name="Oval 25">
                <a:extLst>
                  <a:ext uri="{FF2B5EF4-FFF2-40B4-BE49-F238E27FC236}">
                    <a16:creationId xmlns:a16="http://schemas.microsoft.com/office/drawing/2014/main" id="{E12285E9-2532-42D3-B453-B64CE9F24938}"/>
                  </a:ext>
                </a:extLst>
              </p:cNvPr>
              <p:cNvSpPr/>
              <p:nvPr/>
            </p:nvSpPr>
            <p:spPr>
              <a:xfrm>
                <a:off x="651066" y="3371510"/>
                <a:ext cx="982736" cy="9827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0" dist="381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Oval 25">
                <a:extLst>
                  <a:ext uri="{FF2B5EF4-FFF2-40B4-BE49-F238E27FC236}">
                    <a16:creationId xmlns:a16="http://schemas.microsoft.com/office/drawing/2014/main" id="{C28FB803-78A8-4341-9CCB-D45F206397B4}"/>
                  </a:ext>
                </a:extLst>
              </p:cNvPr>
              <p:cNvSpPr/>
              <p:nvPr/>
            </p:nvSpPr>
            <p:spPr>
              <a:xfrm>
                <a:off x="704994" y="3425438"/>
                <a:ext cx="874881" cy="87488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79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4" name="Straight Connector 87">
                <a:extLst>
                  <a:ext uri="{FF2B5EF4-FFF2-40B4-BE49-F238E27FC236}">
                    <a16:creationId xmlns:a16="http://schemas.microsoft.com/office/drawing/2014/main" id="{68E26710-8308-47C8-85FE-34CC2E8092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7023" y="2850164"/>
                <a:ext cx="0" cy="514800"/>
              </a:xfrm>
              <a:prstGeom prst="line">
                <a:avLst/>
              </a:prstGeom>
              <a:ln w="15240">
                <a:solidFill>
                  <a:srgbClr val="0079C2"/>
                </a:solidFill>
                <a:prstDash val="sysDot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Freeform 23">
                <a:extLst>
                  <a:ext uri="{FF2B5EF4-FFF2-40B4-BE49-F238E27FC236}">
                    <a16:creationId xmlns:a16="http://schemas.microsoft.com/office/drawing/2014/main" id="{CEF402E6-0B49-4B79-B865-E052EEC7AF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3621" y="3678740"/>
                <a:ext cx="432203" cy="358587"/>
              </a:xfrm>
              <a:custGeom>
                <a:avLst/>
                <a:gdLst/>
                <a:ahLst/>
                <a:cxnLst>
                  <a:cxn ang="0">
                    <a:pos x="312" y="110"/>
                  </a:cxn>
                  <a:cxn ang="0">
                    <a:pos x="323" y="138"/>
                  </a:cxn>
                  <a:cxn ang="0">
                    <a:pos x="350" y="127"/>
                  </a:cxn>
                  <a:cxn ang="0">
                    <a:pos x="339" y="100"/>
                  </a:cxn>
                  <a:cxn ang="0">
                    <a:pos x="25" y="100"/>
                  </a:cxn>
                  <a:cxn ang="0">
                    <a:pos x="15" y="127"/>
                  </a:cxn>
                  <a:cxn ang="0">
                    <a:pos x="42" y="138"/>
                  </a:cxn>
                  <a:cxn ang="0">
                    <a:pos x="53" y="110"/>
                  </a:cxn>
                  <a:cxn ang="0">
                    <a:pos x="270" y="60"/>
                  </a:cxn>
                  <a:cxn ang="0">
                    <a:pos x="248" y="69"/>
                  </a:cxn>
                  <a:cxn ang="0">
                    <a:pos x="239" y="91"/>
                  </a:cxn>
                  <a:cxn ang="0">
                    <a:pos x="252" y="116"/>
                  </a:cxn>
                  <a:cxn ang="0">
                    <a:pos x="276" y="121"/>
                  </a:cxn>
                  <a:cxn ang="0">
                    <a:pos x="297" y="103"/>
                  </a:cxn>
                  <a:cxn ang="0">
                    <a:pos x="297" y="80"/>
                  </a:cxn>
                  <a:cxn ang="0">
                    <a:pos x="276" y="62"/>
                  </a:cxn>
                  <a:cxn ang="0">
                    <a:pos x="330" y="183"/>
                  </a:cxn>
                  <a:cxn ang="0">
                    <a:pos x="321" y="152"/>
                  </a:cxn>
                  <a:cxn ang="0">
                    <a:pos x="350" y="158"/>
                  </a:cxn>
                  <a:cxn ang="0">
                    <a:pos x="364" y="185"/>
                  </a:cxn>
                  <a:cxn ang="0">
                    <a:pos x="83" y="63"/>
                  </a:cxn>
                  <a:cxn ang="0">
                    <a:pos x="65" y="85"/>
                  </a:cxn>
                  <a:cxn ang="0">
                    <a:pos x="71" y="109"/>
                  </a:cxn>
                  <a:cxn ang="0">
                    <a:pos x="96" y="121"/>
                  </a:cxn>
                  <a:cxn ang="0">
                    <a:pos x="118" y="112"/>
                  </a:cxn>
                  <a:cxn ang="0">
                    <a:pos x="127" y="91"/>
                  </a:cxn>
                  <a:cxn ang="0">
                    <a:pos x="112" y="65"/>
                  </a:cxn>
                  <a:cxn ang="0">
                    <a:pos x="35" y="150"/>
                  </a:cxn>
                  <a:cxn ang="0">
                    <a:pos x="36" y="176"/>
                  </a:cxn>
                  <a:cxn ang="0">
                    <a:pos x="0" y="185"/>
                  </a:cxn>
                  <a:cxn ang="0">
                    <a:pos x="15" y="158"/>
                  </a:cxn>
                  <a:cxn ang="0">
                    <a:pos x="183" y="0"/>
                  </a:cxn>
                  <a:cxn ang="0">
                    <a:pos x="151" y="13"/>
                  </a:cxn>
                  <a:cxn ang="0">
                    <a:pos x="138" y="45"/>
                  </a:cxn>
                  <a:cxn ang="0">
                    <a:pos x="158" y="81"/>
                  </a:cxn>
                  <a:cxn ang="0">
                    <a:pos x="192" y="89"/>
                  </a:cxn>
                  <a:cxn ang="0">
                    <a:pos x="225" y="62"/>
                  </a:cxn>
                  <a:cxn ang="0">
                    <a:pos x="225" y="27"/>
                  </a:cxn>
                  <a:cxn ang="0">
                    <a:pos x="192" y="0"/>
                  </a:cxn>
                  <a:cxn ang="0">
                    <a:pos x="265" y="174"/>
                  </a:cxn>
                  <a:cxn ang="0">
                    <a:pos x="256" y="136"/>
                  </a:cxn>
                  <a:cxn ang="0">
                    <a:pos x="279" y="136"/>
                  </a:cxn>
                  <a:cxn ang="0">
                    <a:pos x="316" y="165"/>
                  </a:cxn>
                  <a:cxn ang="0">
                    <a:pos x="100" y="272"/>
                  </a:cxn>
                  <a:cxn ang="0">
                    <a:pos x="51" y="165"/>
                  </a:cxn>
                  <a:cxn ang="0">
                    <a:pos x="85" y="136"/>
                  </a:cxn>
                  <a:cxn ang="0">
                    <a:pos x="109" y="136"/>
                  </a:cxn>
                  <a:cxn ang="0">
                    <a:pos x="100" y="174"/>
                  </a:cxn>
                  <a:cxn ang="0">
                    <a:pos x="252" y="159"/>
                  </a:cxn>
                  <a:cxn ang="0">
                    <a:pos x="210" y="109"/>
                  </a:cxn>
                  <a:cxn ang="0">
                    <a:pos x="154" y="109"/>
                  </a:cxn>
                  <a:cxn ang="0">
                    <a:pos x="112" y="159"/>
                  </a:cxn>
                </a:cxnLst>
                <a:rect l="0" t="0" r="r" b="b"/>
                <a:pathLst>
                  <a:path w="364" h="301">
                    <a:moveTo>
                      <a:pt x="332" y="98"/>
                    </a:moveTo>
                    <a:lnTo>
                      <a:pt x="332" y="98"/>
                    </a:lnTo>
                    <a:lnTo>
                      <a:pt x="323" y="100"/>
                    </a:lnTo>
                    <a:lnTo>
                      <a:pt x="317" y="105"/>
                    </a:lnTo>
                    <a:lnTo>
                      <a:pt x="312" y="110"/>
                    </a:lnTo>
                    <a:lnTo>
                      <a:pt x="310" y="120"/>
                    </a:lnTo>
                    <a:lnTo>
                      <a:pt x="310" y="120"/>
                    </a:lnTo>
                    <a:lnTo>
                      <a:pt x="312" y="127"/>
                    </a:lnTo>
                    <a:lnTo>
                      <a:pt x="317" y="134"/>
                    </a:lnTo>
                    <a:lnTo>
                      <a:pt x="323" y="138"/>
                    </a:lnTo>
                    <a:lnTo>
                      <a:pt x="332" y="139"/>
                    </a:lnTo>
                    <a:lnTo>
                      <a:pt x="332" y="139"/>
                    </a:lnTo>
                    <a:lnTo>
                      <a:pt x="339" y="138"/>
                    </a:lnTo>
                    <a:lnTo>
                      <a:pt x="346" y="134"/>
                    </a:lnTo>
                    <a:lnTo>
                      <a:pt x="350" y="127"/>
                    </a:lnTo>
                    <a:lnTo>
                      <a:pt x="352" y="120"/>
                    </a:lnTo>
                    <a:lnTo>
                      <a:pt x="352" y="120"/>
                    </a:lnTo>
                    <a:lnTo>
                      <a:pt x="350" y="110"/>
                    </a:lnTo>
                    <a:lnTo>
                      <a:pt x="346" y="105"/>
                    </a:lnTo>
                    <a:lnTo>
                      <a:pt x="339" y="100"/>
                    </a:lnTo>
                    <a:lnTo>
                      <a:pt x="332" y="98"/>
                    </a:lnTo>
                    <a:lnTo>
                      <a:pt x="332" y="98"/>
                    </a:lnTo>
                    <a:close/>
                    <a:moveTo>
                      <a:pt x="35" y="98"/>
                    </a:moveTo>
                    <a:lnTo>
                      <a:pt x="35" y="98"/>
                    </a:lnTo>
                    <a:lnTo>
                      <a:pt x="25" y="100"/>
                    </a:lnTo>
                    <a:lnTo>
                      <a:pt x="20" y="105"/>
                    </a:lnTo>
                    <a:lnTo>
                      <a:pt x="15" y="110"/>
                    </a:lnTo>
                    <a:lnTo>
                      <a:pt x="13" y="120"/>
                    </a:lnTo>
                    <a:lnTo>
                      <a:pt x="13" y="120"/>
                    </a:lnTo>
                    <a:lnTo>
                      <a:pt x="15" y="127"/>
                    </a:lnTo>
                    <a:lnTo>
                      <a:pt x="20" y="134"/>
                    </a:lnTo>
                    <a:lnTo>
                      <a:pt x="25" y="138"/>
                    </a:lnTo>
                    <a:lnTo>
                      <a:pt x="35" y="139"/>
                    </a:lnTo>
                    <a:lnTo>
                      <a:pt x="35" y="139"/>
                    </a:lnTo>
                    <a:lnTo>
                      <a:pt x="42" y="138"/>
                    </a:lnTo>
                    <a:lnTo>
                      <a:pt x="49" y="134"/>
                    </a:lnTo>
                    <a:lnTo>
                      <a:pt x="53" y="127"/>
                    </a:lnTo>
                    <a:lnTo>
                      <a:pt x="54" y="120"/>
                    </a:lnTo>
                    <a:lnTo>
                      <a:pt x="54" y="120"/>
                    </a:lnTo>
                    <a:lnTo>
                      <a:pt x="53" y="110"/>
                    </a:lnTo>
                    <a:lnTo>
                      <a:pt x="49" y="105"/>
                    </a:lnTo>
                    <a:lnTo>
                      <a:pt x="42" y="100"/>
                    </a:lnTo>
                    <a:lnTo>
                      <a:pt x="35" y="98"/>
                    </a:lnTo>
                    <a:lnTo>
                      <a:pt x="35" y="98"/>
                    </a:lnTo>
                    <a:close/>
                    <a:moveTo>
                      <a:pt x="270" y="60"/>
                    </a:moveTo>
                    <a:lnTo>
                      <a:pt x="270" y="60"/>
                    </a:lnTo>
                    <a:lnTo>
                      <a:pt x="263" y="62"/>
                    </a:lnTo>
                    <a:lnTo>
                      <a:pt x="258" y="63"/>
                    </a:lnTo>
                    <a:lnTo>
                      <a:pt x="252" y="65"/>
                    </a:lnTo>
                    <a:lnTo>
                      <a:pt x="248" y="69"/>
                    </a:lnTo>
                    <a:lnTo>
                      <a:pt x="245" y="74"/>
                    </a:lnTo>
                    <a:lnTo>
                      <a:pt x="241" y="80"/>
                    </a:lnTo>
                    <a:lnTo>
                      <a:pt x="239" y="85"/>
                    </a:lnTo>
                    <a:lnTo>
                      <a:pt x="239" y="91"/>
                    </a:lnTo>
                    <a:lnTo>
                      <a:pt x="239" y="91"/>
                    </a:lnTo>
                    <a:lnTo>
                      <a:pt x="239" y="98"/>
                    </a:lnTo>
                    <a:lnTo>
                      <a:pt x="241" y="103"/>
                    </a:lnTo>
                    <a:lnTo>
                      <a:pt x="245" y="109"/>
                    </a:lnTo>
                    <a:lnTo>
                      <a:pt x="248" y="112"/>
                    </a:lnTo>
                    <a:lnTo>
                      <a:pt x="252" y="116"/>
                    </a:lnTo>
                    <a:lnTo>
                      <a:pt x="258" y="120"/>
                    </a:lnTo>
                    <a:lnTo>
                      <a:pt x="263" y="121"/>
                    </a:lnTo>
                    <a:lnTo>
                      <a:pt x="270" y="121"/>
                    </a:lnTo>
                    <a:lnTo>
                      <a:pt x="270" y="121"/>
                    </a:lnTo>
                    <a:lnTo>
                      <a:pt x="276" y="121"/>
                    </a:lnTo>
                    <a:lnTo>
                      <a:pt x="281" y="120"/>
                    </a:lnTo>
                    <a:lnTo>
                      <a:pt x="287" y="116"/>
                    </a:lnTo>
                    <a:lnTo>
                      <a:pt x="292" y="112"/>
                    </a:lnTo>
                    <a:lnTo>
                      <a:pt x="296" y="109"/>
                    </a:lnTo>
                    <a:lnTo>
                      <a:pt x="297" y="103"/>
                    </a:lnTo>
                    <a:lnTo>
                      <a:pt x="299" y="98"/>
                    </a:lnTo>
                    <a:lnTo>
                      <a:pt x="301" y="91"/>
                    </a:lnTo>
                    <a:lnTo>
                      <a:pt x="301" y="91"/>
                    </a:lnTo>
                    <a:lnTo>
                      <a:pt x="299" y="85"/>
                    </a:lnTo>
                    <a:lnTo>
                      <a:pt x="297" y="80"/>
                    </a:lnTo>
                    <a:lnTo>
                      <a:pt x="296" y="74"/>
                    </a:lnTo>
                    <a:lnTo>
                      <a:pt x="292" y="69"/>
                    </a:lnTo>
                    <a:lnTo>
                      <a:pt x="287" y="65"/>
                    </a:lnTo>
                    <a:lnTo>
                      <a:pt x="281" y="63"/>
                    </a:lnTo>
                    <a:lnTo>
                      <a:pt x="276" y="62"/>
                    </a:lnTo>
                    <a:lnTo>
                      <a:pt x="270" y="60"/>
                    </a:lnTo>
                    <a:lnTo>
                      <a:pt x="270" y="60"/>
                    </a:lnTo>
                    <a:close/>
                    <a:moveTo>
                      <a:pt x="364" y="248"/>
                    </a:moveTo>
                    <a:lnTo>
                      <a:pt x="330" y="248"/>
                    </a:lnTo>
                    <a:lnTo>
                      <a:pt x="330" y="183"/>
                    </a:lnTo>
                    <a:lnTo>
                      <a:pt x="330" y="183"/>
                    </a:lnTo>
                    <a:lnTo>
                      <a:pt x="330" y="176"/>
                    </a:lnTo>
                    <a:lnTo>
                      <a:pt x="328" y="167"/>
                    </a:lnTo>
                    <a:lnTo>
                      <a:pt x="321" y="152"/>
                    </a:lnTo>
                    <a:lnTo>
                      <a:pt x="321" y="152"/>
                    </a:lnTo>
                    <a:lnTo>
                      <a:pt x="332" y="150"/>
                    </a:lnTo>
                    <a:lnTo>
                      <a:pt x="332" y="150"/>
                    </a:lnTo>
                    <a:lnTo>
                      <a:pt x="337" y="152"/>
                    </a:lnTo>
                    <a:lnTo>
                      <a:pt x="345" y="154"/>
                    </a:lnTo>
                    <a:lnTo>
                      <a:pt x="350" y="158"/>
                    </a:lnTo>
                    <a:lnTo>
                      <a:pt x="355" y="161"/>
                    </a:lnTo>
                    <a:lnTo>
                      <a:pt x="359" y="167"/>
                    </a:lnTo>
                    <a:lnTo>
                      <a:pt x="363" y="172"/>
                    </a:lnTo>
                    <a:lnTo>
                      <a:pt x="364" y="178"/>
                    </a:lnTo>
                    <a:lnTo>
                      <a:pt x="364" y="185"/>
                    </a:lnTo>
                    <a:lnTo>
                      <a:pt x="364" y="248"/>
                    </a:lnTo>
                    <a:close/>
                    <a:moveTo>
                      <a:pt x="96" y="60"/>
                    </a:moveTo>
                    <a:lnTo>
                      <a:pt x="96" y="60"/>
                    </a:lnTo>
                    <a:lnTo>
                      <a:pt x="89" y="62"/>
                    </a:lnTo>
                    <a:lnTo>
                      <a:pt x="83" y="63"/>
                    </a:lnTo>
                    <a:lnTo>
                      <a:pt x="78" y="65"/>
                    </a:lnTo>
                    <a:lnTo>
                      <a:pt x="74" y="69"/>
                    </a:lnTo>
                    <a:lnTo>
                      <a:pt x="71" y="74"/>
                    </a:lnTo>
                    <a:lnTo>
                      <a:pt x="67" y="80"/>
                    </a:lnTo>
                    <a:lnTo>
                      <a:pt x="65" y="85"/>
                    </a:lnTo>
                    <a:lnTo>
                      <a:pt x="65" y="91"/>
                    </a:lnTo>
                    <a:lnTo>
                      <a:pt x="65" y="91"/>
                    </a:lnTo>
                    <a:lnTo>
                      <a:pt x="65" y="98"/>
                    </a:lnTo>
                    <a:lnTo>
                      <a:pt x="67" y="103"/>
                    </a:lnTo>
                    <a:lnTo>
                      <a:pt x="71" y="109"/>
                    </a:lnTo>
                    <a:lnTo>
                      <a:pt x="74" y="112"/>
                    </a:lnTo>
                    <a:lnTo>
                      <a:pt x="78" y="116"/>
                    </a:lnTo>
                    <a:lnTo>
                      <a:pt x="83" y="120"/>
                    </a:lnTo>
                    <a:lnTo>
                      <a:pt x="89" y="121"/>
                    </a:lnTo>
                    <a:lnTo>
                      <a:pt x="96" y="121"/>
                    </a:lnTo>
                    <a:lnTo>
                      <a:pt x="96" y="121"/>
                    </a:lnTo>
                    <a:lnTo>
                      <a:pt x="102" y="121"/>
                    </a:lnTo>
                    <a:lnTo>
                      <a:pt x="107" y="120"/>
                    </a:lnTo>
                    <a:lnTo>
                      <a:pt x="112" y="116"/>
                    </a:lnTo>
                    <a:lnTo>
                      <a:pt x="118" y="112"/>
                    </a:lnTo>
                    <a:lnTo>
                      <a:pt x="122" y="109"/>
                    </a:lnTo>
                    <a:lnTo>
                      <a:pt x="123" y="103"/>
                    </a:lnTo>
                    <a:lnTo>
                      <a:pt x="125" y="9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125" y="85"/>
                    </a:lnTo>
                    <a:lnTo>
                      <a:pt x="123" y="80"/>
                    </a:lnTo>
                    <a:lnTo>
                      <a:pt x="122" y="74"/>
                    </a:lnTo>
                    <a:lnTo>
                      <a:pt x="118" y="69"/>
                    </a:lnTo>
                    <a:lnTo>
                      <a:pt x="112" y="65"/>
                    </a:lnTo>
                    <a:lnTo>
                      <a:pt x="107" y="63"/>
                    </a:lnTo>
                    <a:lnTo>
                      <a:pt x="102" y="62"/>
                    </a:lnTo>
                    <a:lnTo>
                      <a:pt x="96" y="60"/>
                    </a:lnTo>
                    <a:lnTo>
                      <a:pt x="96" y="60"/>
                    </a:lnTo>
                    <a:close/>
                    <a:moveTo>
                      <a:pt x="35" y="150"/>
                    </a:moveTo>
                    <a:lnTo>
                      <a:pt x="35" y="150"/>
                    </a:lnTo>
                    <a:lnTo>
                      <a:pt x="44" y="152"/>
                    </a:lnTo>
                    <a:lnTo>
                      <a:pt x="44" y="152"/>
                    </a:lnTo>
                    <a:lnTo>
                      <a:pt x="38" y="167"/>
                    </a:lnTo>
                    <a:lnTo>
                      <a:pt x="36" y="176"/>
                    </a:lnTo>
                    <a:lnTo>
                      <a:pt x="35" y="183"/>
                    </a:lnTo>
                    <a:lnTo>
                      <a:pt x="35" y="248"/>
                    </a:lnTo>
                    <a:lnTo>
                      <a:pt x="0" y="24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0" y="178"/>
                    </a:lnTo>
                    <a:lnTo>
                      <a:pt x="2" y="172"/>
                    </a:lnTo>
                    <a:lnTo>
                      <a:pt x="6" y="167"/>
                    </a:lnTo>
                    <a:lnTo>
                      <a:pt x="9" y="161"/>
                    </a:lnTo>
                    <a:lnTo>
                      <a:pt x="15" y="158"/>
                    </a:lnTo>
                    <a:lnTo>
                      <a:pt x="20" y="154"/>
                    </a:lnTo>
                    <a:lnTo>
                      <a:pt x="27" y="152"/>
                    </a:lnTo>
                    <a:lnTo>
                      <a:pt x="35" y="150"/>
                    </a:lnTo>
                    <a:lnTo>
                      <a:pt x="35" y="150"/>
                    </a:lnTo>
                    <a:close/>
                    <a:moveTo>
                      <a:pt x="183" y="0"/>
                    </a:moveTo>
                    <a:lnTo>
                      <a:pt x="183" y="0"/>
                    </a:lnTo>
                    <a:lnTo>
                      <a:pt x="174" y="0"/>
                    </a:lnTo>
                    <a:lnTo>
                      <a:pt x="165" y="4"/>
                    </a:lnTo>
                    <a:lnTo>
                      <a:pt x="158" y="7"/>
                    </a:lnTo>
                    <a:lnTo>
                      <a:pt x="151" y="13"/>
                    </a:lnTo>
                    <a:lnTo>
                      <a:pt x="145" y="20"/>
                    </a:lnTo>
                    <a:lnTo>
                      <a:pt x="141" y="27"/>
                    </a:lnTo>
                    <a:lnTo>
                      <a:pt x="138" y="36"/>
                    </a:lnTo>
                    <a:lnTo>
                      <a:pt x="138" y="45"/>
                    </a:lnTo>
                    <a:lnTo>
                      <a:pt x="138" y="45"/>
                    </a:lnTo>
                    <a:lnTo>
                      <a:pt x="138" y="54"/>
                    </a:lnTo>
                    <a:lnTo>
                      <a:pt x="141" y="62"/>
                    </a:lnTo>
                    <a:lnTo>
                      <a:pt x="145" y="71"/>
                    </a:lnTo>
                    <a:lnTo>
                      <a:pt x="151" y="76"/>
                    </a:lnTo>
                    <a:lnTo>
                      <a:pt x="158" y="81"/>
                    </a:lnTo>
                    <a:lnTo>
                      <a:pt x="165" y="87"/>
                    </a:lnTo>
                    <a:lnTo>
                      <a:pt x="174" y="89"/>
                    </a:lnTo>
                    <a:lnTo>
                      <a:pt x="183" y="91"/>
                    </a:lnTo>
                    <a:lnTo>
                      <a:pt x="183" y="91"/>
                    </a:lnTo>
                    <a:lnTo>
                      <a:pt x="192" y="89"/>
                    </a:lnTo>
                    <a:lnTo>
                      <a:pt x="200" y="87"/>
                    </a:lnTo>
                    <a:lnTo>
                      <a:pt x="209" y="81"/>
                    </a:lnTo>
                    <a:lnTo>
                      <a:pt x="214" y="76"/>
                    </a:lnTo>
                    <a:lnTo>
                      <a:pt x="219" y="71"/>
                    </a:lnTo>
                    <a:lnTo>
                      <a:pt x="225" y="62"/>
                    </a:lnTo>
                    <a:lnTo>
                      <a:pt x="227" y="54"/>
                    </a:lnTo>
                    <a:lnTo>
                      <a:pt x="229" y="45"/>
                    </a:lnTo>
                    <a:lnTo>
                      <a:pt x="229" y="45"/>
                    </a:lnTo>
                    <a:lnTo>
                      <a:pt x="227" y="36"/>
                    </a:lnTo>
                    <a:lnTo>
                      <a:pt x="225" y="27"/>
                    </a:lnTo>
                    <a:lnTo>
                      <a:pt x="219" y="20"/>
                    </a:lnTo>
                    <a:lnTo>
                      <a:pt x="214" y="13"/>
                    </a:lnTo>
                    <a:lnTo>
                      <a:pt x="209" y="7"/>
                    </a:lnTo>
                    <a:lnTo>
                      <a:pt x="200" y="4"/>
                    </a:lnTo>
                    <a:lnTo>
                      <a:pt x="192" y="0"/>
                    </a:lnTo>
                    <a:lnTo>
                      <a:pt x="183" y="0"/>
                    </a:lnTo>
                    <a:lnTo>
                      <a:pt x="183" y="0"/>
                    </a:lnTo>
                    <a:close/>
                    <a:moveTo>
                      <a:pt x="319" y="272"/>
                    </a:moveTo>
                    <a:lnTo>
                      <a:pt x="265" y="272"/>
                    </a:lnTo>
                    <a:lnTo>
                      <a:pt x="265" y="174"/>
                    </a:lnTo>
                    <a:lnTo>
                      <a:pt x="265" y="174"/>
                    </a:lnTo>
                    <a:lnTo>
                      <a:pt x="265" y="163"/>
                    </a:lnTo>
                    <a:lnTo>
                      <a:pt x="263" y="154"/>
                    </a:lnTo>
                    <a:lnTo>
                      <a:pt x="259" y="145"/>
                    </a:lnTo>
                    <a:lnTo>
                      <a:pt x="256" y="136"/>
                    </a:lnTo>
                    <a:lnTo>
                      <a:pt x="256" y="136"/>
                    </a:lnTo>
                    <a:lnTo>
                      <a:pt x="263" y="134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9" y="136"/>
                    </a:lnTo>
                    <a:lnTo>
                      <a:pt x="288" y="138"/>
                    </a:lnTo>
                    <a:lnTo>
                      <a:pt x="297" y="143"/>
                    </a:lnTo>
                    <a:lnTo>
                      <a:pt x="305" y="149"/>
                    </a:lnTo>
                    <a:lnTo>
                      <a:pt x="310" y="156"/>
                    </a:lnTo>
                    <a:lnTo>
                      <a:pt x="316" y="165"/>
                    </a:lnTo>
                    <a:lnTo>
                      <a:pt x="317" y="174"/>
                    </a:lnTo>
                    <a:lnTo>
                      <a:pt x="319" y="183"/>
                    </a:lnTo>
                    <a:lnTo>
                      <a:pt x="319" y="272"/>
                    </a:lnTo>
                    <a:close/>
                    <a:moveTo>
                      <a:pt x="100" y="174"/>
                    </a:moveTo>
                    <a:lnTo>
                      <a:pt x="100" y="272"/>
                    </a:lnTo>
                    <a:lnTo>
                      <a:pt x="45" y="272"/>
                    </a:lnTo>
                    <a:lnTo>
                      <a:pt x="45" y="183"/>
                    </a:lnTo>
                    <a:lnTo>
                      <a:pt x="45" y="183"/>
                    </a:lnTo>
                    <a:lnTo>
                      <a:pt x="47" y="174"/>
                    </a:lnTo>
                    <a:lnTo>
                      <a:pt x="51" y="165"/>
                    </a:lnTo>
                    <a:lnTo>
                      <a:pt x="54" y="156"/>
                    </a:lnTo>
                    <a:lnTo>
                      <a:pt x="60" y="149"/>
                    </a:lnTo>
                    <a:lnTo>
                      <a:pt x="67" y="143"/>
                    </a:lnTo>
                    <a:lnTo>
                      <a:pt x="76" y="138"/>
                    </a:lnTo>
                    <a:lnTo>
                      <a:pt x="85" y="136"/>
                    </a:lnTo>
                    <a:lnTo>
                      <a:pt x="96" y="134"/>
                    </a:lnTo>
                    <a:lnTo>
                      <a:pt x="96" y="134"/>
                    </a:lnTo>
                    <a:lnTo>
                      <a:pt x="103" y="134"/>
                    </a:lnTo>
                    <a:lnTo>
                      <a:pt x="109" y="136"/>
                    </a:lnTo>
                    <a:lnTo>
                      <a:pt x="109" y="136"/>
                    </a:lnTo>
                    <a:lnTo>
                      <a:pt x="105" y="145"/>
                    </a:lnTo>
                    <a:lnTo>
                      <a:pt x="102" y="154"/>
                    </a:lnTo>
                    <a:lnTo>
                      <a:pt x="100" y="163"/>
                    </a:lnTo>
                    <a:lnTo>
                      <a:pt x="100" y="174"/>
                    </a:lnTo>
                    <a:lnTo>
                      <a:pt x="100" y="174"/>
                    </a:lnTo>
                    <a:close/>
                    <a:moveTo>
                      <a:pt x="111" y="301"/>
                    </a:moveTo>
                    <a:lnTo>
                      <a:pt x="254" y="301"/>
                    </a:lnTo>
                    <a:lnTo>
                      <a:pt x="254" y="174"/>
                    </a:lnTo>
                    <a:lnTo>
                      <a:pt x="254" y="174"/>
                    </a:lnTo>
                    <a:lnTo>
                      <a:pt x="252" y="159"/>
                    </a:lnTo>
                    <a:lnTo>
                      <a:pt x="248" y="145"/>
                    </a:lnTo>
                    <a:lnTo>
                      <a:pt x="241" y="134"/>
                    </a:lnTo>
                    <a:lnTo>
                      <a:pt x="232" y="123"/>
                    </a:lnTo>
                    <a:lnTo>
                      <a:pt x="223" y="114"/>
                    </a:lnTo>
                    <a:lnTo>
                      <a:pt x="210" y="109"/>
                    </a:lnTo>
                    <a:lnTo>
                      <a:pt x="198" y="103"/>
                    </a:lnTo>
                    <a:lnTo>
                      <a:pt x="183" y="101"/>
                    </a:lnTo>
                    <a:lnTo>
                      <a:pt x="183" y="101"/>
                    </a:lnTo>
                    <a:lnTo>
                      <a:pt x="169" y="103"/>
                    </a:lnTo>
                    <a:lnTo>
                      <a:pt x="154" y="109"/>
                    </a:lnTo>
                    <a:lnTo>
                      <a:pt x="143" y="114"/>
                    </a:lnTo>
                    <a:lnTo>
                      <a:pt x="132" y="123"/>
                    </a:lnTo>
                    <a:lnTo>
                      <a:pt x="123" y="134"/>
                    </a:lnTo>
                    <a:lnTo>
                      <a:pt x="116" y="145"/>
                    </a:lnTo>
                    <a:lnTo>
                      <a:pt x="112" y="159"/>
                    </a:lnTo>
                    <a:lnTo>
                      <a:pt x="111" y="174"/>
                    </a:lnTo>
                    <a:lnTo>
                      <a:pt x="111" y="301"/>
                    </a:lnTo>
                    <a:close/>
                  </a:path>
                </a:pathLst>
              </a:custGeom>
              <a:solidFill>
                <a:srgbClr val="0079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</p:grpSp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6BDE2F29-C136-42E7-8F9B-863D90C8CE71}"/>
              </a:ext>
            </a:extLst>
          </p:cNvPr>
          <p:cNvGrpSpPr/>
          <p:nvPr/>
        </p:nvGrpSpPr>
        <p:grpSpPr>
          <a:xfrm>
            <a:off x="3710982" y="1337768"/>
            <a:ext cx="1743764" cy="3222218"/>
            <a:chOff x="3710982" y="1132028"/>
            <a:chExt cx="1743764" cy="3222218"/>
          </a:xfrm>
        </p:grpSpPr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5659BCB2-21FA-4005-AC1F-C2045FC76B86}"/>
                </a:ext>
              </a:extLst>
            </p:cNvPr>
            <p:cNvSpPr/>
            <p:nvPr/>
          </p:nvSpPr>
          <p:spPr>
            <a:xfrm>
              <a:off x="3731485" y="1132028"/>
              <a:ext cx="1702759" cy="2590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  <a:defRPr/>
              </a:pPr>
              <a:r>
                <a:rPr lang="ru-RU" sz="13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Широкий спектр услуг</a:t>
              </a:r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9CACCA31-FB8F-449C-9FEF-0D15128E9890}"/>
                </a:ext>
              </a:extLst>
            </p:cNvPr>
            <p:cNvSpPr/>
            <p:nvPr/>
          </p:nvSpPr>
          <p:spPr>
            <a:xfrm>
              <a:off x="3710982" y="1373341"/>
              <a:ext cx="1743764" cy="132343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ru-RU" sz="10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Разработка, сопровождение информационной инфраструктуры, аудит</a:t>
              </a:r>
            </a:p>
            <a:p>
              <a:pPr algn="ctr">
                <a:lnSpc>
                  <a:spcPts val="1200"/>
                </a:lnSpc>
                <a:defRPr/>
              </a:pPr>
              <a:r>
                <a:rPr lang="ru-RU" sz="10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учета газа, правовое и юридическое сопровождение, </a:t>
              </a:r>
            </a:p>
            <a:p>
              <a:pPr algn="ctr">
                <a:lnSpc>
                  <a:spcPts val="1200"/>
                </a:lnSpc>
                <a:defRPr/>
              </a:pPr>
              <a:r>
                <a:rPr lang="ru-RU" sz="10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образовательные услуги, техническое обслуживание ИК УУГ, СТМ и СТИ (АСУ ТП)</a:t>
              </a:r>
            </a:p>
          </p:txBody>
        </p:sp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FD2526B3-1D04-493A-8C12-DB12D52AF436}"/>
                </a:ext>
              </a:extLst>
            </p:cNvPr>
            <p:cNvGrpSpPr/>
            <p:nvPr/>
          </p:nvGrpSpPr>
          <p:grpSpPr>
            <a:xfrm>
              <a:off x="4091496" y="2850164"/>
              <a:ext cx="982736" cy="1504082"/>
              <a:chOff x="4091496" y="2850164"/>
              <a:chExt cx="982736" cy="1504082"/>
            </a:xfrm>
          </p:grpSpPr>
          <p:sp>
            <p:nvSpPr>
              <p:cNvPr id="105" name="Oval 25">
                <a:extLst>
                  <a:ext uri="{FF2B5EF4-FFF2-40B4-BE49-F238E27FC236}">
                    <a16:creationId xmlns:a16="http://schemas.microsoft.com/office/drawing/2014/main" id="{F45A30FC-675B-4CF3-A58A-B5C7E84EAAF2}"/>
                  </a:ext>
                </a:extLst>
              </p:cNvPr>
              <p:cNvSpPr/>
              <p:nvPr/>
            </p:nvSpPr>
            <p:spPr>
              <a:xfrm>
                <a:off x="4091496" y="3371510"/>
                <a:ext cx="982736" cy="9827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0" dist="381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Oval 25">
                <a:extLst>
                  <a:ext uri="{FF2B5EF4-FFF2-40B4-BE49-F238E27FC236}">
                    <a16:creationId xmlns:a16="http://schemas.microsoft.com/office/drawing/2014/main" id="{2D067FA7-401F-4908-8500-91BE500F9B1F}"/>
                  </a:ext>
                </a:extLst>
              </p:cNvPr>
              <p:cNvSpPr/>
              <p:nvPr/>
            </p:nvSpPr>
            <p:spPr>
              <a:xfrm>
                <a:off x="4145424" y="3425438"/>
                <a:ext cx="874881" cy="87488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79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8" name="Straight Connector 87">
                <a:extLst>
                  <a:ext uri="{FF2B5EF4-FFF2-40B4-BE49-F238E27FC236}">
                    <a16:creationId xmlns:a16="http://schemas.microsoft.com/office/drawing/2014/main" id="{7C4EFDDD-1593-4B24-BD94-1B2E3E9EBA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82864" y="2850164"/>
                <a:ext cx="0" cy="514800"/>
              </a:xfrm>
              <a:prstGeom prst="line">
                <a:avLst/>
              </a:prstGeom>
              <a:ln w="15240">
                <a:solidFill>
                  <a:srgbClr val="0079C2"/>
                </a:solidFill>
                <a:prstDash val="sysDot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005327B4-76DD-4AB1-8B41-643FCF6A2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2384" y="3636122"/>
                <a:ext cx="480959" cy="480959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dirty="0" smtClean="0"/>
              <a:t>Преимущества «Газпром </a:t>
            </a:r>
            <a:r>
              <a:rPr lang="ru-RU" altLang="ru-RU" sz="2000" dirty="0"/>
              <a:t>межрегионгаз </a:t>
            </a:r>
            <a:r>
              <a:rPr lang="ru-RU" altLang="ru-RU" sz="2000" dirty="0" smtClean="0"/>
              <a:t>инжиниринг»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5966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2E3A15-D810-479A-890A-CA25E09EC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9073" y="876301"/>
            <a:ext cx="7177790" cy="4434839"/>
          </a:xfrm>
          <a:prstGeom prst="rect">
            <a:avLst/>
          </a:prstGeom>
        </p:spPr>
      </p:pic>
      <p:sp>
        <p:nvSpPr>
          <p:cNvPr id="31" name="Текст 5">
            <a:extLst>
              <a:ext uri="{FF2B5EF4-FFF2-40B4-BE49-F238E27FC236}">
                <a16:creationId xmlns:a16="http://schemas.microsoft.com/office/drawing/2014/main" id="{6C7EC46F-2D4A-4526-A8C0-8B2629F4CB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1600" y="5343792"/>
            <a:ext cx="7592399" cy="338554"/>
          </a:xfrm>
        </p:spPr>
        <p:txBody>
          <a:bodyPr/>
          <a:lstStyle/>
          <a:p>
            <a:r>
              <a:rPr lang="ru-RU" sz="11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100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2A219F5-F771-4AE4-A291-EDEACCFE19E3}"/>
              </a:ext>
            </a:extLst>
          </p:cNvPr>
          <p:cNvGrpSpPr/>
          <p:nvPr/>
        </p:nvGrpSpPr>
        <p:grpSpPr>
          <a:xfrm>
            <a:off x="432000" y="1262616"/>
            <a:ext cx="2700060" cy="2031929"/>
            <a:chOff x="432000" y="1021816"/>
            <a:chExt cx="2700060" cy="2031929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84C73BE-B40D-4A44-8378-CEE8DE6CE480}"/>
                </a:ext>
              </a:extLst>
            </p:cNvPr>
            <p:cNvSpPr/>
            <p:nvPr/>
          </p:nvSpPr>
          <p:spPr>
            <a:xfrm>
              <a:off x="432001" y="1021816"/>
              <a:ext cx="2439268" cy="41036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ts val="1600"/>
                </a:lnSpc>
                <a:defRPr/>
              </a:pPr>
              <a:r>
                <a:rPr kumimoji="0" lang="ru-R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Подлежат импортозамещению до 2024 года:</a:t>
              </a: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A921E47-8FBF-4788-845B-25C8F1B82E4D}"/>
                </a:ext>
              </a:extLst>
            </p:cNvPr>
            <p:cNvGrpSpPr/>
            <p:nvPr/>
          </p:nvGrpSpPr>
          <p:grpSpPr>
            <a:xfrm>
              <a:off x="432000" y="1605792"/>
              <a:ext cx="2700060" cy="1447953"/>
              <a:chOff x="432000" y="1624842"/>
              <a:chExt cx="2700060" cy="1447953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7EF151EA-74F7-4579-AEA0-6C10450E0780}"/>
                  </a:ext>
                </a:extLst>
              </p:cNvPr>
              <p:cNvGrpSpPr/>
              <p:nvPr/>
            </p:nvGrpSpPr>
            <p:grpSpPr>
              <a:xfrm>
                <a:off x="432000" y="1624842"/>
                <a:ext cx="2700060" cy="192360"/>
                <a:chOff x="350144" y="2534856"/>
                <a:chExt cx="2700060" cy="192360"/>
              </a:xfrm>
            </p:grpSpPr>
            <p:sp>
              <p:nvSpPr>
                <p:cNvPr id="39" name="Rectangle 43">
                  <a:extLst>
                    <a:ext uri="{FF2B5EF4-FFF2-40B4-BE49-F238E27FC236}">
                      <a16:creationId xmlns:a16="http://schemas.microsoft.com/office/drawing/2014/main" id="{E6A1B6A2-3445-4B7C-8056-0410CF604F21}"/>
                    </a:ext>
                  </a:extLst>
                </p:cNvPr>
                <p:cNvSpPr/>
                <p:nvPr/>
              </p:nvSpPr>
              <p:spPr>
                <a:xfrm flipH="1">
                  <a:off x="610936" y="2534856"/>
                  <a:ext cx="2439268" cy="192360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66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</a:rPr>
                    <a:t>Операционные системы</a:t>
                  </a:r>
                </a:p>
              </p:txBody>
            </p: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EA2F0779-881E-4363-AA35-9D52882F55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0144" y="2541732"/>
                  <a:ext cx="180000" cy="180000"/>
                </a:xfrm>
                <a:prstGeom prst="rect">
                  <a:avLst/>
                </a:prstGeom>
              </p:spPr>
            </p:pic>
          </p:grpSp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id="{C18D7D74-2CCB-4485-85AE-592729824E98}"/>
                  </a:ext>
                </a:extLst>
              </p:cNvPr>
              <p:cNvGrpSpPr/>
              <p:nvPr/>
            </p:nvGrpSpPr>
            <p:grpSpPr>
              <a:xfrm>
                <a:off x="432000" y="1938740"/>
                <a:ext cx="2700060" cy="192360"/>
                <a:chOff x="350144" y="2541206"/>
                <a:chExt cx="2700060" cy="192360"/>
              </a:xfrm>
            </p:grpSpPr>
            <p:sp>
              <p:nvSpPr>
                <p:cNvPr id="65" name="Rectangle 43">
                  <a:extLst>
                    <a:ext uri="{FF2B5EF4-FFF2-40B4-BE49-F238E27FC236}">
                      <a16:creationId xmlns:a16="http://schemas.microsoft.com/office/drawing/2014/main" id="{F9622DBD-9FAD-4CAC-9BEC-C0C9F1513DB2}"/>
                    </a:ext>
                  </a:extLst>
                </p:cNvPr>
                <p:cNvSpPr/>
                <p:nvPr/>
              </p:nvSpPr>
              <p:spPr>
                <a:xfrm flipH="1">
                  <a:off x="610936" y="2541206"/>
                  <a:ext cx="2439268" cy="192360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66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</a:rPr>
                    <a:t>СУБД</a:t>
                  </a:r>
                </a:p>
              </p:txBody>
            </p:sp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06AAD103-0026-4984-980A-5A5032C9B5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0144" y="2541732"/>
                  <a:ext cx="180000" cy="180000"/>
                </a:xfrm>
                <a:prstGeom prst="rect">
                  <a:avLst/>
                </a:prstGeom>
              </p:spPr>
            </p:pic>
          </p:grpSp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id="{A2D79E9A-9575-44CE-842C-5A5B8497527C}"/>
                  </a:ext>
                </a:extLst>
              </p:cNvPr>
              <p:cNvGrpSpPr/>
              <p:nvPr/>
            </p:nvGrpSpPr>
            <p:grpSpPr>
              <a:xfrm>
                <a:off x="432000" y="2252638"/>
                <a:ext cx="2700060" cy="192360"/>
                <a:chOff x="350144" y="2541206"/>
                <a:chExt cx="2700060" cy="192360"/>
              </a:xfrm>
            </p:grpSpPr>
            <p:sp>
              <p:nvSpPr>
                <p:cNvPr id="68" name="Rectangle 43">
                  <a:extLst>
                    <a:ext uri="{FF2B5EF4-FFF2-40B4-BE49-F238E27FC236}">
                      <a16:creationId xmlns:a16="http://schemas.microsoft.com/office/drawing/2014/main" id="{B7A0FD27-940F-482B-9FA2-302F15C5A5BF}"/>
                    </a:ext>
                  </a:extLst>
                </p:cNvPr>
                <p:cNvSpPr/>
                <p:nvPr/>
              </p:nvSpPr>
              <p:spPr>
                <a:xfrm flipH="1">
                  <a:off x="610936" y="2541206"/>
                  <a:ext cx="2439268" cy="192360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3366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</a:rPr>
                    <a:t>Интернет-браузер</a:t>
                  </a:r>
                  <a:endParaRPr kumimoji="0" lang="ru-RU" sz="13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20BFF59D-B55D-4BE9-A5CF-4EF241266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0144" y="2541732"/>
                  <a:ext cx="180000" cy="180000"/>
                </a:xfrm>
                <a:prstGeom prst="rect">
                  <a:avLst/>
                </a:prstGeom>
              </p:spPr>
            </p:pic>
          </p:grpSp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7C512024-5857-493E-AE0D-5D4C0478C003}"/>
                  </a:ext>
                </a:extLst>
              </p:cNvPr>
              <p:cNvGrpSpPr/>
              <p:nvPr/>
            </p:nvGrpSpPr>
            <p:grpSpPr>
              <a:xfrm>
                <a:off x="432000" y="2566536"/>
                <a:ext cx="2700060" cy="192360"/>
                <a:chOff x="350144" y="2541206"/>
                <a:chExt cx="2700060" cy="192360"/>
              </a:xfrm>
            </p:grpSpPr>
            <p:sp>
              <p:nvSpPr>
                <p:cNvPr id="71" name="Rectangle 43">
                  <a:extLst>
                    <a:ext uri="{FF2B5EF4-FFF2-40B4-BE49-F238E27FC236}">
                      <a16:creationId xmlns:a16="http://schemas.microsoft.com/office/drawing/2014/main" id="{2506B66B-9A0A-4DA9-8987-396EE4665BEC}"/>
                    </a:ext>
                  </a:extLst>
                </p:cNvPr>
                <p:cNvSpPr/>
                <p:nvPr/>
              </p:nvSpPr>
              <p:spPr>
                <a:xfrm flipH="1">
                  <a:off x="610936" y="2541206"/>
                  <a:ext cx="2439268" cy="192360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66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</a:rPr>
                    <a:t>Коммуникационное ПО</a:t>
                  </a:r>
                </a:p>
              </p:txBody>
            </p:sp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19A1C8E8-D7D6-4A78-A47B-3E9CD524F3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0144" y="2541732"/>
                  <a:ext cx="180000" cy="180000"/>
                </a:xfrm>
                <a:prstGeom prst="rect">
                  <a:avLst/>
                </a:prstGeom>
              </p:spPr>
            </p:pic>
          </p:grpSp>
          <p:grpSp>
            <p:nvGrpSpPr>
              <p:cNvPr id="73" name="Группа 72">
                <a:extLst>
                  <a:ext uri="{FF2B5EF4-FFF2-40B4-BE49-F238E27FC236}">
                    <a16:creationId xmlns:a16="http://schemas.microsoft.com/office/drawing/2014/main" id="{8AB3A5D7-05DD-46AE-90A5-DA3DD8E245B9}"/>
                  </a:ext>
                </a:extLst>
              </p:cNvPr>
              <p:cNvGrpSpPr/>
              <p:nvPr/>
            </p:nvGrpSpPr>
            <p:grpSpPr>
              <a:xfrm>
                <a:off x="432000" y="2880435"/>
                <a:ext cx="2700060" cy="192360"/>
                <a:chOff x="350144" y="2541206"/>
                <a:chExt cx="2700060" cy="192360"/>
              </a:xfrm>
            </p:grpSpPr>
            <p:sp>
              <p:nvSpPr>
                <p:cNvPr id="74" name="Rectangle 43">
                  <a:extLst>
                    <a:ext uri="{FF2B5EF4-FFF2-40B4-BE49-F238E27FC236}">
                      <a16:creationId xmlns:a16="http://schemas.microsoft.com/office/drawing/2014/main" id="{FFC71AE1-8772-449A-B756-45E10DF2EEDF}"/>
                    </a:ext>
                  </a:extLst>
                </p:cNvPr>
                <p:cNvSpPr/>
                <p:nvPr/>
              </p:nvSpPr>
              <p:spPr>
                <a:xfrm flipH="1">
                  <a:off x="610936" y="2541206"/>
                  <a:ext cx="2439268" cy="192360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66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</a:rPr>
                    <a:t>Офисные приложения</a:t>
                  </a:r>
                </a:p>
              </p:txBody>
            </p:sp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3AC06CF9-EDCA-415F-B327-FED316C8AB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0144" y="2541732"/>
                  <a:ext cx="180000" cy="18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921BDB7C-01B0-4959-9B6B-373B81BA9CB7}"/>
              </a:ext>
            </a:extLst>
          </p:cNvPr>
          <p:cNvSpPr/>
          <p:nvPr/>
        </p:nvSpPr>
        <p:spPr>
          <a:xfrm>
            <a:off x="3212852" y="1262616"/>
            <a:ext cx="2439268" cy="20518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0">
              <a:lnSpc>
                <a:spcPts val="1600"/>
              </a:lnSpc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</a:rPr>
              <a:t>Решения в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</a:rPr>
              <a:t>«ИУСЦИФРА»: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FC77136F-005C-46F4-9181-290FF9A28613}"/>
              </a:ext>
            </a:extLst>
          </p:cNvPr>
          <p:cNvGrpSpPr/>
          <p:nvPr/>
        </p:nvGrpSpPr>
        <p:grpSpPr>
          <a:xfrm>
            <a:off x="3212851" y="1638919"/>
            <a:ext cx="2857510" cy="384721"/>
            <a:chOff x="350144" y="2534856"/>
            <a:chExt cx="2857510" cy="384721"/>
          </a:xfrm>
        </p:grpSpPr>
        <p:sp>
          <p:nvSpPr>
            <p:cNvPr id="93" name="Rectangle 43">
              <a:extLst>
                <a:ext uri="{FF2B5EF4-FFF2-40B4-BE49-F238E27FC236}">
                  <a16:creationId xmlns:a16="http://schemas.microsoft.com/office/drawing/2014/main" id="{0B28C20D-3F87-405B-9C04-13557D9AF284}"/>
                </a:ext>
              </a:extLst>
            </p:cNvPr>
            <p:cNvSpPr/>
            <p:nvPr/>
          </p:nvSpPr>
          <p:spPr>
            <a:xfrm flipH="1">
              <a:off x="617286" y="2534856"/>
              <a:ext cx="2590368" cy="3847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Кросс-</a:t>
              </a:r>
              <a:r>
                <a:rPr kumimoji="0" lang="ru-RU" sz="13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платформенность</a:t>
              </a:r>
              <a:r>
                <a:rPr kumimoji="0" lang="ru-RU" sz="13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ru-RU" sz="130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(семейство</a:t>
              </a:r>
            </a:p>
            <a:p>
              <a:pPr lvl="0">
                <a:lnSpc>
                  <a:spcPts val="1500"/>
                </a:lnSpc>
                <a:defRPr/>
              </a:pPr>
              <a:r>
                <a:rPr kumimoji="0" lang="ru-RU" sz="130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Linux в т.ч. </a:t>
              </a:r>
              <a:r>
                <a:rPr kumimoji="0" lang="ru-RU" sz="13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РедОС</a:t>
              </a:r>
              <a:r>
                <a:rPr kumimoji="0" lang="ru-RU" sz="130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 </a:t>
              </a:r>
              <a:r>
                <a:rPr lang="en-US" sz="130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Astra Linux</a:t>
              </a:r>
              <a:r>
                <a:rPr kumimoji="0" lang="ru-RU" sz="13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)</a:t>
              </a:r>
              <a:endParaRPr kumimoji="0" lang="ru-RU" sz="130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F301068E-0572-4B11-8B05-EFA8EE41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144" y="2541732"/>
              <a:ext cx="180000" cy="180000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976A5587-664A-4CBD-9061-DBB9790EBA66}"/>
              </a:ext>
            </a:extLst>
          </p:cNvPr>
          <p:cNvGrpSpPr/>
          <p:nvPr/>
        </p:nvGrpSpPr>
        <p:grpSpPr>
          <a:xfrm>
            <a:off x="3212851" y="2096293"/>
            <a:ext cx="2706410" cy="192360"/>
            <a:chOff x="350144" y="2534856"/>
            <a:chExt cx="2706410" cy="192360"/>
          </a:xfrm>
        </p:grpSpPr>
        <p:sp>
          <p:nvSpPr>
            <p:cNvPr id="103" name="Rectangle 43">
              <a:extLst>
                <a:ext uri="{FF2B5EF4-FFF2-40B4-BE49-F238E27FC236}">
                  <a16:creationId xmlns:a16="http://schemas.microsoft.com/office/drawing/2014/main" id="{159F68FF-8BB1-42F1-A5D3-7E87F2D943D0}"/>
                </a:ext>
              </a:extLst>
            </p:cNvPr>
            <p:cNvSpPr/>
            <p:nvPr/>
          </p:nvSpPr>
          <p:spPr>
            <a:xfrm flipH="1">
              <a:off x="617286" y="2534856"/>
              <a:ext cx="2439268" cy="1923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Postgres, Postgres Pro</a:t>
              </a:r>
              <a:endParaRPr kumimoji="0" lang="ru-RU" sz="130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39F79A43-FDAF-42DD-99C4-AC8E45378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144" y="2541732"/>
              <a:ext cx="180000" cy="180000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4A549BD-CCC7-491C-A5CE-010B23C60CD6}"/>
              </a:ext>
            </a:extLst>
          </p:cNvPr>
          <p:cNvGrpSpPr/>
          <p:nvPr/>
        </p:nvGrpSpPr>
        <p:grpSpPr>
          <a:xfrm>
            <a:off x="3212851" y="2361306"/>
            <a:ext cx="2706410" cy="192360"/>
            <a:chOff x="350144" y="2534856"/>
            <a:chExt cx="2706410" cy="192360"/>
          </a:xfrm>
        </p:grpSpPr>
        <p:sp>
          <p:nvSpPr>
            <p:cNvPr id="106" name="Rectangle 43">
              <a:extLst>
                <a:ext uri="{FF2B5EF4-FFF2-40B4-BE49-F238E27FC236}">
                  <a16:creationId xmlns:a16="http://schemas.microsoft.com/office/drawing/2014/main" id="{CF54E380-DB5B-4C24-AB39-C3D851B67B83}"/>
                </a:ext>
              </a:extLst>
            </p:cNvPr>
            <p:cNvSpPr/>
            <p:nvPr/>
          </p:nvSpPr>
          <p:spPr>
            <a:xfrm flipH="1">
              <a:off x="617286" y="2534856"/>
              <a:ext cx="2439268" cy="1923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Яндекс.Браузер</a:t>
              </a:r>
              <a:endParaRPr kumimoji="0" lang="ru-RU" sz="130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639E987B-6E7A-4C04-96FF-0EC027294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144" y="2541732"/>
              <a:ext cx="180000" cy="180000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A137501A-D66E-49FA-9C90-3D4BF367539D}"/>
              </a:ext>
            </a:extLst>
          </p:cNvPr>
          <p:cNvGrpSpPr/>
          <p:nvPr/>
        </p:nvGrpSpPr>
        <p:grpSpPr>
          <a:xfrm>
            <a:off x="3212851" y="2626319"/>
            <a:ext cx="2706410" cy="384721"/>
            <a:chOff x="350144" y="2534856"/>
            <a:chExt cx="2706410" cy="384721"/>
          </a:xfrm>
        </p:grpSpPr>
        <p:sp>
          <p:nvSpPr>
            <p:cNvPr id="109" name="Rectangle 43">
              <a:extLst>
                <a:ext uri="{FF2B5EF4-FFF2-40B4-BE49-F238E27FC236}">
                  <a16:creationId xmlns:a16="http://schemas.microsoft.com/office/drawing/2014/main" id="{BFF0DF41-8FCF-4996-8E79-162015AA569B}"/>
                </a:ext>
              </a:extLst>
            </p:cNvPr>
            <p:cNvSpPr/>
            <p:nvPr/>
          </p:nvSpPr>
          <p:spPr>
            <a:xfrm flipH="1">
              <a:off x="617286" y="2534856"/>
              <a:ext cx="2439268" cy="3847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Внутренний мессенджер, отправка</a:t>
              </a:r>
            </a:p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и получение электронной почты</a:t>
              </a: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024ADDDA-F579-4F37-AE2F-A1CA4E051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144" y="2541732"/>
              <a:ext cx="180000" cy="180000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8028B0E-6DA7-4DD9-892F-A47F72D13EB3}"/>
              </a:ext>
            </a:extLst>
          </p:cNvPr>
          <p:cNvGrpSpPr/>
          <p:nvPr/>
        </p:nvGrpSpPr>
        <p:grpSpPr>
          <a:xfrm>
            <a:off x="3212851" y="3083694"/>
            <a:ext cx="3104128" cy="384721"/>
            <a:chOff x="350144" y="2534856"/>
            <a:chExt cx="3104128" cy="384721"/>
          </a:xfrm>
        </p:grpSpPr>
        <p:sp>
          <p:nvSpPr>
            <p:cNvPr id="112" name="Rectangle 43">
              <a:extLst>
                <a:ext uri="{FF2B5EF4-FFF2-40B4-BE49-F238E27FC236}">
                  <a16:creationId xmlns:a16="http://schemas.microsoft.com/office/drawing/2014/main" id="{A4EC307B-94D4-4D4B-8AFA-1F93309464AB}"/>
                </a:ext>
              </a:extLst>
            </p:cNvPr>
            <p:cNvSpPr/>
            <p:nvPr/>
          </p:nvSpPr>
          <p:spPr>
            <a:xfrm flipH="1">
              <a:off x="617285" y="2534856"/>
              <a:ext cx="2836987" cy="3847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30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П</a:t>
              </a:r>
              <a:r>
                <a:rPr kumimoji="0" lang="ru-RU" sz="130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поддержка форматов </a:t>
              </a:r>
              <a:r>
                <a:rPr kumimoji="0" lang="ru-RU" sz="13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МойОфис</a:t>
              </a:r>
              <a:r>
                <a:rPr kumimoji="0" lang="ru-RU" sz="130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Р7-Офис</a:t>
              </a:r>
              <a:endParaRPr kumimoji="0" lang="ru-RU" sz="130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2F04C6C-338F-4CAC-B7D5-2C8B223F0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144" y="2541732"/>
              <a:ext cx="180000" cy="180000"/>
            </a:xfrm>
            <a:prstGeom prst="rect">
              <a:avLst/>
            </a:prstGeom>
          </p:spPr>
        </p:pic>
      </p:grpSp>
      <p:sp>
        <p:nvSpPr>
          <p:cNvPr id="116" name="Rectangle 187">
            <a:extLst>
              <a:ext uri="{FF2B5EF4-FFF2-40B4-BE49-F238E27FC236}">
                <a16:creationId xmlns:a16="http://schemas.microsoft.com/office/drawing/2014/main" id="{87E5A442-66CB-4D88-A51E-A06DE7C28848}"/>
              </a:ext>
            </a:extLst>
          </p:cNvPr>
          <p:cNvSpPr/>
          <p:nvPr/>
        </p:nvSpPr>
        <p:spPr>
          <a:xfrm>
            <a:off x="425651" y="3710075"/>
            <a:ext cx="4832150" cy="557362"/>
          </a:xfrm>
          <a:prstGeom prst="rect">
            <a:avLst/>
          </a:prstGeom>
          <a:noFill/>
          <a:ln w="19050">
            <a:solidFill>
              <a:srgbClr val="D1E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Использование Open Source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- это правильный и быстрый инструмент,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который поможет закрыть пробелы в части программных продуктов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1E3F511-5A5F-470F-B6F9-10172BCDDF00}"/>
              </a:ext>
            </a:extLst>
          </p:cNvPr>
          <p:cNvSpPr txBox="1"/>
          <p:nvPr/>
        </p:nvSpPr>
        <p:spPr>
          <a:xfrm>
            <a:off x="340390" y="4370223"/>
            <a:ext cx="5473670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Общество рассматривает использование отечественного ПО как приоритетную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цель и неотъемлемую часть производственной деятельности, как в краткосрочном,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так и в долгосрочном отношении.</a:t>
            </a:r>
          </a:p>
        </p:txBody>
      </p:sp>
      <p:sp>
        <p:nvSpPr>
          <p:cNvPr id="41" name="Заголовок 2"/>
          <p:cNvSpPr txBox="1">
            <a:spLocks/>
          </p:cNvSpPr>
          <p:nvPr/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ru-RU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dirty="0" err="1"/>
              <a:t>Импортозамещение</a:t>
            </a:r>
            <a:r>
              <a:rPr lang="ru-RU" sz="2000" dirty="0"/>
              <a:t> программного 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1340259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Текст 5">
            <a:extLst>
              <a:ext uri="{FF2B5EF4-FFF2-40B4-BE49-F238E27FC236}">
                <a16:creationId xmlns:a16="http://schemas.microsoft.com/office/drawing/2014/main" id="{46CDD89D-184B-4D8E-BFF3-EB645DF9DB11}"/>
              </a:ext>
            </a:extLst>
          </p:cNvPr>
          <p:cNvSpPr txBox="1">
            <a:spLocks/>
          </p:cNvSpPr>
          <p:nvPr/>
        </p:nvSpPr>
        <p:spPr>
          <a:xfrm>
            <a:off x="1551600" y="5343792"/>
            <a:ext cx="7592399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100" dirty="0"/>
          </a:p>
        </p:txBody>
      </p: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88487629-2F9D-4C9C-8B3B-034AA5F9BFB6}"/>
              </a:ext>
            </a:extLst>
          </p:cNvPr>
          <p:cNvGrpSpPr/>
          <p:nvPr/>
        </p:nvGrpSpPr>
        <p:grpSpPr>
          <a:xfrm>
            <a:off x="373153" y="1234455"/>
            <a:ext cx="2371489" cy="2142317"/>
            <a:chOff x="265202" y="993154"/>
            <a:chExt cx="2371489" cy="2142317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E3B2F3F-15D4-4027-A54F-A2E61865E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171" y="993154"/>
              <a:ext cx="1768679" cy="63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44000" defTabSz="685800">
                <a:lnSpc>
                  <a:spcPts val="1400"/>
                </a:lnSpc>
                <a:defRPr/>
              </a:pPr>
              <a:r>
                <a:rPr lang="ru-RU" sz="1200" b="1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Масштабируемость (горизонтальная)</a:t>
              </a:r>
            </a:p>
            <a:p>
              <a:pPr marL="144000" defTabSz="685800">
                <a:lnSpc>
                  <a:spcPts val="1400"/>
                </a:lnSpc>
                <a:defRPr/>
              </a:pPr>
              <a:r>
                <a:rPr lang="ru-RU" sz="1200" b="1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и отказоустойчивость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1A98B5B-DEE5-4A9A-BC89-8BB6EA2637D3}"/>
                </a:ext>
              </a:extLst>
            </p:cNvPr>
            <p:cNvSpPr txBox="1"/>
            <p:nvPr/>
          </p:nvSpPr>
          <p:spPr>
            <a:xfrm>
              <a:off x="265202" y="1606847"/>
              <a:ext cx="2371489" cy="1528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ts val="1400"/>
                </a:lnSpc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Применение современной технологии контейнеризации </a:t>
              </a:r>
              <a:r>
                <a:rPr lang="en-US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– </a:t>
              </a: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широкие возможности для горизонтального масштабирования.</a:t>
              </a:r>
            </a:p>
            <a:p>
              <a:pPr defTabSz="685800">
                <a:lnSpc>
                  <a:spcPts val="1400"/>
                </a:lnSpc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Обеспечения отказоустойчивости</a:t>
              </a:r>
            </a:p>
            <a:p>
              <a:pPr defTabSz="685800">
                <a:lnSpc>
                  <a:spcPts val="1400"/>
                </a:lnSpc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и доступности данных 24/7</a:t>
              </a:r>
            </a:p>
            <a:p>
              <a:pPr defTabSz="685800">
                <a:lnSpc>
                  <a:spcPts val="1400"/>
                </a:lnSpc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за счет построения кластера контейнеров</a:t>
              </a:r>
              <a:r>
                <a:rPr lang="en-US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.</a:t>
              </a: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 </a:t>
              </a:r>
            </a:p>
          </p:txBody>
        </p:sp>
        <p:sp>
          <p:nvSpPr>
            <p:cNvPr id="138" name="Овал 137">
              <a:extLst>
                <a:ext uri="{FF2B5EF4-FFF2-40B4-BE49-F238E27FC236}">
                  <a16:creationId xmlns:a16="http://schemas.microsoft.com/office/drawing/2014/main" id="{1D3FEB6F-9D06-4910-8BC2-345CD23A8414}"/>
                </a:ext>
              </a:extLst>
            </p:cNvPr>
            <p:cNvSpPr/>
            <p:nvPr/>
          </p:nvSpPr>
          <p:spPr>
            <a:xfrm>
              <a:off x="316171" y="1072081"/>
              <a:ext cx="288000" cy="288000"/>
            </a:xfrm>
            <a:prstGeom prst="ellipse">
              <a:avLst/>
            </a:prstGeom>
            <a:solidFill>
              <a:srgbClr val="157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</a:t>
              </a:r>
            </a:p>
          </p:txBody>
        </p:sp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6B41965B-8FFD-4B77-A1B2-90BCCF0F8F5C}"/>
              </a:ext>
            </a:extLst>
          </p:cNvPr>
          <p:cNvGrpSpPr/>
          <p:nvPr/>
        </p:nvGrpSpPr>
        <p:grpSpPr>
          <a:xfrm>
            <a:off x="2793030" y="2574124"/>
            <a:ext cx="3606330" cy="1135616"/>
            <a:chOff x="2213588" y="2094076"/>
            <a:chExt cx="4343164" cy="1367642"/>
          </a:xfrm>
        </p:grpSpPr>
        <p:grpSp>
          <p:nvGrpSpPr>
            <p:cNvPr id="140" name="Group 6">
              <a:extLst>
                <a:ext uri="{FF2B5EF4-FFF2-40B4-BE49-F238E27FC236}">
                  <a16:creationId xmlns:a16="http://schemas.microsoft.com/office/drawing/2014/main" id="{EEC20CCF-599E-4F0B-8E7A-483D74941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3588" y="2094076"/>
              <a:ext cx="1001715" cy="875399"/>
              <a:chOff x="3133725" y="2976601"/>
              <a:chExt cx="1444625" cy="126047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60" name="Freeform 1585">
                <a:extLst>
                  <a:ext uri="{FF2B5EF4-FFF2-40B4-BE49-F238E27FC236}">
                    <a16:creationId xmlns:a16="http://schemas.microsoft.com/office/drawing/2014/main" id="{2542F58E-D739-4A04-8076-3AC2CF5B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725" y="2976601"/>
                <a:ext cx="1444625" cy="1260475"/>
              </a:xfrm>
              <a:custGeom>
                <a:avLst/>
                <a:gdLst>
                  <a:gd name="T0" fmla="*/ 227 w 910"/>
                  <a:gd name="T1" fmla="*/ 794 h 794"/>
                  <a:gd name="T2" fmla="*/ 0 w 910"/>
                  <a:gd name="T3" fmla="*/ 397 h 794"/>
                  <a:gd name="T4" fmla="*/ 227 w 910"/>
                  <a:gd name="T5" fmla="*/ 0 h 794"/>
                  <a:gd name="T6" fmla="*/ 683 w 910"/>
                  <a:gd name="T7" fmla="*/ 0 h 794"/>
                  <a:gd name="T8" fmla="*/ 910 w 910"/>
                  <a:gd name="T9" fmla="*/ 397 h 794"/>
                  <a:gd name="T10" fmla="*/ 683 w 910"/>
                  <a:gd name="T11" fmla="*/ 794 h 794"/>
                  <a:gd name="T12" fmla="*/ 227 w 910"/>
                  <a:gd name="T13" fmla="*/ 794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0" h="794">
                    <a:moveTo>
                      <a:pt x="227" y="794"/>
                    </a:moveTo>
                    <a:lnTo>
                      <a:pt x="0" y="397"/>
                    </a:lnTo>
                    <a:lnTo>
                      <a:pt x="227" y="0"/>
                    </a:lnTo>
                    <a:lnTo>
                      <a:pt x="683" y="0"/>
                    </a:lnTo>
                    <a:lnTo>
                      <a:pt x="910" y="397"/>
                    </a:lnTo>
                    <a:lnTo>
                      <a:pt x="683" y="794"/>
                    </a:lnTo>
                    <a:lnTo>
                      <a:pt x="227" y="7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 sz="12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1" name="Freeform 1585">
                <a:extLst>
                  <a:ext uri="{FF2B5EF4-FFF2-40B4-BE49-F238E27FC236}">
                    <a16:creationId xmlns:a16="http://schemas.microsoft.com/office/drawing/2014/main" id="{9FC18655-48E7-4D71-922D-3D86D5027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8455" y="3061198"/>
                <a:ext cx="1268813" cy="1106090"/>
              </a:xfrm>
              <a:custGeom>
                <a:avLst/>
                <a:gdLst>
                  <a:gd name="T0" fmla="*/ 227 w 910"/>
                  <a:gd name="T1" fmla="*/ 794 h 794"/>
                  <a:gd name="T2" fmla="*/ 0 w 910"/>
                  <a:gd name="T3" fmla="*/ 397 h 794"/>
                  <a:gd name="T4" fmla="*/ 227 w 910"/>
                  <a:gd name="T5" fmla="*/ 0 h 794"/>
                  <a:gd name="T6" fmla="*/ 683 w 910"/>
                  <a:gd name="T7" fmla="*/ 0 h 794"/>
                  <a:gd name="T8" fmla="*/ 910 w 910"/>
                  <a:gd name="T9" fmla="*/ 397 h 794"/>
                  <a:gd name="T10" fmla="*/ 683 w 910"/>
                  <a:gd name="T11" fmla="*/ 794 h 794"/>
                  <a:gd name="T12" fmla="*/ 227 w 910"/>
                  <a:gd name="T13" fmla="*/ 794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0" h="794">
                    <a:moveTo>
                      <a:pt x="227" y="794"/>
                    </a:moveTo>
                    <a:lnTo>
                      <a:pt x="0" y="397"/>
                    </a:lnTo>
                    <a:lnTo>
                      <a:pt x="227" y="0"/>
                    </a:lnTo>
                    <a:lnTo>
                      <a:pt x="683" y="0"/>
                    </a:lnTo>
                    <a:lnTo>
                      <a:pt x="910" y="397"/>
                    </a:lnTo>
                    <a:lnTo>
                      <a:pt x="683" y="794"/>
                    </a:lnTo>
                    <a:lnTo>
                      <a:pt x="227" y="794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 sz="12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2" name="Freeform 1589">
                <a:extLst>
                  <a:ext uri="{FF2B5EF4-FFF2-40B4-BE49-F238E27FC236}">
                    <a16:creationId xmlns:a16="http://schemas.microsoft.com/office/drawing/2014/main" id="{4753CE4F-2FA4-433E-B082-6AE8867578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40866" y="3281145"/>
                <a:ext cx="699012" cy="702144"/>
              </a:xfrm>
              <a:custGeom>
                <a:avLst/>
                <a:gdLst>
                  <a:gd name="T0" fmla="*/ 39 w 176"/>
                  <a:gd name="T1" fmla="*/ 119 h 176"/>
                  <a:gd name="T2" fmla="*/ 43 w 176"/>
                  <a:gd name="T3" fmla="*/ 115 h 176"/>
                  <a:gd name="T4" fmla="*/ 44 w 176"/>
                  <a:gd name="T5" fmla="*/ 112 h 176"/>
                  <a:gd name="T6" fmla="*/ 40 w 176"/>
                  <a:gd name="T7" fmla="*/ 108 h 176"/>
                  <a:gd name="T8" fmla="*/ 37 w 176"/>
                  <a:gd name="T9" fmla="*/ 109 h 176"/>
                  <a:gd name="T10" fmla="*/ 33 w 176"/>
                  <a:gd name="T11" fmla="*/ 113 h 176"/>
                  <a:gd name="T12" fmla="*/ 32 w 176"/>
                  <a:gd name="T13" fmla="*/ 116 h 176"/>
                  <a:gd name="T14" fmla="*/ 36 w 176"/>
                  <a:gd name="T15" fmla="*/ 120 h 176"/>
                  <a:gd name="T16" fmla="*/ 39 w 176"/>
                  <a:gd name="T17" fmla="*/ 119 h 176"/>
                  <a:gd name="T18" fmla="*/ 64 w 176"/>
                  <a:gd name="T19" fmla="*/ 116 h 176"/>
                  <a:gd name="T20" fmla="*/ 60 w 176"/>
                  <a:gd name="T21" fmla="*/ 112 h 176"/>
                  <a:gd name="T22" fmla="*/ 57 w 176"/>
                  <a:gd name="T23" fmla="*/ 113 h 176"/>
                  <a:gd name="T24" fmla="*/ 17 w 176"/>
                  <a:gd name="T25" fmla="*/ 153 h 176"/>
                  <a:gd name="T26" fmla="*/ 16 w 176"/>
                  <a:gd name="T27" fmla="*/ 156 h 176"/>
                  <a:gd name="T28" fmla="*/ 20 w 176"/>
                  <a:gd name="T29" fmla="*/ 160 h 176"/>
                  <a:gd name="T30" fmla="*/ 23 w 176"/>
                  <a:gd name="T31" fmla="*/ 159 h 176"/>
                  <a:gd name="T32" fmla="*/ 63 w 176"/>
                  <a:gd name="T33" fmla="*/ 119 h 176"/>
                  <a:gd name="T34" fmla="*/ 64 w 176"/>
                  <a:gd name="T35" fmla="*/ 116 h 176"/>
                  <a:gd name="T36" fmla="*/ 64 w 176"/>
                  <a:gd name="T37" fmla="*/ 132 h 176"/>
                  <a:gd name="T38" fmla="*/ 61 w 176"/>
                  <a:gd name="T39" fmla="*/ 133 h 176"/>
                  <a:gd name="T40" fmla="*/ 49 w 176"/>
                  <a:gd name="T41" fmla="*/ 145 h 176"/>
                  <a:gd name="T42" fmla="*/ 48 w 176"/>
                  <a:gd name="T43" fmla="*/ 148 h 176"/>
                  <a:gd name="T44" fmla="*/ 52 w 176"/>
                  <a:gd name="T45" fmla="*/ 152 h 176"/>
                  <a:gd name="T46" fmla="*/ 55 w 176"/>
                  <a:gd name="T47" fmla="*/ 151 h 176"/>
                  <a:gd name="T48" fmla="*/ 67 w 176"/>
                  <a:gd name="T49" fmla="*/ 139 h 176"/>
                  <a:gd name="T50" fmla="*/ 68 w 176"/>
                  <a:gd name="T51" fmla="*/ 136 h 176"/>
                  <a:gd name="T52" fmla="*/ 64 w 176"/>
                  <a:gd name="T53" fmla="*/ 132 h 176"/>
                  <a:gd name="T54" fmla="*/ 176 w 176"/>
                  <a:gd name="T55" fmla="*/ 4 h 176"/>
                  <a:gd name="T56" fmla="*/ 172 w 176"/>
                  <a:gd name="T57" fmla="*/ 0 h 176"/>
                  <a:gd name="T58" fmla="*/ 170 w 176"/>
                  <a:gd name="T59" fmla="*/ 0 h 176"/>
                  <a:gd name="T60" fmla="*/ 170 w 176"/>
                  <a:gd name="T61" fmla="*/ 0 h 176"/>
                  <a:gd name="T62" fmla="*/ 2 w 176"/>
                  <a:gd name="T63" fmla="*/ 72 h 176"/>
                  <a:gd name="T64" fmla="*/ 2 w 176"/>
                  <a:gd name="T65" fmla="*/ 72 h 176"/>
                  <a:gd name="T66" fmla="*/ 2 w 176"/>
                  <a:gd name="T67" fmla="*/ 72 h 176"/>
                  <a:gd name="T68" fmla="*/ 2 w 176"/>
                  <a:gd name="T69" fmla="*/ 72 h 176"/>
                  <a:gd name="T70" fmla="*/ 0 w 176"/>
                  <a:gd name="T71" fmla="*/ 76 h 176"/>
                  <a:gd name="T72" fmla="*/ 3 w 176"/>
                  <a:gd name="T73" fmla="*/ 80 h 176"/>
                  <a:gd name="T74" fmla="*/ 3 w 176"/>
                  <a:gd name="T75" fmla="*/ 80 h 176"/>
                  <a:gd name="T76" fmla="*/ 69 w 176"/>
                  <a:gd name="T77" fmla="*/ 107 h 176"/>
                  <a:gd name="T78" fmla="*/ 96 w 176"/>
                  <a:gd name="T79" fmla="*/ 173 h 176"/>
                  <a:gd name="T80" fmla="*/ 96 w 176"/>
                  <a:gd name="T81" fmla="*/ 173 h 176"/>
                  <a:gd name="T82" fmla="*/ 100 w 176"/>
                  <a:gd name="T83" fmla="*/ 176 h 176"/>
                  <a:gd name="T84" fmla="*/ 104 w 176"/>
                  <a:gd name="T85" fmla="*/ 174 h 176"/>
                  <a:gd name="T86" fmla="*/ 104 w 176"/>
                  <a:gd name="T87" fmla="*/ 174 h 176"/>
                  <a:gd name="T88" fmla="*/ 104 w 176"/>
                  <a:gd name="T89" fmla="*/ 174 h 176"/>
                  <a:gd name="T90" fmla="*/ 104 w 176"/>
                  <a:gd name="T91" fmla="*/ 174 h 176"/>
                  <a:gd name="T92" fmla="*/ 176 w 176"/>
                  <a:gd name="T93" fmla="*/ 6 h 176"/>
                  <a:gd name="T94" fmla="*/ 176 w 176"/>
                  <a:gd name="T95" fmla="*/ 6 h 176"/>
                  <a:gd name="T96" fmla="*/ 176 w 176"/>
                  <a:gd name="T97" fmla="*/ 4 h 176"/>
                  <a:gd name="T98" fmla="*/ 14 w 176"/>
                  <a:gd name="T99" fmla="*/ 76 h 176"/>
                  <a:gd name="T100" fmla="*/ 154 w 176"/>
                  <a:gd name="T101" fmla="*/ 16 h 176"/>
                  <a:gd name="T102" fmla="*/ 71 w 176"/>
                  <a:gd name="T103" fmla="*/ 99 h 176"/>
                  <a:gd name="T104" fmla="*/ 14 w 176"/>
                  <a:gd name="T105" fmla="*/ 76 h 176"/>
                  <a:gd name="T106" fmla="*/ 100 w 176"/>
                  <a:gd name="T107" fmla="*/ 162 h 176"/>
                  <a:gd name="T108" fmla="*/ 77 w 176"/>
                  <a:gd name="T109" fmla="*/ 105 h 176"/>
                  <a:gd name="T110" fmla="*/ 160 w 176"/>
                  <a:gd name="T111" fmla="*/ 22 h 176"/>
                  <a:gd name="T112" fmla="*/ 100 w 176"/>
                  <a:gd name="T113" fmla="*/ 16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6" h="176">
                    <a:moveTo>
                      <a:pt x="39" y="119"/>
                    </a:moveTo>
                    <a:cubicBezTo>
                      <a:pt x="43" y="115"/>
                      <a:pt x="43" y="115"/>
                      <a:pt x="43" y="115"/>
                    </a:cubicBezTo>
                    <a:cubicBezTo>
                      <a:pt x="44" y="114"/>
                      <a:pt x="44" y="113"/>
                      <a:pt x="44" y="112"/>
                    </a:cubicBezTo>
                    <a:cubicBezTo>
                      <a:pt x="44" y="110"/>
                      <a:pt x="42" y="108"/>
                      <a:pt x="40" y="108"/>
                    </a:cubicBezTo>
                    <a:cubicBezTo>
                      <a:pt x="39" y="108"/>
                      <a:pt x="38" y="108"/>
                      <a:pt x="37" y="109"/>
                    </a:cubicBezTo>
                    <a:cubicBezTo>
                      <a:pt x="33" y="113"/>
                      <a:pt x="33" y="113"/>
                      <a:pt x="33" y="113"/>
                    </a:cubicBezTo>
                    <a:cubicBezTo>
                      <a:pt x="32" y="114"/>
                      <a:pt x="32" y="115"/>
                      <a:pt x="32" y="116"/>
                    </a:cubicBezTo>
                    <a:cubicBezTo>
                      <a:pt x="32" y="118"/>
                      <a:pt x="34" y="120"/>
                      <a:pt x="36" y="120"/>
                    </a:cubicBezTo>
                    <a:cubicBezTo>
                      <a:pt x="37" y="120"/>
                      <a:pt x="38" y="120"/>
                      <a:pt x="39" y="119"/>
                    </a:cubicBezTo>
                    <a:moveTo>
                      <a:pt x="64" y="116"/>
                    </a:moveTo>
                    <a:cubicBezTo>
                      <a:pt x="64" y="114"/>
                      <a:pt x="62" y="112"/>
                      <a:pt x="60" y="112"/>
                    </a:cubicBezTo>
                    <a:cubicBezTo>
                      <a:pt x="59" y="112"/>
                      <a:pt x="58" y="112"/>
                      <a:pt x="57" y="113"/>
                    </a:cubicBezTo>
                    <a:cubicBezTo>
                      <a:pt x="17" y="153"/>
                      <a:pt x="17" y="153"/>
                      <a:pt x="17" y="153"/>
                    </a:cubicBezTo>
                    <a:cubicBezTo>
                      <a:pt x="16" y="154"/>
                      <a:pt x="16" y="155"/>
                      <a:pt x="16" y="156"/>
                    </a:cubicBezTo>
                    <a:cubicBezTo>
                      <a:pt x="16" y="158"/>
                      <a:pt x="18" y="160"/>
                      <a:pt x="20" y="160"/>
                    </a:cubicBezTo>
                    <a:cubicBezTo>
                      <a:pt x="21" y="160"/>
                      <a:pt x="22" y="160"/>
                      <a:pt x="23" y="159"/>
                    </a:cubicBezTo>
                    <a:cubicBezTo>
                      <a:pt x="63" y="119"/>
                      <a:pt x="63" y="119"/>
                      <a:pt x="63" y="119"/>
                    </a:cubicBezTo>
                    <a:cubicBezTo>
                      <a:pt x="64" y="118"/>
                      <a:pt x="64" y="117"/>
                      <a:pt x="64" y="116"/>
                    </a:cubicBezTo>
                    <a:moveTo>
                      <a:pt x="64" y="132"/>
                    </a:moveTo>
                    <a:cubicBezTo>
                      <a:pt x="63" y="132"/>
                      <a:pt x="62" y="132"/>
                      <a:pt x="61" y="133"/>
                    </a:cubicBezTo>
                    <a:cubicBezTo>
                      <a:pt x="49" y="145"/>
                      <a:pt x="49" y="145"/>
                      <a:pt x="49" y="145"/>
                    </a:cubicBezTo>
                    <a:cubicBezTo>
                      <a:pt x="48" y="146"/>
                      <a:pt x="48" y="147"/>
                      <a:pt x="48" y="148"/>
                    </a:cubicBezTo>
                    <a:cubicBezTo>
                      <a:pt x="48" y="150"/>
                      <a:pt x="50" y="152"/>
                      <a:pt x="52" y="152"/>
                    </a:cubicBezTo>
                    <a:cubicBezTo>
                      <a:pt x="53" y="152"/>
                      <a:pt x="54" y="152"/>
                      <a:pt x="55" y="151"/>
                    </a:cubicBezTo>
                    <a:cubicBezTo>
                      <a:pt x="67" y="139"/>
                      <a:pt x="67" y="139"/>
                      <a:pt x="67" y="139"/>
                    </a:cubicBezTo>
                    <a:cubicBezTo>
                      <a:pt x="68" y="138"/>
                      <a:pt x="68" y="137"/>
                      <a:pt x="68" y="136"/>
                    </a:cubicBezTo>
                    <a:cubicBezTo>
                      <a:pt x="68" y="134"/>
                      <a:pt x="66" y="132"/>
                      <a:pt x="64" y="132"/>
                    </a:cubicBezTo>
                    <a:moveTo>
                      <a:pt x="176" y="4"/>
                    </a:moveTo>
                    <a:cubicBezTo>
                      <a:pt x="176" y="2"/>
                      <a:pt x="174" y="0"/>
                      <a:pt x="172" y="0"/>
                    </a:cubicBezTo>
                    <a:cubicBezTo>
                      <a:pt x="171" y="0"/>
                      <a:pt x="171" y="0"/>
                      <a:pt x="170" y="0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1" y="73"/>
                      <a:pt x="0" y="74"/>
                      <a:pt x="0" y="76"/>
                    </a:cubicBezTo>
                    <a:cubicBezTo>
                      <a:pt x="0" y="78"/>
                      <a:pt x="1" y="79"/>
                      <a:pt x="3" y="80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69" y="107"/>
                      <a:pt x="69" y="107"/>
                      <a:pt x="69" y="107"/>
                    </a:cubicBezTo>
                    <a:cubicBezTo>
                      <a:pt x="96" y="173"/>
                      <a:pt x="96" y="173"/>
                      <a:pt x="96" y="173"/>
                    </a:cubicBezTo>
                    <a:cubicBezTo>
                      <a:pt x="96" y="173"/>
                      <a:pt x="96" y="173"/>
                      <a:pt x="96" y="173"/>
                    </a:cubicBezTo>
                    <a:cubicBezTo>
                      <a:pt x="97" y="175"/>
                      <a:pt x="98" y="176"/>
                      <a:pt x="100" y="176"/>
                    </a:cubicBezTo>
                    <a:cubicBezTo>
                      <a:pt x="102" y="176"/>
                      <a:pt x="103" y="175"/>
                      <a:pt x="104" y="174"/>
                    </a:cubicBezTo>
                    <a:cubicBezTo>
                      <a:pt x="104" y="174"/>
                      <a:pt x="104" y="174"/>
                      <a:pt x="104" y="174"/>
                    </a:cubicBezTo>
                    <a:cubicBezTo>
                      <a:pt x="104" y="174"/>
                      <a:pt x="104" y="174"/>
                      <a:pt x="104" y="174"/>
                    </a:cubicBezTo>
                    <a:cubicBezTo>
                      <a:pt x="104" y="174"/>
                      <a:pt x="104" y="174"/>
                      <a:pt x="104" y="174"/>
                    </a:cubicBezTo>
                    <a:cubicBezTo>
                      <a:pt x="176" y="6"/>
                      <a:pt x="176" y="6"/>
                      <a:pt x="176" y="6"/>
                    </a:cubicBezTo>
                    <a:cubicBezTo>
                      <a:pt x="176" y="6"/>
                      <a:pt x="176" y="6"/>
                      <a:pt x="176" y="6"/>
                    </a:cubicBezTo>
                    <a:cubicBezTo>
                      <a:pt x="176" y="5"/>
                      <a:pt x="176" y="5"/>
                      <a:pt x="176" y="4"/>
                    </a:cubicBezTo>
                    <a:moveTo>
                      <a:pt x="14" y="76"/>
                    </a:moveTo>
                    <a:cubicBezTo>
                      <a:pt x="154" y="16"/>
                      <a:pt x="154" y="16"/>
                      <a:pt x="154" y="16"/>
                    </a:cubicBezTo>
                    <a:cubicBezTo>
                      <a:pt x="71" y="99"/>
                      <a:pt x="71" y="99"/>
                      <a:pt x="71" y="99"/>
                    </a:cubicBezTo>
                    <a:lnTo>
                      <a:pt x="14" y="76"/>
                    </a:lnTo>
                    <a:close/>
                    <a:moveTo>
                      <a:pt x="100" y="162"/>
                    </a:moveTo>
                    <a:cubicBezTo>
                      <a:pt x="77" y="105"/>
                      <a:pt x="77" y="105"/>
                      <a:pt x="77" y="105"/>
                    </a:cubicBezTo>
                    <a:cubicBezTo>
                      <a:pt x="160" y="22"/>
                      <a:pt x="160" y="22"/>
                      <a:pt x="160" y="22"/>
                    </a:cubicBezTo>
                    <a:lnTo>
                      <a:pt x="100" y="16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 sz="1200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41" name="Group 3">
              <a:extLst>
                <a:ext uri="{FF2B5EF4-FFF2-40B4-BE49-F238E27FC236}">
                  <a16:creationId xmlns:a16="http://schemas.microsoft.com/office/drawing/2014/main" id="{51867339-155C-48AE-A3B0-307D3DD0D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0463" y="2100426"/>
              <a:ext cx="1003183" cy="875399"/>
              <a:chOff x="5356225" y="2984539"/>
              <a:chExt cx="1446213" cy="1260475"/>
            </a:xfrm>
          </p:grpSpPr>
          <p:sp>
            <p:nvSpPr>
              <p:cNvPr id="157" name="Freeform 1581">
                <a:extLst>
                  <a:ext uri="{FF2B5EF4-FFF2-40B4-BE49-F238E27FC236}">
                    <a16:creationId xmlns:a16="http://schemas.microsoft.com/office/drawing/2014/main" id="{ECE3F4FD-662D-490D-A224-6F9EB95C8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225" y="2984539"/>
                <a:ext cx="1446213" cy="1260475"/>
              </a:xfrm>
              <a:custGeom>
                <a:avLst/>
                <a:gdLst>
                  <a:gd name="T0" fmla="*/ 227 w 911"/>
                  <a:gd name="T1" fmla="*/ 794 h 794"/>
                  <a:gd name="T2" fmla="*/ 0 w 911"/>
                  <a:gd name="T3" fmla="*/ 397 h 794"/>
                  <a:gd name="T4" fmla="*/ 227 w 911"/>
                  <a:gd name="T5" fmla="*/ 0 h 794"/>
                  <a:gd name="T6" fmla="*/ 684 w 911"/>
                  <a:gd name="T7" fmla="*/ 0 h 794"/>
                  <a:gd name="T8" fmla="*/ 911 w 911"/>
                  <a:gd name="T9" fmla="*/ 397 h 794"/>
                  <a:gd name="T10" fmla="*/ 684 w 911"/>
                  <a:gd name="T11" fmla="*/ 794 h 794"/>
                  <a:gd name="T12" fmla="*/ 227 w 911"/>
                  <a:gd name="T13" fmla="*/ 794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1" h="794">
                    <a:moveTo>
                      <a:pt x="227" y="794"/>
                    </a:moveTo>
                    <a:lnTo>
                      <a:pt x="0" y="397"/>
                    </a:lnTo>
                    <a:lnTo>
                      <a:pt x="227" y="0"/>
                    </a:lnTo>
                    <a:lnTo>
                      <a:pt x="684" y="0"/>
                    </a:lnTo>
                    <a:lnTo>
                      <a:pt x="911" y="397"/>
                    </a:lnTo>
                    <a:lnTo>
                      <a:pt x="684" y="794"/>
                    </a:lnTo>
                    <a:lnTo>
                      <a:pt x="227" y="7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 sz="12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58" name="Freeform 1585">
                <a:extLst>
                  <a:ext uri="{FF2B5EF4-FFF2-40B4-BE49-F238E27FC236}">
                    <a16:creationId xmlns:a16="http://schemas.microsoft.com/office/drawing/2014/main" id="{8A8BA051-979A-4B2C-97E9-C19FA9E11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158" y="3062791"/>
                <a:ext cx="1268348" cy="1106087"/>
              </a:xfrm>
              <a:custGeom>
                <a:avLst/>
                <a:gdLst>
                  <a:gd name="T0" fmla="*/ 227 w 910"/>
                  <a:gd name="T1" fmla="*/ 794 h 794"/>
                  <a:gd name="T2" fmla="*/ 0 w 910"/>
                  <a:gd name="T3" fmla="*/ 397 h 794"/>
                  <a:gd name="T4" fmla="*/ 227 w 910"/>
                  <a:gd name="T5" fmla="*/ 0 h 794"/>
                  <a:gd name="T6" fmla="*/ 683 w 910"/>
                  <a:gd name="T7" fmla="*/ 0 h 794"/>
                  <a:gd name="T8" fmla="*/ 910 w 910"/>
                  <a:gd name="T9" fmla="*/ 397 h 794"/>
                  <a:gd name="T10" fmla="*/ 683 w 910"/>
                  <a:gd name="T11" fmla="*/ 794 h 794"/>
                  <a:gd name="T12" fmla="*/ 227 w 910"/>
                  <a:gd name="T13" fmla="*/ 794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0" h="794">
                    <a:moveTo>
                      <a:pt x="227" y="794"/>
                    </a:moveTo>
                    <a:lnTo>
                      <a:pt x="0" y="397"/>
                    </a:lnTo>
                    <a:lnTo>
                      <a:pt x="227" y="0"/>
                    </a:lnTo>
                    <a:lnTo>
                      <a:pt x="683" y="0"/>
                    </a:lnTo>
                    <a:lnTo>
                      <a:pt x="910" y="397"/>
                    </a:lnTo>
                    <a:lnTo>
                      <a:pt x="683" y="794"/>
                    </a:lnTo>
                    <a:lnTo>
                      <a:pt x="227" y="794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 sz="12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59" name="Freeform 1597">
                <a:extLst>
                  <a:ext uri="{FF2B5EF4-FFF2-40B4-BE49-F238E27FC236}">
                    <a16:creationId xmlns:a16="http://schemas.microsoft.com/office/drawing/2014/main" id="{F62EFD13-7DEC-4C24-9652-9C7A76842D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1600" y="3278510"/>
                <a:ext cx="671229" cy="670420"/>
              </a:xfrm>
              <a:custGeom>
                <a:avLst/>
                <a:gdLst>
                  <a:gd name="T0" fmla="*/ 160 w 176"/>
                  <a:gd name="T1" fmla="*/ 3 h 176"/>
                  <a:gd name="T2" fmla="*/ 158 w 176"/>
                  <a:gd name="T3" fmla="*/ 0 h 176"/>
                  <a:gd name="T4" fmla="*/ 154 w 176"/>
                  <a:gd name="T5" fmla="*/ 0 h 176"/>
                  <a:gd name="T6" fmla="*/ 88 w 176"/>
                  <a:gd name="T7" fmla="*/ 16 h 176"/>
                  <a:gd name="T8" fmla="*/ 22 w 176"/>
                  <a:gd name="T9" fmla="*/ 0 h 176"/>
                  <a:gd name="T10" fmla="*/ 18 w 176"/>
                  <a:gd name="T11" fmla="*/ 0 h 176"/>
                  <a:gd name="T12" fmla="*/ 16 w 176"/>
                  <a:gd name="T13" fmla="*/ 3 h 176"/>
                  <a:gd name="T14" fmla="*/ 0 w 176"/>
                  <a:gd name="T15" fmla="*/ 100 h 176"/>
                  <a:gd name="T16" fmla="*/ 87 w 176"/>
                  <a:gd name="T17" fmla="*/ 176 h 176"/>
                  <a:gd name="T18" fmla="*/ 88 w 176"/>
                  <a:gd name="T19" fmla="*/ 176 h 176"/>
                  <a:gd name="T20" fmla="*/ 89 w 176"/>
                  <a:gd name="T21" fmla="*/ 176 h 176"/>
                  <a:gd name="T22" fmla="*/ 176 w 176"/>
                  <a:gd name="T23" fmla="*/ 100 h 176"/>
                  <a:gd name="T24" fmla="*/ 160 w 176"/>
                  <a:gd name="T25" fmla="*/ 3 h 176"/>
                  <a:gd name="T26" fmla="*/ 88 w 176"/>
                  <a:gd name="T27" fmla="*/ 168 h 176"/>
                  <a:gd name="T28" fmla="*/ 8 w 176"/>
                  <a:gd name="T29" fmla="*/ 100 h 176"/>
                  <a:gd name="T30" fmla="*/ 23 w 176"/>
                  <a:gd name="T31" fmla="*/ 10 h 176"/>
                  <a:gd name="T32" fmla="*/ 88 w 176"/>
                  <a:gd name="T33" fmla="*/ 24 h 176"/>
                  <a:gd name="T34" fmla="*/ 153 w 176"/>
                  <a:gd name="T35" fmla="*/ 10 h 176"/>
                  <a:gd name="T36" fmla="*/ 168 w 176"/>
                  <a:gd name="T37" fmla="*/ 100 h 176"/>
                  <a:gd name="T38" fmla="*/ 88 w 176"/>
                  <a:gd name="T39" fmla="*/ 168 h 176"/>
                  <a:gd name="T40" fmla="*/ 102 w 176"/>
                  <a:gd name="T41" fmla="*/ 72 h 176"/>
                  <a:gd name="T42" fmla="*/ 88 w 176"/>
                  <a:gd name="T43" fmla="*/ 36 h 176"/>
                  <a:gd name="T44" fmla="*/ 74 w 176"/>
                  <a:gd name="T45" fmla="*/ 72 h 176"/>
                  <a:gd name="T46" fmla="*/ 38 w 176"/>
                  <a:gd name="T47" fmla="*/ 72 h 176"/>
                  <a:gd name="T48" fmla="*/ 67 w 176"/>
                  <a:gd name="T49" fmla="*/ 95 h 176"/>
                  <a:gd name="T50" fmla="*/ 54 w 176"/>
                  <a:gd name="T51" fmla="*/ 136 h 176"/>
                  <a:gd name="T52" fmla="*/ 88 w 176"/>
                  <a:gd name="T53" fmla="*/ 111 h 176"/>
                  <a:gd name="T54" fmla="*/ 122 w 176"/>
                  <a:gd name="T55" fmla="*/ 136 h 176"/>
                  <a:gd name="T56" fmla="*/ 108 w 176"/>
                  <a:gd name="T57" fmla="*/ 95 h 176"/>
                  <a:gd name="T58" fmla="*/ 138 w 176"/>
                  <a:gd name="T59" fmla="*/ 72 h 176"/>
                  <a:gd name="T60" fmla="*/ 102 w 176"/>
                  <a:gd name="T61" fmla="*/ 72 h 176"/>
                  <a:gd name="T62" fmla="*/ 101 w 176"/>
                  <a:gd name="T63" fmla="*/ 97 h 176"/>
                  <a:gd name="T64" fmla="*/ 106 w 176"/>
                  <a:gd name="T65" fmla="*/ 114 h 176"/>
                  <a:gd name="T66" fmla="*/ 93 w 176"/>
                  <a:gd name="T67" fmla="*/ 104 h 176"/>
                  <a:gd name="T68" fmla="*/ 88 w 176"/>
                  <a:gd name="T69" fmla="*/ 101 h 176"/>
                  <a:gd name="T70" fmla="*/ 83 w 176"/>
                  <a:gd name="T71" fmla="*/ 104 h 176"/>
                  <a:gd name="T72" fmla="*/ 69 w 176"/>
                  <a:gd name="T73" fmla="*/ 114 h 176"/>
                  <a:gd name="T74" fmla="*/ 75 w 176"/>
                  <a:gd name="T75" fmla="*/ 97 h 176"/>
                  <a:gd name="T76" fmla="*/ 77 w 176"/>
                  <a:gd name="T77" fmla="*/ 92 h 176"/>
                  <a:gd name="T78" fmla="*/ 72 w 176"/>
                  <a:gd name="T79" fmla="*/ 89 h 176"/>
                  <a:gd name="T80" fmla="*/ 61 w 176"/>
                  <a:gd name="T81" fmla="*/ 80 h 176"/>
                  <a:gd name="T82" fmla="*/ 80 w 176"/>
                  <a:gd name="T83" fmla="*/ 80 h 176"/>
                  <a:gd name="T84" fmla="*/ 82 w 176"/>
                  <a:gd name="T85" fmla="*/ 75 h 176"/>
                  <a:gd name="T86" fmla="*/ 88 w 176"/>
                  <a:gd name="T87" fmla="*/ 58 h 176"/>
                  <a:gd name="T88" fmla="*/ 94 w 176"/>
                  <a:gd name="T89" fmla="*/ 75 h 176"/>
                  <a:gd name="T90" fmla="*/ 96 w 176"/>
                  <a:gd name="T91" fmla="*/ 80 h 176"/>
                  <a:gd name="T92" fmla="*/ 115 w 176"/>
                  <a:gd name="T93" fmla="*/ 80 h 176"/>
                  <a:gd name="T94" fmla="*/ 103 w 176"/>
                  <a:gd name="T95" fmla="*/ 89 h 176"/>
                  <a:gd name="T96" fmla="*/ 99 w 176"/>
                  <a:gd name="T97" fmla="*/ 92 h 176"/>
                  <a:gd name="T98" fmla="*/ 101 w 176"/>
                  <a:gd name="T99" fmla="*/ 9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6" h="176">
                    <a:moveTo>
                      <a:pt x="160" y="3"/>
                    </a:moveTo>
                    <a:cubicBezTo>
                      <a:pt x="160" y="2"/>
                      <a:pt x="159" y="1"/>
                      <a:pt x="158" y="0"/>
                    </a:cubicBezTo>
                    <a:cubicBezTo>
                      <a:pt x="157" y="0"/>
                      <a:pt x="155" y="0"/>
                      <a:pt x="154" y="0"/>
                    </a:cubicBezTo>
                    <a:cubicBezTo>
                      <a:pt x="154" y="1"/>
                      <a:pt x="123" y="16"/>
                      <a:pt x="88" y="16"/>
                    </a:cubicBezTo>
                    <a:cubicBezTo>
                      <a:pt x="53" y="16"/>
                      <a:pt x="22" y="1"/>
                      <a:pt x="22" y="0"/>
                    </a:cubicBezTo>
                    <a:cubicBezTo>
                      <a:pt x="21" y="0"/>
                      <a:pt x="19" y="0"/>
                      <a:pt x="18" y="0"/>
                    </a:cubicBezTo>
                    <a:cubicBezTo>
                      <a:pt x="17" y="1"/>
                      <a:pt x="16" y="2"/>
                      <a:pt x="16" y="3"/>
                    </a:cubicBezTo>
                    <a:cubicBezTo>
                      <a:pt x="16" y="3"/>
                      <a:pt x="0" y="52"/>
                      <a:pt x="0" y="100"/>
                    </a:cubicBezTo>
                    <a:cubicBezTo>
                      <a:pt x="0" y="151"/>
                      <a:pt x="84" y="175"/>
                      <a:pt x="87" y="176"/>
                    </a:cubicBezTo>
                    <a:cubicBezTo>
                      <a:pt x="87" y="176"/>
                      <a:pt x="88" y="176"/>
                      <a:pt x="88" y="176"/>
                    </a:cubicBezTo>
                    <a:cubicBezTo>
                      <a:pt x="88" y="176"/>
                      <a:pt x="89" y="176"/>
                      <a:pt x="89" y="176"/>
                    </a:cubicBezTo>
                    <a:cubicBezTo>
                      <a:pt x="92" y="175"/>
                      <a:pt x="176" y="151"/>
                      <a:pt x="176" y="100"/>
                    </a:cubicBezTo>
                    <a:cubicBezTo>
                      <a:pt x="176" y="52"/>
                      <a:pt x="160" y="3"/>
                      <a:pt x="160" y="3"/>
                    </a:cubicBezTo>
                    <a:moveTo>
                      <a:pt x="88" y="168"/>
                    </a:moveTo>
                    <a:cubicBezTo>
                      <a:pt x="80" y="166"/>
                      <a:pt x="8" y="142"/>
                      <a:pt x="8" y="100"/>
                    </a:cubicBezTo>
                    <a:cubicBezTo>
                      <a:pt x="8" y="61"/>
                      <a:pt x="19" y="24"/>
                      <a:pt x="23" y="10"/>
                    </a:cubicBezTo>
                    <a:cubicBezTo>
                      <a:pt x="33" y="14"/>
                      <a:pt x="59" y="24"/>
                      <a:pt x="88" y="24"/>
                    </a:cubicBezTo>
                    <a:cubicBezTo>
                      <a:pt x="117" y="24"/>
                      <a:pt x="143" y="14"/>
                      <a:pt x="153" y="10"/>
                    </a:cubicBezTo>
                    <a:cubicBezTo>
                      <a:pt x="157" y="24"/>
                      <a:pt x="168" y="61"/>
                      <a:pt x="168" y="100"/>
                    </a:cubicBezTo>
                    <a:cubicBezTo>
                      <a:pt x="168" y="142"/>
                      <a:pt x="96" y="166"/>
                      <a:pt x="88" y="168"/>
                    </a:cubicBezTo>
                    <a:moveTo>
                      <a:pt x="102" y="72"/>
                    </a:moveTo>
                    <a:cubicBezTo>
                      <a:pt x="88" y="36"/>
                      <a:pt x="88" y="36"/>
                      <a:pt x="88" y="36"/>
                    </a:cubicBezTo>
                    <a:cubicBezTo>
                      <a:pt x="74" y="72"/>
                      <a:pt x="74" y="72"/>
                      <a:pt x="74" y="72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54" y="136"/>
                      <a:pt x="54" y="136"/>
                      <a:pt x="54" y="136"/>
                    </a:cubicBezTo>
                    <a:cubicBezTo>
                      <a:pt x="88" y="111"/>
                      <a:pt x="88" y="111"/>
                      <a:pt x="88" y="111"/>
                    </a:cubicBezTo>
                    <a:cubicBezTo>
                      <a:pt x="122" y="136"/>
                      <a:pt x="122" y="136"/>
                      <a:pt x="122" y="136"/>
                    </a:cubicBezTo>
                    <a:cubicBezTo>
                      <a:pt x="108" y="95"/>
                      <a:pt x="108" y="95"/>
                      <a:pt x="108" y="95"/>
                    </a:cubicBezTo>
                    <a:cubicBezTo>
                      <a:pt x="138" y="72"/>
                      <a:pt x="138" y="72"/>
                      <a:pt x="138" y="72"/>
                    </a:cubicBezTo>
                    <a:lnTo>
                      <a:pt x="102" y="72"/>
                    </a:lnTo>
                    <a:close/>
                    <a:moveTo>
                      <a:pt x="101" y="97"/>
                    </a:moveTo>
                    <a:cubicBezTo>
                      <a:pt x="106" y="114"/>
                      <a:pt x="106" y="114"/>
                      <a:pt x="106" y="114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88" y="101"/>
                      <a:pt x="88" y="101"/>
                      <a:pt x="88" y="101"/>
                    </a:cubicBezTo>
                    <a:cubicBezTo>
                      <a:pt x="83" y="104"/>
                      <a:pt x="83" y="104"/>
                      <a:pt x="83" y="104"/>
                    </a:cubicBezTo>
                    <a:cubicBezTo>
                      <a:pt x="69" y="114"/>
                      <a:pt x="69" y="114"/>
                      <a:pt x="69" y="114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77" y="92"/>
                      <a:pt x="77" y="92"/>
                      <a:pt x="77" y="92"/>
                    </a:cubicBezTo>
                    <a:cubicBezTo>
                      <a:pt x="72" y="89"/>
                      <a:pt x="72" y="89"/>
                      <a:pt x="72" y="89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80" y="80"/>
                      <a:pt x="80" y="80"/>
                      <a:pt x="80" y="80"/>
                    </a:cubicBezTo>
                    <a:cubicBezTo>
                      <a:pt x="82" y="75"/>
                      <a:pt x="82" y="75"/>
                      <a:pt x="82" y="75"/>
                    </a:cubicBezTo>
                    <a:cubicBezTo>
                      <a:pt x="88" y="58"/>
                      <a:pt x="88" y="58"/>
                      <a:pt x="88" y="58"/>
                    </a:cubicBezTo>
                    <a:cubicBezTo>
                      <a:pt x="94" y="75"/>
                      <a:pt x="94" y="75"/>
                      <a:pt x="94" y="75"/>
                    </a:cubicBezTo>
                    <a:cubicBezTo>
                      <a:pt x="96" y="80"/>
                      <a:pt x="96" y="80"/>
                      <a:pt x="96" y="80"/>
                    </a:cubicBezTo>
                    <a:cubicBezTo>
                      <a:pt x="115" y="80"/>
                      <a:pt x="115" y="80"/>
                      <a:pt x="115" y="80"/>
                    </a:cubicBezTo>
                    <a:cubicBezTo>
                      <a:pt x="103" y="89"/>
                      <a:pt x="103" y="89"/>
                      <a:pt x="103" y="89"/>
                    </a:cubicBezTo>
                    <a:cubicBezTo>
                      <a:pt x="99" y="92"/>
                      <a:pt x="99" y="92"/>
                      <a:pt x="99" y="92"/>
                    </a:cubicBezTo>
                    <a:lnTo>
                      <a:pt x="101" y="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 sz="1200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42" name="Группа 141">
              <a:extLst>
                <a:ext uri="{FF2B5EF4-FFF2-40B4-BE49-F238E27FC236}">
                  <a16:creationId xmlns:a16="http://schemas.microsoft.com/office/drawing/2014/main" id="{84865107-207F-479E-83F5-20839AB203D3}"/>
                </a:ext>
              </a:extLst>
            </p:cNvPr>
            <p:cNvGrpSpPr/>
            <p:nvPr/>
          </p:nvGrpSpPr>
          <p:grpSpPr>
            <a:xfrm>
              <a:off x="5552100" y="2108364"/>
              <a:ext cx="1004652" cy="872461"/>
              <a:chOff x="5552100" y="2108364"/>
              <a:chExt cx="1085850" cy="942975"/>
            </a:xfrm>
          </p:grpSpPr>
          <p:grpSp>
            <p:nvGrpSpPr>
              <p:cNvPr id="153" name="Group 5">
                <a:extLst>
                  <a:ext uri="{FF2B5EF4-FFF2-40B4-BE49-F238E27FC236}">
                    <a16:creationId xmlns:a16="http://schemas.microsoft.com/office/drawing/2014/main" id="{39953FEE-8FBA-4534-B139-04D064E582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2100" y="2108364"/>
                <a:ext cx="1085850" cy="942975"/>
                <a:chOff x="7586663" y="2995651"/>
                <a:chExt cx="1446213" cy="1255713"/>
              </a:xfrm>
            </p:grpSpPr>
            <p:sp>
              <p:nvSpPr>
                <p:cNvPr id="155" name="Freeform 1583">
                  <a:extLst>
                    <a:ext uri="{FF2B5EF4-FFF2-40B4-BE49-F238E27FC236}">
                      <a16:creationId xmlns:a16="http://schemas.microsoft.com/office/drawing/2014/main" id="{5667F857-68C2-4D23-A723-7DEFE23EB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63" y="2995651"/>
                  <a:ext cx="1446213" cy="1255713"/>
                </a:xfrm>
                <a:custGeom>
                  <a:avLst/>
                  <a:gdLst>
                    <a:gd name="T0" fmla="*/ 230 w 911"/>
                    <a:gd name="T1" fmla="*/ 791 h 791"/>
                    <a:gd name="T2" fmla="*/ 0 w 911"/>
                    <a:gd name="T3" fmla="*/ 394 h 791"/>
                    <a:gd name="T4" fmla="*/ 230 w 911"/>
                    <a:gd name="T5" fmla="*/ 0 h 791"/>
                    <a:gd name="T6" fmla="*/ 684 w 911"/>
                    <a:gd name="T7" fmla="*/ 0 h 791"/>
                    <a:gd name="T8" fmla="*/ 911 w 911"/>
                    <a:gd name="T9" fmla="*/ 394 h 791"/>
                    <a:gd name="T10" fmla="*/ 684 w 911"/>
                    <a:gd name="T11" fmla="*/ 791 h 791"/>
                    <a:gd name="T12" fmla="*/ 230 w 911"/>
                    <a:gd name="T13" fmla="*/ 791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1" h="791">
                      <a:moveTo>
                        <a:pt x="230" y="791"/>
                      </a:moveTo>
                      <a:lnTo>
                        <a:pt x="0" y="394"/>
                      </a:lnTo>
                      <a:lnTo>
                        <a:pt x="230" y="0"/>
                      </a:lnTo>
                      <a:lnTo>
                        <a:pt x="684" y="0"/>
                      </a:lnTo>
                      <a:lnTo>
                        <a:pt x="911" y="394"/>
                      </a:lnTo>
                      <a:lnTo>
                        <a:pt x="684" y="791"/>
                      </a:lnTo>
                      <a:lnTo>
                        <a:pt x="230" y="791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>
                    <a:defRPr/>
                  </a:pPr>
                  <a:endParaRPr lang="en-US" sz="12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56" name="Freeform 1585">
                  <a:extLst>
                    <a:ext uri="{FF2B5EF4-FFF2-40B4-BE49-F238E27FC236}">
                      <a16:creationId xmlns:a16="http://schemas.microsoft.com/office/drawing/2014/main" id="{5067272B-6335-44A1-A6EB-A76522C4F2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9694" y="3069640"/>
                  <a:ext cx="1268608" cy="1107733"/>
                </a:xfrm>
                <a:custGeom>
                  <a:avLst/>
                  <a:gdLst>
                    <a:gd name="T0" fmla="*/ 227 w 910"/>
                    <a:gd name="T1" fmla="*/ 794 h 794"/>
                    <a:gd name="T2" fmla="*/ 0 w 910"/>
                    <a:gd name="T3" fmla="*/ 397 h 794"/>
                    <a:gd name="T4" fmla="*/ 227 w 910"/>
                    <a:gd name="T5" fmla="*/ 0 h 794"/>
                    <a:gd name="T6" fmla="*/ 683 w 910"/>
                    <a:gd name="T7" fmla="*/ 0 h 794"/>
                    <a:gd name="T8" fmla="*/ 910 w 910"/>
                    <a:gd name="T9" fmla="*/ 397 h 794"/>
                    <a:gd name="T10" fmla="*/ 683 w 910"/>
                    <a:gd name="T11" fmla="*/ 794 h 794"/>
                    <a:gd name="T12" fmla="*/ 227 w 910"/>
                    <a:gd name="T13" fmla="*/ 794 h 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0" h="794">
                      <a:moveTo>
                        <a:pt x="227" y="794"/>
                      </a:moveTo>
                      <a:lnTo>
                        <a:pt x="0" y="397"/>
                      </a:lnTo>
                      <a:lnTo>
                        <a:pt x="227" y="0"/>
                      </a:lnTo>
                      <a:lnTo>
                        <a:pt x="683" y="0"/>
                      </a:lnTo>
                      <a:lnTo>
                        <a:pt x="910" y="397"/>
                      </a:lnTo>
                      <a:lnTo>
                        <a:pt x="683" y="794"/>
                      </a:lnTo>
                      <a:lnTo>
                        <a:pt x="227" y="79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txBody>
                <a:bodyPr lIns="68580" tIns="34290" rIns="68580" bIns="34290"/>
                <a:lstStyle/>
                <a:p>
                  <a:pPr>
                    <a:defRPr/>
                  </a:pPr>
                  <a:endParaRPr lang="en-US" sz="1200" dirty="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54" name="Freeform 132">
                <a:extLst>
                  <a:ext uri="{FF2B5EF4-FFF2-40B4-BE49-F238E27FC236}">
                    <a16:creationId xmlns:a16="http://schemas.microsoft.com/office/drawing/2014/main" id="{E6DA32EB-82B0-4EB0-B3D0-1CDA5B389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0932" y="2385024"/>
                <a:ext cx="525238" cy="347862"/>
              </a:xfrm>
              <a:custGeom>
                <a:avLst/>
                <a:gdLst>
                  <a:gd name="T0" fmla="*/ 163962 w 498"/>
                  <a:gd name="T1" fmla="*/ 37791 h 329"/>
                  <a:gd name="T2" fmla="*/ 163962 w 498"/>
                  <a:gd name="T3" fmla="*/ 37791 h 329"/>
                  <a:gd name="T4" fmla="*/ 152773 w 498"/>
                  <a:gd name="T5" fmla="*/ 41656 h 329"/>
                  <a:gd name="T6" fmla="*/ 99410 w 498"/>
                  <a:gd name="T7" fmla="*/ 0 h 329"/>
                  <a:gd name="T8" fmla="*/ 42174 w 498"/>
                  <a:gd name="T9" fmla="*/ 56687 h 329"/>
                  <a:gd name="T10" fmla="*/ 42174 w 498"/>
                  <a:gd name="T11" fmla="*/ 64417 h 329"/>
                  <a:gd name="T12" fmla="*/ 38301 w 498"/>
                  <a:gd name="T13" fmla="*/ 64417 h 329"/>
                  <a:gd name="T14" fmla="*/ 0 w 498"/>
                  <a:gd name="T15" fmla="*/ 102208 h 329"/>
                  <a:gd name="T16" fmla="*/ 38301 w 498"/>
                  <a:gd name="T17" fmla="*/ 140859 h 329"/>
                  <a:gd name="T18" fmla="*/ 91664 w 498"/>
                  <a:gd name="T19" fmla="*/ 140859 h 329"/>
                  <a:gd name="T20" fmla="*/ 91664 w 498"/>
                  <a:gd name="T21" fmla="*/ 98773 h 329"/>
                  <a:gd name="T22" fmla="*/ 68855 w 498"/>
                  <a:gd name="T23" fmla="*/ 98773 h 329"/>
                  <a:gd name="T24" fmla="*/ 107156 w 498"/>
                  <a:gd name="T25" fmla="*/ 49386 h 329"/>
                  <a:gd name="T26" fmla="*/ 145026 w 498"/>
                  <a:gd name="T27" fmla="*/ 98773 h 329"/>
                  <a:gd name="T28" fmla="*/ 122218 w 498"/>
                  <a:gd name="T29" fmla="*/ 98773 h 329"/>
                  <a:gd name="T30" fmla="*/ 122218 w 498"/>
                  <a:gd name="T31" fmla="*/ 140859 h 329"/>
                  <a:gd name="T32" fmla="*/ 163962 w 498"/>
                  <a:gd name="T33" fmla="*/ 140859 h 329"/>
                  <a:gd name="T34" fmla="*/ 213882 w 498"/>
                  <a:gd name="T35" fmla="*/ 87178 h 329"/>
                  <a:gd name="T36" fmla="*/ 163962 w 498"/>
                  <a:gd name="T37" fmla="*/ 37791 h 32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98" h="329">
                    <a:moveTo>
                      <a:pt x="381" y="88"/>
                    </a:moveTo>
                    <a:lnTo>
                      <a:pt x="381" y="88"/>
                    </a:lnTo>
                    <a:cubicBezTo>
                      <a:pt x="372" y="88"/>
                      <a:pt x="364" y="88"/>
                      <a:pt x="355" y="97"/>
                    </a:cubicBezTo>
                    <a:cubicBezTo>
                      <a:pt x="346" y="44"/>
                      <a:pt x="293" y="0"/>
                      <a:pt x="231" y="0"/>
                    </a:cubicBezTo>
                    <a:cubicBezTo>
                      <a:pt x="160" y="0"/>
                      <a:pt x="98" y="62"/>
                      <a:pt x="98" y="132"/>
                    </a:cubicBezTo>
                    <a:cubicBezTo>
                      <a:pt x="98" y="132"/>
                      <a:pt x="98" y="141"/>
                      <a:pt x="98" y="150"/>
                    </a:cubicBezTo>
                    <a:cubicBezTo>
                      <a:pt x="98" y="150"/>
                      <a:pt x="98" y="150"/>
                      <a:pt x="89" y="150"/>
                    </a:cubicBezTo>
                    <a:cubicBezTo>
                      <a:pt x="45" y="150"/>
                      <a:pt x="0" y="185"/>
                      <a:pt x="0" y="238"/>
                    </a:cubicBezTo>
                    <a:cubicBezTo>
                      <a:pt x="0" y="283"/>
                      <a:pt x="45" y="328"/>
                      <a:pt x="89" y="328"/>
                    </a:cubicBezTo>
                    <a:cubicBezTo>
                      <a:pt x="213" y="328"/>
                      <a:pt x="213" y="328"/>
                      <a:pt x="213" y="328"/>
                    </a:cubicBezTo>
                    <a:cubicBezTo>
                      <a:pt x="213" y="230"/>
                      <a:pt x="213" y="230"/>
                      <a:pt x="213" y="230"/>
                    </a:cubicBezTo>
                    <a:cubicBezTo>
                      <a:pt x="160" y="230"/>
                      <a:pt x="160" y="230"/>
                      <a:pt x="160" y="230"/>
                    </a:cubicBezTo>
                    <a:cubicBezTo>
                      <a:pt x="249" y="115"/>
                      <a:pt x="249" y="115"/>
                      <a:pt x="249" y="115"/>
                    </a:cubicBezTo>
                    <a:cubicBezTo>
                      <a:pt x="337" y="230"/>
                      <a:pt x="337" y="230"/>
                      <a:pt x="337" y="230"/>
                    </a:cubicBezTo>
                    <a:cubicBezTo>
                      <a:pt x="284" y="230"/>
                      <a:pt x="284" y="230"/>
                      <a:pt x="284" y="230"/>
                    </a:cubicBezTo>
                    <a:cubicBezTo>
                      <a:pt x="284" y="328"/>
                      <a:pt x="284" y="328"/>
                      <a:pt x="284" y="328"/>
                    </a:cubicBezTo>
                    <a:cubicBezTo>
                      <a:pt x="381" y="328"/>
                      <a:pt x="381" y="328"/>
                      <a:pt x="381" y="328"/>
                    </a:cubicBezTo>
                    <a:cubicBezTo>
                      <a:pt x="443" y="328"/>
                      <a:pt x="497" y="275"/>
                      <a:pt x="497" y="203"/>
                    </a:cubicBezTo>
                    <a:cubicBezTo>
                      <a:pt x="497" y="141"/>
                      <a:pt x="443" y="88"/>
                      <a:pt x="381" y="8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sz="1200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A9CF0850-C1E7-40B8-BCA0-CAE69B1E1296}"/>
                </a:ext>
              </a:extLst>
            </p:cNvPr>
            <p:cNvGrpSpPr/>
            <p:nvPr/>
          </p:nvGrpSpPr>
          <p:grpSpPr>
            <a:xfrm>
              <a:off x="3047025" y="2581439"/>
              <a:ext cx="1003183" cy="873929"/>
              <a:chOff x="3047025" y="2581439"/>
              <a:chExt cx="1084263" cy="944562"/>
            </a:xfrm>
          </p:grpSpPr>
          <p:grpSp>
            <p:nvGrpSpPr>
              <p:cNvPr id="149" name="Group 2">
                <a:extLst>
                  <a:ext uri="{FF2B5EF4-FFF2-40B4-BE49-F238E27FC236}">
                    <a16:creationId xmlns:a16="http://schemas.microsoft.com/office/drawing/2014/main" id="{A5EEB005-FD48-45B9-BACE-950E39A2C6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7025" y="2581439"/>
                <a:ext cx="1084263" cy="944562"/>
                <a:chOff x="4244975" y="3625889"/>
                <a:chExt cx="1446213" cy="1258888"/>
              </a:xfrm>
            </p:grpSpPr>
            <p:sp>
              <p:nvSpPr>
                <p:cNvPr id="151" name="Freeform 1584">
                  <a:extLst>
                    <a:ext uri="{FF2B5EF4-FFF2-40B4-BE49-F238E27FC236}">
                      <a16:creationId xmlns:a16="http://schemas.microsoft.com/office/drawing/2014/main" id="{F7DA1D7E-8F84-4C0C-87F5-3522375924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4975" y="3625889"/>
                  <a:ext cx="1446213" cy="1258888"/>
                </a:xfrm>
                <a:custGeom>
                  <a:avLst/>
                  <a:gdLst>
                    <a:gd name="T0" fmla="*/ 227 w 911"/>
                    <a:gd name="T1" fmla="*/ 793 h 793"/>
                    <a:gd name="T2" fmla="*/ 0 w 911"/>
                    <a:gd name="T3" fmla="*/ 397 h 793"/>
                    <a:gd name="T4" fmla="*/ 227 w 911"/>
                    <a:gd name="T5" fmla="*/ 0 h 793"/>
                    <a:gd name="T6" fmla="*/ 683 w 911"/>
                    <a:gd name="T7" fmla="*/ 0 h 793"/>
                    <a:gd name="T8" fmla="*/ 911 w 911"/>
                    <a:gd name="T9" fmla="*/ 397 h 793"/>
                    <a:gd name="T10" fmla="*/ 683 w 911"/>
                    <a:gd name="T11" fmla="*/ 793 h 793"/>
                    <a:gd name="T12" fmla="*/ 227 w 911"/>
                    <a:gd name="T13" fmla="*/ 793 h 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1" h="793">
                      <a:moveTo>
                        <a:pt x="227" y="793"/>
                      </a:moveTo>
                      <a:lnTo>
                        <a:pt x="0" y="397"/>
                      </a:lnTo>
                      <a:lnTo>
                        <a:pt x="227" y="0"/>
                      </a:lnTo>
                      <a:lnTo>
                        <a:pt x="683" y="0"/>
                      </a:lnTo>
                      <a:lnTo>
                        <a:pt x="911" y="397"/>
                      </a:lnTo>
                      <a:lnTo>
                        <a:pt x="683" y="793"/>
                      </a:lnTo>
                      <a:lnTo>
                        <a:pt x="227" y="793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>
                    <a:defRPr/>
                  </a:pPr>
                  <a:endParaRPr lang="en-US" sz="12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52" name="Freeform 1585">
                  <a:extLst>
                    <a:ext uri="{FF2B5EF4-FFF2-40B4-BE49-F238E27FC236}">
                      <a16:creationId xmlns:a16="http://schemas.microsoft.com/office/drawing/2014/main" id="{8C89CF0B-5DD6-4200-8D7F-B4A22487A1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9673" y="3695709"/>
                  <a:ext cx="1268348" cy="1106553"/>
                </a:xfrm>
                <a:custGeom>
                  <a:avLst/>
                  <a:gdLst>
                    <a:gd name="T0" fmla="*/ 227 w 910"/>
                    <a:gd name="T1" fmla="*/ 794 h 794"/>
                    <a:gd name="T2" fmla="*/ 0 w 910"/>
                    <a:gd name="T3" fmla="*/ 397 h 794"/>
                    <a:gd name="T4" fmla="*/ 227 w 910"/>
                    <a:gd name="T5" fmla="*/ 0 h 794"/>
                    <a:gd name="T6" fmla="*/ 683 w 910"/>
                    <a:gd name="T7" fmla="*/ 0 h 794"/>
                    <a:gd name="T8" fmla="*/ 910 w 910"/>
                    <a:gd name="T9" fmla="*/ 397 h 794"/>
                    <a:gd name="T10" fmla="*/ 683 w 910"/>
                    <a:gd name="T11" fmla="*/ 794 h 794"/>
                    <a:gd name="T12" fmla="*/ 227 w 910"/>
                    <a:gd name="T13" fmla="*/ 794 h 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0" h="794">
                      <a:moveTo>
                        <a:pt x="227" y="794"/>
                      </a:moveTo>
                      <a:lnTo>
                        <a:pt x="0" y="397"/>
                      </a:lnTo>
                      <a:lnTo>
                        <a:pt x="227" y="0"/>
                      </a:lnTo>
                      <a:lnTo>
                        <a:pt x="683" y="0"/>
                      </a:lnTo>
                      <a:lnTo>
                        <a:pt x="910" y="397"/>
                      </a:lnTo>
                      <a:lnTo>
                        <a:pt x="683" y="794"/>
                      </a:lnTo>
                      <a:lnTo>
                        <a:pt x="227" y="79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txBody>
                <a:bodyPr lIns="68580" tIns="34290" rIns="68580" bIns="34290"/>
                <a:lstStyle/>
                <a:p>
                  <a:pPr>
                    <a:defRPr/>
                  </a:pPr>
                  <a:endParaRPr lang="en-US" sz="1200" dirty="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50" name="Freeform 148">
                <a:extLst>
                  <a:ext uri="{FF2B5EF4-FFF2-40B4-BE49-F238E27FC236}">
                    <a16:creationId xmlns:a16="http://schemas.microsoft.com/office/drawing/2014/main" id="{2C357FB1-7DFF-4B58-AF81-9400E1A56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193" y="2836026"/>
                <a:ext cx="420532" cy="376957"/>
              </a:xfrm>
              <a:custGeom>
                <a:avLst/>
                <a:gdLst>
                  <a:gd name="T0" fmla="*/ 206551 w 497"/>
                  <a:gd name="T1" fmla="*/ 121452 h 418"/>
                  <a:gd name="T2" fmla="*/ 206551 w 497"/>
                  <a:gd name="T3" fmla="*/ 121452 h 418"/>
                  <a:gd name="T4" fmla="*/ 171623 w 497"/>
                  <a:gd name="T5" fmla="*/ 98706 h 418"/>
                  <a:gd name="T6" fmla="*/ 152650 w 497"/>
                  <a:gd name="T7" fmla="*/ 98706 h 418"/>
                  <a:gd name="T8" fmla="*/ 187147 w 497"/>
                  <a:gd name="T9" fmla="*/ 125314 h 418"/>
                  <a:gd name="T10" fmla="*/ 148769 w 497"/>
                  <a:gd name="T11" fmla="*/ 125314 h 418"/>
                  <a:gd name="T12" fmla="*/ 148769 w 497"/>
                  <a:gd name="T13" fmla="*/ 129177 h 418"/>
                  <a:gd name="T14" fmla="*/ 137557 w 497"/>
                  <a:gd name="T15" fmla="*/ 152351 h 418"/>
                  <a:gd name="T16" fmla="*/ 76325 w 497"/>
                  <a:gd name="T17" fmla="*/ 152351 h 418"/>
                  <a:gd name="T18" fmla="*/ 65113 w 497"/>
                  <a:gd name="T19" fmla="*/ 129177 h 418"/>
                  <a:gd name="T20" fmla="*/ 65113 w 497"/>
                  <a:gd name="T21" fmla="*/ 125314 h 418"/>
                  <a:gd name="T22" fmla="*/ 26735 w 497"/>
                  <a:gd name="T23" fmla="*/ 125314 h 418"/>
                  <a:gd name="T24" fmla="*/ 60801 w 497"/>
                  <a:gd name="T25" fmla="*/ 98706 h 418"/>
                  <a:gd name="T26" fmla="*/ 41828 w 497"/>
                  <a:gd name="T27" fmla="*/ 98706 h 418"/>
                  <a:gd name="T28" fmla="*/ 7331 w 497"/>
                  <a:gd name="T29" fmla="*/ 121452 h 418"/>
                  <a:gd name="T30" fmla="*/ 0 w 497"/>
                  <a:gd name="T31" fmla="*/ 137331 h 418"/>
                  <a:gd name="T32" fmla="*/ 7331 w 497"/>
                  <a:gd name="T33" fmla="*/ 171234 h 418"/>
                  <a:gd name="T34" fmla="*/ 18973 w 497"/>
                  <a:gd name="T35" fmla="*/ 178959 h 418"/>
                  <a:gd name="T36" fmla="*/ 194477 w 497"/>
                  <a:gd name="T37" fmla="*/ 178959 h 418"/>
                  <a:gd name="T38" fmla="*/ 206551 w 497"/>
                  <a:gd name="T39" fmla="*/ 171234 h 418"/>
                  <a:gd name="T40" fmla="*/ 213882 w 497"/>
                  <a:gd name="T41" fmla="*/ 137331 h 418"/>
                  <a:gd name="T42" fmla="*/ 206551 w 497"/>
                  <a:gd name="T43" fmla="*/ 121452 h 418"/>
                  <a:gd name="T44" fmla="*/ 164292 w 497"/>
                  <a:gd name="T45" fmla="*/ 53216 h 418"/>
                  <a:gd name="T46" fmla="*/ 164292 w 497"/>
                  <a:gd name="T47" fmla="*/ 53216 h 418"/>
                  <a:gd name="T48" fmla="*/ 125914 w 497"/>
                  <a:gd name="T49" fmla="*/ 53216 h 418"/>
                  <a:gd name="T50" fmla="*/ 125914 w 497"/>
                  <a:gd name="T51" fmla="*/ 0 h 418"/>
                  <a:gd name="T52" fmla="*/ 87968 w 497"/>
                  <a:gd name="T53" fmla="*/ 0 h 418"/>
                  <a:gd name="T54" fmla="*/ 87968 w 497"/>
                  <a:gd name="T55" fmla="*/ 53216 h 418"/>
                  <a:gd name="T56" fmla="*/ 49590 w 497"/>
                  <a:gd name="T57" fmla="*/ 53216 h 418"/>
                  <a:gd name="T58" fmla="*/ 106941 w 497"/>
                  <a:gd name="T59" fmla="*/ 106431 h 418"/>
                  <a:gd name="T60" fmla="*/ 164292 w 497"/>
                  <a:gd name="T61" fmla="*/ 53216 h 41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497" h="418">
                    <a:moveTo>
                      <a:pt x="479" y="283"/>
                    </a:moveTo>
                    <a:lnTo>
                      <a:pt x="479" y="283"/>
                    </a:lnTo>
                    <a:cubicBezTo>
                      <a:pt x="398" y="230"/>
                      <a:pt x="398" y="230"/>
                      <a:pt x="398" y="230"/>
                    </a:cubicBezTo>
                    <a:cubicBezTo>
                      <a:pt x="354" y="230"/>
                      <a:pt x="354" y="230"/>
                      <a:pt x="354" y="230"/>
                    </a:cubicBezTo>
                    <a:cubicBezTo>
                      <a:pt x="434" y="292"/>
                      <a:pt x="434" y="292"/>
                      <a:pt x="434" y="292"/>
                    </a:cubicBezTo>
                    <a:cubicBezTo>
                      <a:pt x="345" y="292"/>
                      <a:pt x="345" y="292"/>
                      <a:pt x="345" y="292"/>
                    </a:cubicBezTo>
                    <a:cubicBezTo>
                      <a:pt x="345" y="292"/>
                      <a:pt x="345" y="292"/>
                      <a:pt x="345" y="301"/>
                    </a:cubicBezTo>
                    <a:cubicBezTo>
                      <a:pt x="319" y="355"/>
                      <a:pt x="319" y="355"/>
                      <a:pt x="319" y="355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51" y="301"/>
                      <a:pt x="151" y="301"/>
                      <a:pt x="151" y="301"/>
                    </a:cubicBezTo>
                    <a:cubicBezTo>
                      <a:pt x="151" y="292"/>
                      <a:pt x="151" y="292"/>
                      <a:pt x="151" y="292"/>
                    </a:cubicBezTo>
                    <a:cubicBezTo>
                      <a:pt x="62" y="292"/>
                      <a:pt x="62" y="292"/>
                      <a:pt x="62" y="292"/>
                    </a:cubicBezTo>
                    <a:cubicBezTo>
                      <a:pt x="141" y="230"/>
                      <a:pt x="141" y="230"/>
                      <a:pt x="141" y="230"/>
                    </a:cubicBezTo>
                    <a:cubicBezTo>
                      <a:pt x="97" y="230"/>
                      <a:pt x="97" y="230"/>
                      <a:pt x="97" y="230"/>
                    </a:cubicBezTo>
                    <a:cubicBezTo>
                      <a:pt x="17" y="283"/>
                      <a:pt x="17" y="283"/>
                      <a:pt x="17" y="283"/>
                    </a:cubicBezTo>
                    <a:cubicBezTo>
                      <a:pt x="9" y="292"/>
                      <a:pt x="0" y="301"/>
                      <a:pt x="0" y="320"/>
                    </a:cubicBezTo>
                    <a:cubicBezTo>
                      <a:pt x="17" y="399"/>
                      <a:pt x="17" y="399"/>
                      <a:pt x="17" y="399"/>
                    </a:cubicBezTo>
                    <a:cubicBezTo>
                      <a:pt x="17" y="408"/>
                      <a:pt x="35" y="417"/>
                      <a:pt x="44" y="417"/>
                    </a:cubicBezTo>
                    <a:cubicBezTo>
                      <a:pt x="451" y="417"/>
                      <a:pt x="451" y="417"/>
                      <a:pt x="451" y="417"/>
                    </a:cubicBezTo>
                    <a:cubicBezTo>
                      <a:pt x="460" y="417"/>
                      <a:pt x="479" y="408"/>
                      <a:pt x="479" y="399"/>
                    </a:cubicBezTo>
                    <a:cubicBezTo>
                      <a:pt x="496" y="320"/>
                      <a:pt x="496" y="320"/>
                      <a:pt x="496" y="320"/>
                    </a:cubicBezTo>
                    <a:cubicBezTo>
                      <a:pt x="496" y="301"/>
                      <a:pt x="487" y="292"/>
                      <a:pt x="479" y="283"/>
                    </a:cubicBezTo>
                    <a:close/>
                    <a:moveTo>
                      <a:pt x="381" y="124"/>
                    </a:moveTo>
                    <a:lnTo>
                      <a:pt x="381" y="124"/>
                    </a:lnTo>
                    <a:cubicBezTo>
                      <a:pt x="292" y="124"/>
                      <a:pt x="292" y="124"/>
                      <a:pt x="292" y="124"/>
                    </a:cubicBezTo>
                    <a:cubicBezTo>
                      <a:pt x="292" y="0"/>
                      <a:pt x="292" y="0"/>
                      <a:pt x="292" y="0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204" y="124"/>
                      <a:pt x="204" y="124"/>
                      <a:pt x="204" y="124"/>
                    </a:cubicBezTo>
                    <a:cubicBezTo>
                      <a:pt x="115" y="124"/>
                      <a:pt x="115" y="124"/>
                      <a:pt x="115" y="124"/>
                    </a:cubicBezTo>
                    <a:cubicBezTo>
                      <a:pt x="248" y="248"/>
                      <a:pt x="248" y="248"/>
                      <a:pt x="248" y="248"/>
                    </a:cubicBezTo>
                    <a:lnTo>
                      <a:pt x="381" y="1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sz="1200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AFE65C0F-53E9-4D6E-B3BB-89504B15764F}"/>
                </a:ext>
              </a:extLst>
            </p:cNvPr>
            <p:cNvGrpSpPr/>
            <p:nvPr/>
          </p:nvGrpSpPr>
          <p:grpSpPr>
            <a:xfrm>
              <a:off x="4713900" y="2587789"/>
              <a:ext cx="1003183" cy="873929"/>
              <a:chOff x="4713900" y="2587789"/>
              <a:chExt cx="1084263" cy="944562"/>
            </a:xfrm>
          </p:grpSpPr>
          <p:grpSp>
            <p:nvGrpSpPr>
              <p:cNvPr id="145" name="Group 4">
                <a:extLst>
                  <a:ext uri="{FF2B5EF4-FFF2-40B4-BE49-F238E27FC236}">
                    <a16:creationId xmlns:a16="http://schemas.microsoft.com/office/drawing/2014/main" id="{0DD22CB9-2EB7-421B-985D-9ED9C559C7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3900" y="2587789"/>
                <a:ext cx="1084263" cy="944562"/>
                <a:chOff x="6467475" y="3633826"/>
                <a:chExt cx="1446213" cy="1258888"/>
              </a:xfrm>
            </p:grpSpPr>
            <p:sp>
              <p:nvSpPr>
                <p:cNvPr id="147" name="Freeform 1580">
                  <a:extLst>
                    <a:ext uri="{FF2B5EF4-FFF2-40B4-BE49-F238E27FC236}">
                      <a16:creationId xmlns:a16="http://schemas.microsoft.com/office/drawing/2014/main" id="{A8B871F2-37F7-40C2-AE64-C9B502F37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7475" y="3633826"/>
                  <a:ext cx="1446213" cy="1258888"/>
                </a:xfrm>
                <a:custGeom>
                  <a:avLst/>
                  <a:gdLst>
                    <a:gd name="T0" fmla="*/ 227 w 911"/>
                    <a:gd name="T1" fmla="*/ 793 h 793"/>
                    <a:gd name="T2" fmla="*/ 0 w 911"/>
                    <a:gd name="T3" fmla="*/ 396 h 793"/>
                    <a:gd name="T4" fmla="*/ 227 w 911"/>
                    <a:gd name="T5" fmla="*/ 0 h 793"/>
                    <a:gd name="T6" fmla="*/ 684 w 911"/>
                    <a:gd name="T7" fmla="*/ 0 h 793"/>
                    <a:gd name="T8" fmla="*/ 911 w 911"/>
                    <a:gd name="T9" fmla="*/ 396 h 793"/>
                    <a:gd name="T10" fmla="*/ 684 w 911"/>
                    <a:gd name="T11" fmla="*/ 793 h 793"/>
                    <a:gd name="T12" fmla="*/ 227 w 911"/>
                    <a:gd name="T13" fmla="*/ 793 h 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1" h="793">
                      <a:moveTo>
                        <a:pt x="227" y="793"/>
                      </a:moveTo>
                      <a:lnTo>
                        <a:pt x="0" y="396"/>
                      </a:lnTo>
                      <a:lnTo>
                        <a:pt x="227" y="0"/>
                      </a:lnTo>
                      <a:lnTo>
                        <a:pt x="684" y="0"/>
                      </a:lnTo>
                      <a:lnTo>
                        <a:pt x="911" y="396"/>
                      </a:lnTo>
                      <a:lnTo>
                        <a:pt x="684" y="793"/>
                      </a:lnTo>
                      <a:lnTo>
                        <a:pt x="227" y="793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>
                    <a:defRPr/>
                  </a:pPr>
                  <a:endParaRPr lang="en-US" sz="12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48" name="Freeform 1585">
                  <a:extLst>
                    <a:ext uri="{FF2B5EF4-FFF2-40B4-BE49-F238E27FC236}">
                      <a16:creationId xmlns:a16="http://schemas.microsoft.com/office/drawing/2014/main" id="{87303DB3-05D0-4506-86D1-16948459A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2173" y="3709994"/>
                  <a:ext cx="1268348" cy="1106552"/>
                </a:xfrm>
                <a:custGeom>
                  <a:avLst/>
                  <a:gdLst>
                    <a:gd name="T0" fmla="*/ 227 w 910"/>
                    <a:gd name="T1" fmla="*/ 794 h 794"/>
                    <a:gd name="T2" fmla="*/ 0 w 910"/>
                    <a:gd name="T3" fmla="*/ 397 h 794"/>
                    <a:gd name="T4" fmla="*/ 227 w 910"/>
                    <a:gd name="T5" fmla="*/ 0 h 794"/>
                    <a:gd name="T6" fmla="*/ 683 w 910"/>
                    <a:gd name="T7" fmla="*/ 0 h 794"/>
                    <a:gd name="T8" fmla="*/ 910 w 910"/>
                    <a:gd name="T9" fmla="*/ 397 h 794"/>
                    <a:gd name="T10" fmla="*/ 683 w 910"/>
                    <a:gd name="T11" fmla="*/ 794 h 794"/>
                    <a:gd name="T12" fmla="*/ 227 w 910"/>
                    <a:gd name="T13" fmla="*/ 794 h 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0" h="794">
                      <a:moveTo>
                        <a:pt x="227" y="794"/>
                      </a:moveTo>
                      <a:lnTo>
                        <a:pt x="0" y="397"/>
                      </a:lnTo>
                      <a:lnTo>
                        <a:pt x="227" y="0"/>
                      </a:lnTo>
                      <a:lnTo>
                        <a:pt x="683" y="0"/>
                      </a:lnTo>
                      <a:lnTo>
                        <a:pt x="910" y="397"/>
                      </a:lnTo>
                      <a:lnTo>
                        <a:pt x="683" y="794"/>
                      </a:lnTo>
                      <a:lnTo>
                        <a:pt x="227" y="79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txBody>
                <a:bodyPr lIns="68580" tIns="34290" rIns="68580" bIns="34290"/>
                <a:lstStyle/>
                <a:p>
                  <a:pPr>
                    <a:defRPr/>
                  </a:pPr>
                  <a:endParaRPr lang="en-US" sz="1200" dirty="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46" name="Freeform 79">
                <a:extLst>
                  <a:ext uri="{FF2B5EF4-FFF2-40B4-BE49-F238E27FC236}">
                    <a16:creationId xmlns:a16="http://schemas.microsoft.com/office/drawing/2014/main" id="{496C49D4-29A1-40DD-B0EC-9C257AABB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875" y="2841224"/>
                <a:ext cx="432000" cy="432000"/>
              </a:xfrm>
              <a:custGeom>
                <a:avLst/>
                <a:gdLst>
                  <a:gd name="T0" fmla="*/ 106933 w 479"/>
                  <a:gd name="T1" fmla="*/ 0 h 479"/>
                  <a:gd name="T2" fmla="*/ 106933 w 479"/>
                  <a:gd name="T3" fmla="*/ 0 h 479"/>
                  <a:gd name="T4" fmla="*/ 0 w 479"/>
                  <a:gd name="T5" fmla="*/ 107725 h 479"/>
                  <a:gd name="T6" fmla="*/ 106933 w 479"/>
                  <a:gd name="T7" fmla="*/ 215449 h 479"/>
                  <a:gd name="T8" fmla="*/ 213866 w 479"/>
                  <a:gd name="T9" fmla="*/ 107725 h 479"/>
                  <a:gd name="T10" fmla="*/ 106933 w 479"/>
                  <a:gd name="T11" fmla="*/ 0 h 479"/>
                  <a:gd name="T12" fmla="*/ 198206 w 479"/>
                  <a:gd name="T13" fmla="*/ 107725 h 479"/>
                  <a:gd name="T14" fmla="*/ 198206 w 479"/>
                  <a:gd name="T15" fmla="*/ 107725 h 479"/>
                  <a:gd name="T16" fmla="*/ 178520 w 479"/>
                  <a:gd name="T17" fmla="*/ 163615 h 479"/>
                  <a:gd name="T18" fmla="*/ 174493 w 479"/>
                  <a:gd name="T19" fmla="*/ 147840 h 479"/>
                  <a:gd name="T20" fmla="*/ 178520 w 479"/>
                  <a:gd name="T21" fmla="*/ 115838 h 479"/>
                  <a:gd name="T22" fmla="*/ 166439 w 479"/>
                  <a:gd name="T23" fmla="*/ 91949 h 479"/>
                  <a:gd name="T24" fmla="*/ 142726 w 479"/>
                  <a:gd name="T25" fmla="*/ 80230 h 479"/>
                  <a:gd name="T26" fmla="*/ 154806 w 479"/>
                  <a:gd name="T27" fmla="*/ 39664 h 479"/>
                  <a:gd name="T28" fmla="*/ 131093 w 479"/>
                  <a:gd name="T29" fmla="*/ 27945 h 479"/>
                  <a:gd name="T30" fmla="*/ 134673 w 479"/>
                  <a:gd name="T31" fmla="*/ 23889 h 479"/>
                  <a:gd name="T32" fmla="*/ 198206 w 479"/>
                  <a:gd name="T33" fmla="*/ 107725 h 479"/>
                  <a:gd name="T34" fmla="*/ 94853 w 479"/>
                  <a:gd name="T35" fmla="*/ 19832 h 479"/>
                  <a:gd name="T36" fmla="*/ 94853 w 479"/>
                  <a:gd name="T37" fmla="*/ 19832 h 479"/>
                  <a:gd name="T38" fmla="*/ 83220 w 479"/>
                  <a:gd name="T39" fmla="*/ 27945 h 479"/>
                  <a:gd name="T40" fmla="*/ 67113 w 479"/>
                  <a:gd name="T41" fmla="*/ 39664 h 479"/>
                  <a:gd name="T42" fmla="*/ 51453 w 479"/>
                  <a:gd name="T43" fmla="*/ 59947 h 479"/>
                  <a:gd name="T44" fmla="*/ 59507 w 479"/>
                  <a:gd name="T45" fmla="*/ 71666 h 479"/>
                  <a:gd name="T46" fmla="*/ 79193 w 479"/>
                  <a:gd name="T47" fmla="*/ 71666 h 479"/>
                  <a:gd name="T48" fmla="*/ 110960 w 479"/>
                  <a:gd name="T49" fmla="*/ 107725 h 479"/>
                  <a:gd name="T50" fmla="*/ 83220 w 479"/>
                  <a:gd name="T51" fmla="*/ 131613 h 479"/>
                  <a:gd name="T52" fmla="*/ 79193 w 479"/>
                  <a:gd name="T53" fmla="*/ 151896 h 479"/>
                  <a:gd name="T54" fmla="*/ 79193 w 479"/>
                  <a:gd name="T55" fmla="*/ 175785 h 479"/>
                  <a:gd name="T56" fmla="*/ 59507 w 479"/>
                  <a:gd name="T57" fmla="*/ 155502 h 479"/>
                  <a:gd name="T58" fmla="*/ 55480 w 479"/>
                  <a:gd name="T59" fmla="*/ 128008 h 479"/>
                  <a:gd name="T60" fmla="*/ 39373 w 479"/>
                  <a:gd name="T61" fmla="*/ 107725 h 479"/>
                  <a:gd name="T62" fmla="*/ 47426 w 479"/>
                  <a:gd name="T63" fmla="*/ 83836 h 479"/>
                  <a:gd name="T64" fmla="*/ 23713 w 479"/>
                  <a:gd name="T65" fmla="*/ 76173 h 479"/>
                  <a:gd name="T66" fmla="*/ 94853 w 479"/>
                  <a:gd name="T67" fmla="*/ 19832 h 479"/>
                  <a:gd name="T68" fmla="*/ 79193 w 479"/>
                  <a:gd name="T69" fmla="*/ 195617 h 479"/>
                  <a:gd name="T70" fmla="*/ 79193 w 479"/>
                  <a:gd name="T71" fmla="*/ 195617 h 479"/>
                  <a:gd name="T72" fmla="*/ 91273 w 479"/>
                  <a:gd name="T73" fmla="*/ 187504 h 479"/>
                  <a:gd name="T74" fmla="*/ 106933 w 479"/>
                  <a:gd name="T75" fmla="*/ 183447 h 479"/>
                  <a:gd name="T76" fmla="*/ 131093 w 479"/>
                  <a:gd name="T77" fmla="*/ 175785 h 479"/>
                  <a:gd name="T78" fmla="*/ 158386 w 479"/>
                  <a:gd name="T79" fmla="*/ 183447 h 479"/>
                  <a:gd name="T80" fmla="*/ 106933 w 479"/>
                  <a:gd name="T81" fmla="*/ 199674 h 479"/>
                  <a:gd name="T82" fmla="*/ 79193 w 479"/>
                  <a:gd name="T83" fmla="*/ 195617 h 47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479" h="479">
                    <a:moveTo>
                      <a:pt x="239" y="0"/>
                    </a:moveTo>
                    <a:lnTo>
                      <a:pt x="239" y="0"/>
                    </a:lnTo>
                    <a:cubicBezTo>
                      <a:pt x="106" y="0"/>
                      <a:pt x="0" y="106"/>
                      <a:pt x="0" y="239"/>
                    </a:cubicBezTo>
                    <a:cubicBezTo>
                      <a:pt x="0" y="372"/>
                      <a:pt x="106" y="478"/>
                      <a:pt x="239" y="478"/>
                    </a:cubicBezTo>
                    <a:cubicBezTo>
                      <a:pt x="372" y="478"/>
                      <a:pt x="478" y="372"/>
                      <a:pt x="478" y="239"/>
                    </a:cubicBezTo>
                    <a:cubicBezTo>
                      <a:pt x="478" y="106"/>
                      <a:pt x="372" y="0"/>
                      <a:pt x="239" y="0"/>
                    </a:cubicBezTo>
                    <a:close/>
                    <a:moveTo>
                      <a:pt x="443" y="239"/>
                    </a:moveTo>
                    <a:lnTo>
                      <a:pt x="443" y="239"/>
                    </a:lnTo>
                    <a:cubicBezTo>
                      <a:pt x="443" y="292"/>
                      <a:pt x="425" y="328"/>
                      <a:pt x="399" y="363"/>
                    </a:cubicBezTo>
                    <a:cubicBezTo>
                      <a:pt x="390" y="363"/>
                      <a:pt x="381" y="345"/>
                      <a:pt x="390" y="328"/>
                    </a:cubicBezTo>
                    <a:cubicBezTo>
                      <a:pt x="399" y="310"/>
                      <a:pt x="399" y="275"/>
                      <a:pt x="399" y="257"/>
                    </a:cubicBezTo>
                    <a:cubicBezTo>
                      <a:pt x="399" y="239"/>
                      <a:pt x="390" y="204"/>
                      <a:pt x="372" y="204"/>
                    </a:cubicBezTo>
                    <a:cubicBezTo>
                      <a:pt x="346" y="204"/>
                      <a:pt x="337" y="204"/>
                      <a:pt x="319" y="178"/>
                    </a:cubicBezTo>
                    <a:cubicBezTo>
                      <a:pt x="301" y="124"/>
                      <a:pt x="372" y="115"/>
                      <a:pt x="346" y="88"/>
                    </a:cubicBezTo>
                    <a:cubicBezTo>
                      <a:pt x="337" y="80"/>
                      <a:pt x="301" y="115"/>
                      <a:pt x="293" y="62"/>
                    </a:cubicBezTo>
                    <a:lnTo>
                      <a:pt x="301" y="53"/>
                    </a:lnTo>
                    <a:cubicBezTo>
                      <a:pt x="381" y="80"/>
                      <a:pt x="443" y="150"/>
                      <a:pt x="443" y="239"/>
                    </a:cubicBezTo>
                    <a:close/>
                    <a:moveTo>
                      <a:pt x="212" y="44"/>
                    </a:moveTo>
                    <a:lnTo>
                      <a:pt x="212" y="44"/>
                    </a:lnTo>
                    <a:cubicBezTo>
                      <a:pt x="204" y="53"/>
                      <a:pt x="194" y="53"/>
                      <a:pt x="186" y="62"/>
                    </a:cubicBezTo>
                    <a:cubicBezTo>
                      <a:pt x="168" y="80"/>
                      <a:pt x="159" y="71"/>
                      <a:pt x="150" y="88"/>
                    </a:cubicBezTo>
                    <a:cubicBezTo>
                      <a:pt x="141" y="106"/>
                      <a:pt x="115" y="124"/>
                      <a:pt x="115" y="133"/>
                    </a:cubicBezTo>
                    <a:cubicBezTo>
                      <a:pt x="115" y="142"/>
                      <a:pt x="133" y="159"/>
                      <a:pt x="133" y="159"/>
                    </a:cubicBezTo>
                    <a:cubicBezTo>
                      <a:pt x="141" y="150"/>
                      <a:pt x="159" y="150"/>
                      <a:pt x="177" y="159"/>
                    </a:cubicBezTo>
                    <a:cubicBezTo>
                      <a:pt x="186" y="159"/>
                      <a:pt x="275" y="169"/>
                      <a:pt x="248" y="239"/>
                    </a:cubicBezTo>
                    <a:cubicBezTo>
                      <a:pt x="239" y="266"/>
                      <a:pt x="194" y="257"/>
                      <a:pt x="186" y="292"/>
                    </a:cubicBezTo>
                    <a:cubicBezTo>
                      <a:pt x="186" y="301"/>
                      <a:pt x="186" y="328"/>
                      <a:pt x="177" y="337"/>
                    </a:cubicBezTo>
                    <a:cubicBezTo>
                      <a:pt x="177" y="345"/>
                      <a:pt x="186" y="390"/>
                      <a:pt x="177" y="390"/>
                    </a:cubicBezTo>
                    <a:cubicBezTo>
                      <a:pt x="168" y="390"/>
                      <a:pt x="133" y="345"/>
                      <a:pt x="133" y="345"/>
                    </a:cubicBezTo>
                    <a:cubicBezTo>
                      <a:pt x="133" y="337"/>
                      <a:pt x="124" y="310"/>
                      <a:pt x="124" y="284"/>
                    </a:cubicBezTo>
                    <a:cubicBezTo>
                      <a:pt x="124" y="266"/>
                      <a:pt x="88" y="266"/>
                      <a:pt x="88" y="239"/>
                    </a:cubicBezTo>
                    <a:cubicBezTo>
                      <a:pt x="88" y="213"/>
                      <a:pt x="106" y="195"/>
                      <a:pt x="106" y="186"/>
                    </a:cubicBezTo>
                    <a:cubicBezTo>
                      <a:pt x="97" y="169"/>
                      <a:pt x="62" y="169"/>
                      <a:pt x="53" y="169"/>
                    </a:cubicBezTo>
                    <a:cubicBezTo>
                      <a:pt x="80" y="97"/>
                      <a:pt x="141" y="53"/>
                      <a:pt x="212" y="44"/>
                    </a:cubicBezTo>
                    <a:close/>
                    <a:moveTo>
                      <a:pt x="177" y="434"/>
                    </a:moveTo>
                    <a:lnTo>
                      <a:pt x="177" y="434"/>
                    </a:lnTo>
                    <a:cubicBezTo>
                      <a:pt x="186" y="425"/>
                      <a:pt x="186" y="416"/>
                      <a:pt x="204" y="416"/>
                    </a:cubicBezTo>
                    <a:cubicBezTo>
                      <a:pt x="212" y="416"/>
                      <a:pt x="221" y="416"/>
                      <a:pt x="239" y="407"/>
                    </a:cubicBezTo>
                    <a:cubicBezTo>
                      <a:pt x="248" y="407"/>
                      <a:pt x="275" y="398"/>
                      <a:pt x="293" y="390"/>
                    </a:cubicBezTo>
                    <a:cubicBezTo>
                      <a:pt x="310" y="390"/>
                      <a:pt x="346" y="398"/>
                      <a:pt x="354" y="407"/>
                    </a:cubicBezTo>
                    <a:cubicBezTo>
                      <a:pt x="319" y="434"/>
                      <a:pt x="284" y="443"/>
                      <a:pt x="239" y="443"/>
                    </a:cubicBezTo>
                    <a:cubicBezTo>
                      <a:pt x="221" y="443"/>
                      <a:pt x="194" y="443"/>
                      <a:pt x="177" y="4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sz="1200" dirty="0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58CC70E0-574E-4D52-B79B-BD65BFD66727}"/>
              </a:ext>
            </a:extLst>
          </p:cNvPr>
          <p:cNvGrpSpPr/>
          <p:nvPr/>
        </p:nvGrpSpPr>
        <p:grpSpPr>
          <a:xfrm>
            <a:off x="2706261" y="1234454"/>
            <a:ext cx="3910305" cy="1013922"/>
            <a:chOff x="2706260" y="1061417"/>
            <a:chExt cx="3910305" cy="1013922"/>
          </a:xfrm>
        </p:grpSpPr>
        <p:grpSp>
          <p:nvGrpSpPr>
            <p:cNvPr id="187" name="Группа 186">
              <a:extLst>
                <a:ext uri="{FF2B5EF4-FFF2-40B4-BE49-F238E27FC236}">
                  <a16:creationId xmlns:a16="http://schemas.microsoft.com/office/drawing/2014/main" id="{607F4FE7-4EFF-494B-B1CA-F420AA12330B}"/>
                </a:ext>
              </a:extLst>
            </p:cNvPr>
            <p:cNvGrpSpPr/>
            <p:nvPr/>
          </p:nvGrpSpPr>
          <p:grpSpPr>
            <a:xfrm>
              <a:off x="2706260" y="1061417"/>
              <a:ext cx="2099140" cy="298664"/>
              <a:chOff x="6943549" y="1061417"/>
              <a:chExt cx="2099140" cy="298664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FD843357-D7DD-4D50-BD39-171157EEF5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87549" y="1061417"/>
                <a:ext cx="1955140" cy="271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144000" defTabSz="685800">
                  <a:lnSpc>
                    <a:spcPts val="1400"/>
                  </a:lnSpc>
                  <a:defRPr/>
                </a:pPr>
                <a:r>
                  <a:rPr lang="ru-RU" sz="1200" b="1" kern="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Безопасность</a:t>
                </a:r>
              </a:p>
            </p:txBody>
          </p:sp>
          <p:sp>
            <p:nvSpPr>
              <p:cNvPr id="196" name="Овал 195">
                <a:extLst>
                  <a:ext uri="{FF2B5EF4-FFF2-40B4-BE49-F238E27FC236}">
                    <a16:creationId xmlns:a16="http://schemas.microsoft.com/office/drawing/2014/main" id="{1E455EDD-525E-4E1C-A5A4-E06D14E36A36}"/>
                  </a:ext>
                </a:extLst>
              </p:cNvPr>
              <p:cNvSpPr/>
              <p:nvPr/>
            </p:nvSpPr>
            <p:spPr>
              <a:xfrm>
                <a:off x="6943549" y="1072081"/>
                <a:ext cx="288000" cy="288000"/>
              </a:xfrm>
              <a:prstGeom prst="ellipse">
                <a:avLst/>
              </a:prstGeom>
              <a:solidFill>
                <a:srgbClr val="157F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3</a:t>
                </a:r>
              </a:p>
            </p:txBody>
          </p:sp>
        </p:grpSp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00870BA8-107D-42E4-8D18-7269F938A785}"/>
                </a:ext>
              </a:extLst>
            </p:cNvPr>
            <p:cNvGrpSpPr/>
            <p:nvPr/>
          </p:nvGrpSpPr>
          <p:grpSpPr>
            <a:xfrm>
              <a:off x="2827778" y="1386369"/>
              <a:ext cx="3788787" cy="688970"/>
              <a:chOff x="7084117" y="1468919"/>
              <a:chExt cx="3788787" cy="688970"/>
            </a:xfrm>
          </p:grpSpPr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CE434BEB-6D98-4BDB-B4F7-DEF3527288CA}"/>
                  </a:ext>
                </a:extLst>
              </p:cNvPr>
              <p:cNvSpPr txBox="1"/>
              <p:nvPr/>
            </p:nvSpPr>
            <p:spPr>
              <a:xfrm>
                <a:off x="7084118" y="1468919"/>
                <a:ext cx="3788786" cy="271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ts val="1400"/>
                  </a:lnSpc>
                  <a:defRPr/>
                </a:pPr>
                <a:r>
                  <a:rPr lang="ru-RU" sz="1200" kern="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Единый портал авторизации и аутентификации.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2D526E38-8A68-4023-AC86-5F57F3CAE4CD}"/>
                  </a:ext>
                </a:extLst>
              </p:cNvPr>
              <p:cNvSpPr txBox="1"/>
              <p:nvPr/>
            </p:nvSpPr>
            <p:spPr>
              <a:xfrm>
                <a:off x="7084117" y="1706483"/>
                <a:ext cx="3699164" cy="4514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ts val="1400"/>
                  </a:lnSpc>
                  <a:defRPr/>
                </a:pPr>
                <a:r>
                  <a:rPr lang="ru-RU" sz="1200" kern="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Контроль идентификаторов пользователей на всех уровнях предоставления </a:t>
                </a:r>
                <a:r>
                  <a:rPr lang="ru-RU" sz="1200" kern="0" dirty="0" smtClean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данных.</a:t>
                </a:r>
                <a:endPara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16D96892-8B33-403C-A3E2-7F6CCF1F2399}"/>
              </a:ext>
            </a:extLst>
          </p:cNvPr>
          <p:cNvGrpSpPr/>
          <p:nvPr/>
        </p:nvGrpSpPr>
        <p:grpSpPr>
          <a:xfrm>
            <a:off x="373428" y="3898944"/>
            <a:ext cx="4331923" cy="1065393"/>
            <a:chOff x="265202" y="993154"/>
            <a:chExt cx="4331923" cy="1065393"/>
          </a:xfrm>
        </p:grpSpPr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4F1832E5-8BF1-4997-8C83-8B372A5FA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171" y="993154"/>
              <a:ext cx="1768679" cy="45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44000" defTabSz="685800">
                <a:lnSpc>
                  <a:spcPts val="1400"/>
                </a:lnSpc>
                <a:defRPr/>
              </a:pPr>
              <a:r>
                <a:rPr lang="ru-RU" sz="1200" b="1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Широкие возможности интеграции 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C7A7A762-18EC-4A6A-A157-C1E4AB4E7B19}"/>
                </a:ext>
              </a:extLst>
            </p:cNvPr>
            <p:cNvSpPr txBox="1"/>
            <p:nvPr/>
          </p:nvSpPr>
          <p:spPr>
            <a:xfrm>
              <a:off x="265202" y="1427605"/>
              <a:ext cx="4331923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ts val="1400"/>
                </a:lnSpc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Использование современных технологий (OPC UA, </a:t>
              </a:r>
              <a:r>
                <a:rPr lang="ru-RU" sz="1200" kern="0" dirty="0" err="1">
                  <a:solidFill>
                    <a:srgbClr val="003366"/>
                  </a:solidFill>
                  <a:latin typeface="Arial Narrow" panose="020B0606020202030204" pitchFamily="34" charset="0"/>
                </a:rPr>
                <a:t>GraphQL</a:t>
              </a: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, </a:t>
              </a:r>
              <a:r>
                <a:rPr lang="ru-RU" sz="1200" kern="0" dirty="0" err="1">
                  <a:solidFill>
                    <a:srgbClr val="003366"/>
                  </a:solidFill>
                  <a:latin typeface="Arial Narrow" panose="020B0606020202030204" pitchFamily="34" charset="0"/>
                </a:rPr>
                <a:t>gRPC</a:t>
              </a: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)</a:t>
              </a:r>
            </a:p>
            <a:p>
              <a:pPr defTabSz="685800">
                <a:lnSpc>
                  <a:spcPts val="1400"/>
                </a:lnSpc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– широкие возможности по интеграции различных систем, как для внесения данных в систему, так и для получения данных из </a:t>
              </a:r>
              <a:r>
                <a:rPr lang="ru-RU" sz="1200" kern="0" dirty="0" smtClean="0">
                  <a:solidFill>
                    <a:srgbClr val="003366"/>
                  </a:solidFill>
                  <a:latin typeface="Arial Narrow" panose="020B0606020202030204" pitchFamily="34" charset="0"/>
                </a:rPr>
                <a:t>системы.</a:t>
              </a:r>
              <a:endParaRPr lang="ru-RU" sz="1200" kern="0" dirty="0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FBE6DACD-FE41-4694-A8D8-9E998ED633FA}"/>
                </a:ext>
              </a:extLst>
            </p:cNvPr>
            <p:cNvSpPr/>
            <p:nvPr/>
          </p:nvSpPr>
          <p:spPr>
            <a:xfrm>
              <a:off x="316171" y="1072081"/>
              <a:ext cx="288000" cy="288000"/>
            </a:xfrm>
            <a:prstGeom prst="ellipse">
              <a:avLst/>
            </a:prstGeom>
            <a:solidFill>
              <a:srgbClr val="157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</p:grpSp>
      <p:grpSp>
        <p:nvGrpSpPr>
          <p:cNvPr id="201" name="Группа 200">
            <a:extLst>
              <a:ext uri="{FF2B5EF4-FFF2-40B4-BE49-F238E27FC236}">
                <a16:creationId xmlns:a16="http://schemas.microsoft.com/office/drawing/2014/main" id="{6B3FF36D-1E7C-4797-8E83-C77AD46792E2}"/>
              </a:ext>
            </a:extLst>
          </p:cNvPr>
          <p:cNvGrpSpPr/>
          <p:nvPr/>
        </p:nvGrpSpPr>
        <p:grpSpPr>
          <a:xfrm>
            <a:off x="4710860" y="4333427"/>
            <a:ext cx="1963648" cy="627393"/>
            <a:chOff x="265202" y="1072081"/>
            <a:chExt cx="1963648" cy="627393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A5F0F40-E541-46DC-A961-278E0E2BE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171" y="1082054"/>
              <a:ext cx="1768679" cy="27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44000" defTabSz="685800">
                <a:lnSpc>
                  <a:spcPts val="1400"/>
                </a:lnSpc>
                <a:defRPr/>
              </a:pPr>
              <a:r>
                <a:rPr lang="ru-RU" sz="1200" b="1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Импортозамещение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6A37338C-7E52-4C26-AFA1-162E1CD3FCD1}"/>
                </a:ext>
              </a:extLst>
            </p:cNvPr>
            <p:cNvSpPr txBox="1"/>
            <p:nvPr/>
          </p:nvSpPr>
          <p:spPr>
            <a:xfrm>
              <a:off x="265202" y="1427605"/>
              <a:ext cx="1480773" cy="271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ts val="1400"/>
                </a:lnSpc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Продукт </a:t>
              </a:r>
              <a:r>
                <a:rPr lang="ru-RU" sz="1200" kern="0" dirty="0" smtClean="0">
                  <a:solidFill>
                    <a:srgbClr val="003366"/>
                  </a:solidFill>
                  <a:latin typeface="Arial Narrow" panose="020B0606020202030204" pitchFamily="34" charset="0"/>
                </a:rPr>
                <a:t>российский.</a:t>
              </a:r>
              <a:endParaRPr lang="ru-RU" sz="1200" kern="0" dirty="0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" name="Овал 203">
              <a:extLst>
                <a:ext uri="{FF2B5EF4-FFF2-40B4-BE49-F238E27FC236}">
                  <a16:creationId xmlns:a16="http://schemas.microsoft.com/office/drawing/2014/main" id="{53EFC000-4599-4377-84F1-81AAE4931D3C}"/>
                </a:ext>
              </a:extLst>
            </p:cNvPr>
            <p:cNvSpPr/>
            <p:nvPr/>
          </p:nvSpPr>
          <p:spPr>
            <a:xfrm>
              <a:off x="316171" y="1072081"/>
              <a:ext cx="288000" cy="288000"/>
            </a:xfrm>
            <a:prstGeom prst="ellipse">
              <a:avLst/>
            </a:prstGeom>
            <a:solidFill>
              <a:srgbClr val="157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4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EE17F8-3CA8-47BB-BDFA-C9034D54B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9689" y="1654177"/>
            <a:ext cx="106683" cy="88903"/>
          </a:xfrm>
          <a:prstGeom prst="rect">
            <a:avLst/>
          </a:prstGeom>
        </p:spPr>
      </p:pic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3B4F7689-90E9-4964-A27E-65437A0C3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9689" y="1889127"/>
            <a:ext cx="106683" cy="88903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1630229-5258-48EC-8A0C-27A6C213FB31}"/>
              </a:ext>
            </a:extLst>
          </p:cNvPr>
          <p:cNvGrpSpPr/>
          <p:nvPr/>
        </p:nvGrpSpPr>
        <p:grpSpPr>
          <a:xfrm>
            <a:off x="6727088" y="1234455"/>
            <a:ext cx="2105556" cy="2966339"/>
            <a:chOff x="6727088" y="1234455"/>
            <a:chExt cx="2105556" cy="2966339"/>
          </a:xfrm>
        </p:grpSpPr>
        <p:grpSp>
          <p:nvGrpSpPr>
            <p:cNvPr id="164" name="Группа 163">
              <a:extLst>
                <a:ext uri="{FF2B5EF4-FFF2-40B4-BE49-F238E27FC236}">
                  <a16:creationId xmlns:a16="http://schemas.microsoft.com/office/drawing/2014/main" id="{284FC262-3707-466D-9992-7F6B814A9361}"/>
                </a:ext>
              </a:extLst>
            </p:cNvPr>
            <p:cNvGrpSpPr/>
            <p:nvPr/>
          </p:nvGrpSpPr>
          <p:grpSpPr>
            <a:xfrm>
              <a:off x="6727088" y="1234455"/>
              <a:ext cx="2099140" cy="451406"/>
              <a:chOff x="6968949" y="997917"/>
              <a:chExt cx="2099140" cy="451406"/>
            </a:xfrm>
          </p:grpSpPr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276D25F8-F2FD-437D-9DA4-D7DE621C28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2949" y="997917"/>
                <a:ext cx="1955140" cy="451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144000" defTabSz="685800">
                  <a:lnSpc>
                    <a:spcPts val="1400"/>
                  </a:lnSpc>
                  <a:defRPr/>
                </a:pPr>
                <a:r>
                  <a:rPr lang="ru-RU" sz="1200" b="1" kern="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Централизация сервисов.</a:t>
                </a:r>
              </a:p>
              <a:p>
                <a:pPr marL="144000" defTabSz="685800">
                  <a:lnSpc>
                    <a:spcPts val="1400"/>
                  </a:lnSpc>
                  <a:defRPr/>
                </a:pPr>
                <a:r>
                  <a:rPr lang="ru-RU" sz="1200" b="1" kern="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Облачная модель</a:t>
                </a:r>
              </a:p>
            </p:txBody>
          </p:sp>
          <p:sp>
            <p:nvSpPr>
              <p:cNvPr id="185" name="Овал 184">
                <a:extLst>
                  <a:ext uri="{FF2B5EF4-FFF2-40B4-BE49-F238E27FC236}">
                    <a16:creationId xmlns:a16="http://schemas.microsoft.com/office/drawing/2014/main" id="{0502AD30-B73E-4A4A-AB24-DF1C6260FF7C}"/>
                  </a:ext>
                </a:extLst>
              </p:cNvPr>
              <p:cNvSpPr/>
              <p:nvPr/>
            </p:nvSpPr>
            <p:spPr>
              <a:xfrm>
                <a:off x="6968949" y="1072081"/>
                <a:ext cx="288000" cy="288000"/>
              </a:xfrm>
              <a:prstGeom prst="ellipse">
                <a:avLst/>
              </a:prstGeom>
              <a:solidFill>
                <a:srgbClr val="157F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5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22510213-FEA2-4517-8C78-6B18F6B097B4}"/>
                </a:ext>
              </a:extLst>
            </p:cNvPr>
            <p:cNvGrpSpPr/>
            <p:nvPr/>
          </p:nvGrpSpPr>
          <p:grpSpPr>
            <a:xfrm>
              <a:off x="6757858" y="1705457"/>
              <a:ext cx="2074786" cy="2495337"/>
              <a:chOff x="6757858" y="1705457"/>
              <a:chExt cx="2074786" cy="2495337"/>
            </a:xfrm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E61B6F54-66AE-4936-BE53-6AA7A33DB143}"/>
                  </a:ext>
                </a:extLst>
              </p:cNvPr>
              <p:cNvGrpSpPr/>
              <p:nvPr/>
            </p:nvGrpSpPr>
            <p:grpSpPr>
              <a:xfrm>
                <a:off x="6757858" y="1705457"/>
                <a:ext cx="1908815" cy="271869"/>
                <a:chOff x="6757858" y="1705457"/>
                <a:chExt cx="1908815" cy="271869"/>
              </a:xfrm>
            </p:grpSpPr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66D5C371-05B7-4F94-B6C8-5B86A0B31990}"/>
                    </a:ext>
                  </a:extLst>
                </p:cNvPr>
                <p:cNvSpPr txBox="1"/>
                <p:nvPr/>
              </p:nvSpPr>
              <p:spPr>
                <a:xfrm>
                  <a:off x="6863901" y="1705457"/>
                  <a:ext cx="1802772" cy="2718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00">
                    <a:lnSpc>
                      <a:spcPts val="1400"/>
                    </a:lnSpc>
                    <a:defRPr/>
                  </a:pPr>
                  <a:r>
                    <a:rPr lang="ru-RU" sz="1200" kern="0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Типизация </a:t>
                  </a:r>
                  <a:r>
                    <a:rPr lang="ru-RU" sz="1200" kern="0" dirty="0" smtClean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решения.</a:t>
                  </a:r>
                  <a:endParaRPr lang="ru-RU" sz="1200" kern="0" dirty="0">
                    <a:solidFill>
                      <a:srgbClr val="003366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215" name="Рисунок 214">
                  <a:extLst>
                    <a:ext uri="{FF2B5EF4-FFF2-40B4-BE49-F238E27FC236}">
                      <a16:creationId xmlns:a16="http://schemas.microsoft.com/office/drawing/2014/main" id="{391EDF85-A5DA-40DE-AF03-35DC9099E3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57858" y="1801225"/>
                  <a:ext cx="106683" cy="88903"/>
                </a:xfrm>
                <a:prstGeom prst="rect">
                  <a:avLst/>
                </a:prstGeom>
              </p:spPr>
            </p:pic>
          </p:grpSp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id="{D5136609-BFBF-495B-A502-C4623FC540AD}"/>
                  </a:ext>
                </a:extLst>
              </p:cNvPr>
              <p:cNvGrpSpPr/>
              <p:nvPr/>
            </p:nvGrpSpPr>
            <p:grpSpPr>
              <a:xfrm>
                <a:off x="6757858" y="2006521"/>
                <a:ext cx="2064613" cy="451406"/>
                <a:chOff x="6757858" y="2006521"/>
                <a:chExt cx="2064613" cy="451406"/>
              </a:xfrm>
            </p:grpSpPr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7B5A21AC-680E-4A35-A017-B955A1BBF8E1}"/>
                    </a:ext>
                  </a:extLst>
                </p:cNvPr>
                <p:cNvSpPr txBox="1"/>
                <p:nvPr/>
              </p:nvSpPr>
              <p:spPr>
                <a:xfrm>
                  <a:off x="6863900" y="2006521"/>
                  <a:ext cx="1958571" cy="4514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00">
                    <a:lnSpc>
                      <a:spcPts val="1400"/>
                    </a:lnSpc>
                    <a:defRPr/>
                  </a:pPr>
                  <a:r>
                    <a:rPr lang="ru-RU" sz="1200" kern="0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Снижение эксплуатационных </a:t>
                  </a:r>
                  <a:r>
                    <a:rPr lang="ru-RU" sz="1200" kern="0" dirty="0" smtClean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издержек.</a:t>
                  </a:r>
                  <a:endParaRPr lang="ru-RU" sz="1200" kern="0" dirty="0">
                    <a:solidFill>
                      <a:srgbClr val="003366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216" name="Рисунок 215">
                  <a:extLst>
                    <a:ext uri="{FF2B5EF4-FFF2-40B4-BE49-F238E27FC236}">
                      <a16:creationId xmlns:a16="http://schemas.microsoft.com/office/drawing/2014/main" id="{CB6C9C04-6C38-4539-A2D0-967AD10F0D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57858" y="2103644"/>
                  <a:ext cx="106683" cy="88903"/>
                </a:xfrm>
                <a:prstGeom prst="rect">
                  <a:avLst/>
                </a:prstGeom>
              </p:spPr>
            </p:pic>
          </p:grpSp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58282C5A-58B2-431C-97E3-C30606862B4D}"/>
                  </a:ext>
                </a:extLst>
              </p:cNvPr>
              <p:cNvGrpSpPr/>
              <p:nvPr/>
            </p:nvGrpSpPr>
            <p:grpSpPr>
              <a:xfrm>
                <a:off x="6757858" y="2487122"/>
                <a:ext cx="2071745" cy="451406"/>
                <a:chOff x="6757858" y="2487122"/>
                <a:chExt cx="2071745" cy="451406"/>
              </a:xfrm>
            </p:grpSpPr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D589673D-53D3-4739-B30B-E9E2BCE45C4A}"/>
                    </a:ext>
                  </a:extLst>
                </p:cNvPr>
                <p:cNvSpPr txBox="1"/>
                <p:nvPr/>
              </p:nvSpPr>
              <p:spPr>
                <a:xfrm>
                  <a:off x="6871032" y="2487122"/>
                  <a:ext cx="1958571" cy="4514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00">
                    <a:lnSpc>
                      <a:spcPts val="1400"/>
                    </a:lnSpc>
                    <a:defRPr/>
                  </a:pPr>
                  <a:r>
                    <a:rPr lang="ru-RU" sz="1200" kern="0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Обслуживание, модернизация и </a:t>
                  </a:r>
                  <a:r>
                    <a:rPr lang="ru-RU" sz="1200" kern="0" dirty="0" smtClean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развитие.</a:t>
                  </a:r>
                  <a:endParaRPr lang="ru-RU" sz="1200" kern="0" dirty="0">
                    <a:solidFill>
                      <a:srgbClr val="003366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217" name="Рисунок 216">
                  <a:extLst>
                    <a:ext uri="{FF2B5EF4-FFF2-40B4-BE49-F238E27FC236}">
                      <a16:creationId xmlns:a16="http://schemas.microsoft.com/office/drawing/2014/main" id="{A0DB6BD2-9296-4641-9B7D-250FC8BECF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57858" y="2587038"/>
                  <a:ext cx="106683" cy="88903"/>
                </a:xfrm>
                <a:prstGeom prst="rect">
                  <a:avLst/>
                </a:prstGeom>
              </p:spPr>
            </p:pic>
          </p:grp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35FD0684-1756-441F-A3B2-6D0946833975}"/>
                  </a:ext>
                </a:extLst>
              </p:cNvPr>
              <p:cNvGrpSpPr/>
              <p:nvPr/>
            </p:nvGrpSpPr>
            <p:grpSpPr>
              <a:xfrm>
                <a:off x="6757858" y="2967723"/>
                <a:ext cx="2071745" cy="451406"/>
                <a:chOff x="6757858" y="2967723"/>
                <a:chExt cx="2071745" cy="451406"/>
              </a:xfrm>
            </p:grpSpPr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C7FCD47-8CD3-403B-A107-BF9C5C4C7D93}"/>
                    </a:ext>
                  </a:extLst>
                </p:cNvPr>
                <p:cNvSpPr txBox="1"/>
                <p:nvPr/>
              </p:nvSpPr>
              <p:spPr>
                <a:xfrm>
                  <a:off x="6871032" y="2967723"/>
                  <a:ext cx="1958571" cy="4514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00">
                    <a:lnSpc>
                      <a:spcPts val="1400"/>
                    </a:lnSpc>
                    <a:defRPr/>
                  </a:pPr>
                  <a:r>
                    <a:rPr lang="ru-RU" sz="1200" kern="0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Информационная </a:t>
                  </a:r>
                  <a:r>
                    <a:rPr lang="ru-RU" sz="1200" kern="0" dirty="0" smtClean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безопасность.</a:t>
                  </a:r>
                  <a:endParaRPr lang="ru-RU" sz="1200" kern="0" dirty="0">
                    <a:solidFill>
                      <a:srgbClr val="003366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218" name="Рисунок 217">
                  <a:extLst>
                    <a:ext uri="{FF2B5EF4-FFF2-40B4-BE49-F238E27FC236}">
                      <a16:creationId xmlns:a16="http://schemas.microsoft.com/office/drawing/2014/main" id="{24B8D7E1-0C61-44EE-9A63-3C52D673CA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57858" y="3068051"/>
                  <a:ext cx="106683" cy="88903"/>
                </a:xfrm>
                <a:prstGeom prst="rect">
                  <a:avLst/>
                </a:prstGeom>
              </p:spPr>
            </p:pic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72BBA73A-1F17-4645-A950-A16E17CB51A6}"/>
                  </a:ext>
                </a:extLst>
              </p:cNvPr>
              <p:cNvGrpSpPr/>
              <p:nvPr/>
            </p:nvGrpSpPr>
            <p:grpSpPr>
              <a:xfrm>
                <a:off x="6757858" y="3448324"/>
                <a:ext cx="2074786" cy="271869"/>
                <a:chOff x="6757858" y="3448324"/>
                <a:chExt cx="2074786" cy="271869"/>
              </a:xfrm>
            </p:grpSpPr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6F584E0B-21CA-4279-9E88-5494B80F1386}"/>
                    </a:ext>
                  </a:extLst>
                </p:cNvPr>
                <p:cNvSpPr txBox="1"/>
                <p:nvPr/>
              </p:nvSpPr>
              <p:spPr>
                <a:xfrm>
                  <a:off x="6874073" y="3448324"/>
                  <a:ext cx="1958571" cy="2718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00">
                    <a:lnSpc>
                      <a:spcPts val="1400"/>
                    </a:lnSpc>
                    <a:defRPr/>
                  </a:pPr>
                  <a:r>
                    <a:rPr lang="ru-RU" sz="1200" kern="0" dirty="0" smtClean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Отказоустойчивость.</a:t>
                  </a:r>
                  <a:endParaRPr lang="ru-RU" sz="1200" kern="0" dirty="0">
                    <a:solidFill>
                      <a:srgbClr val="003366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219" name="Рисунок 218">
                  <a:extLst>
                    <a:ext uri="{FF2B5EF4-FFF2-40B4-BE49-F238E27FC236}">
                      <a16:creationId xmlns:a16="http://schemas.microsoft.com/office/drawing/2014/main" id="{89A01F1D-8B49-4099-B3F2-E3E143C7F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57858" y="3544301"/>
                  <a:ext cx="106683" cy="88903"/>
                </a:xfrm>
                <a:prstGeom prst="rect">
                  <a:avLst/>
                </a:prstGeom>
              </p:spPr>
            </p:pic>
          </p:grpSp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E39EF8D4-D3CC-4CBB-BB3D-2D602CF68C57}"/>
                  </a:ext>
                </a:extLst>
              </p:cNvPr>
              <p:cNvGrpSpPr/>
              <p:nvPr/>
            </p:nvGrpSpPr>
            <p:grpSpPr>
              <a:xfrm>
                <a:off x="6757858" y="3749388"/>
                <a:ext cx="2071745" cy="451406"/>
                <a:chOff x="6757858" y="3749388"/>
                <a:chExt cx="2071745" cy="451406"/>
              </a:xfrm>
            </p:grpSpPr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93EAC103-C6C4-49D0-B60B-B53B565C70E5}"/>
                    </a:ext>
                  </a:extLst>
                </p:cNvPr>
                <p:cNvSpPr txBox="1"/>
                <p:nvPr/>
              </p:nvSpPr>
              <p:spPr>
                <a:xfrm>
                  <a:off x="6871032" y="3749388"/>
                  <a:ext cx="1958571" cy="4514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00">
                    <a:lnSpc>
                      <a:spcPts val="1400"/>
                    </a:lnSpc>
                    <a:defRPr/>
                  </a:pPr>
                  <a:r>
                    <a:rPr lang="ru-RU" sz="1200" kern="0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Удобство использования</a:t>
                  </a:r>
                </a:p>
                <a:p>
                  <a:pPr defTabSz="685800">
                    <a:lnSpc>
                      <a:spcPts val="1400"/>
                    </a:lnSpc>
                    <a:defRPr/>
                  </a:pPr>
                  <a:r>
                    <a:rPr lang="ru-RU" sz="1200" kern="0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и </a:t>
                  </a:r>
                  <a:r>
                    <a:rPr lang="ru-RU" sz="1200" kern="0" dirty="0" smtClean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мобильность.</a:t>
                  </a:r>
                  <a:endParaRPr lang="ru-RU" sz="1200" kern="0" dirty="0">
                    <a:solidFill>
                      <a:srgbClr val="003366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220" name="Рисунок 219">
                  <a:extLst>
                    <a:ext uri="{FF2B5EF4-FFF2-40B4-BE49-F238E27FC236}">
                      <a16:creationId xmlns:a16="http://schemas.microsoft.com/office/drawing/2014/main" id="{3B769E34-87A9-48A3-B548-4E87DCEC41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57858" y="3851482"/>
                  <a:ext cx="106683" cy="8890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2" name="Заголовок 2"/>
          <p:cNvSpPr txBox="1">
            <a:spLocks/>
          </p:cNvSpPr>
          <p:nvPr/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ru-RU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dirty="0"/>
              <a:t>Преимущества программной платформы «ИУСЦИФРА»</a:t>
            </a:r>
          </a:p>
        </p:txBody>
      </p:sp>
    </p:spTree>
    <p:extLst>
      <p:ext uri="{BB962C8B-B14F-4D97-AF65-F5344CB8AC3E}">
        <p14:creationId xmlns:p14="http://schemas.microsoft.com/office/powerpoint/2010/main" val="192355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545" y="1977509"/>
            <a:ext cx="2441672" cy="2302148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5636898" y="3865101"/>
            <a:ext cx="3505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100" dirty="0">
              <a:solidFill>
                <a:srgbClr val="014A8F"/>
              </a:solidFill>
              <a:latin typeface="Arial Narrow" panose="020B060602020203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3908198" y="2447450"/>
            <a:ext cx="1327604" cy="1346048"/>
            <a:chOff x="3912258" y="1835866"/>
            <a:chExt cx="1327604" cy="1346048"/>
          </a:xfrm>
        </p:grpSpPr>
        <p:sp>
          <p:nvSpPr>
            <p:cNvPr id="22" name="Овал 21"/>
            <p:cNvSpPr/>
            <p:nvPr/>
          </p:nvSpPr>
          <p:spPr>
            <a:xfrm>
              <a:off x="3912258" y="1835866"/>
              <a:ext cx="1327604" cy="1346048"/>
            </a:xfrm>
            <a:prstGeom prst="ellipse">
              <a:avLst/>
            </a:prstGeom>
            <a:solidFill>
              <a:srgbClr val="EF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105" y="2058181"/>
              <a:ext cx="1043911" cy="901419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277399" y="3984011"/>
            <a:ext cx="4129703" cy="1149360"/>
            <a:chOff x="300032" y="3338113"/>
            <a:chExt cx="4129703" cy="1149360"/>
          </a:xfrm>
        </p:grpSpPr>
        <p:sp>
          <p:nvSpPr>
            <p:cNvPr id="99" name="TextBox 98"/>
            <p:cNvSpPr txBox="1"/>
            <p:nvPr/>
          </p:nvSpPr>
          <p:spPr>
            <a:xfrm>
              <a:off x="300032" y="3841142"/>
              <a:ext cx="34987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Формирование оперативной достоверной информации о реальном расходе энергоресурсов и передача их</a:t>
              </a:r>
            </a:p>
            <a:p>
              <a:pPr algn="r"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в смежные информационные системы</a:t>
              </a: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3840985" y="3338113"/>
              <a:ext cx="588750" cy="1036320"/>
              <a:chOff x="3831821" y="3338113"/>
              <a:chExt cx="588750" cy="1036320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1821" y="3338113"/>
                <a:ext cx="588750" cy="1036320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7927" y="4052888"/>
                <a:ext cx="202981" cy="247757"/>
              </a:xfrm>
              <a:prstGeom prst="rect">
                <a:avLst/>
              </a:prstGeom>
            </p:spPr>
          </p:pic>
        </p:grpSp>
      </p:grpSp>
      <p:grpSp>
        <p:nvGrpSpPr>
          <p:cNvPr id="59" name="Группа 58"/>
          <p:cNvGrpSpPr/>
          <p:nvPr/>
        </p:nvGrpSpPr>
        <p:grpSpPr>
          <a:xfrm>
            <a:off x="5337583" y="3056850"/>
            <a:ext cx="3626618" cy="461665"/>
            <a:chOff x="5360217" y="2570391"/>
            <a:chExt cx="3626618" cy="461665"/>
          </a:xfrm>
        </p:grpSpPr>
        <p:sp>
          <p:nvSpPr>
            <p:cNvPr id="102" name="TextBox 101"/>
            <p:cNvSpPr txBox="1"/>
            <p:nvPr/>
          </p:nvSpPr>
          <p:spPr>
            <a:xfrm>
              <a:off x="6346508" y="2570391"/>
              <a:ext cx="26403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Ведение нормативно-технической</a:t>
              </a:r>
            </a:p>
            <a:p>
              <a:pPr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и нормативно-правовой базы документов</a:t>
              </a:r>
            </a:p>
          </p:txBody>
        </p:sp>
        <p:grpSp>
          <p:nvGrpSpPr>
            <p:cNvPr id="36" name="Группа 35"/>
            <p:cNvGrpSpPr/>
            <p:nvPr/>
          </p:nvGrpSpPr>
          <p:grpSpPr>
            <a:xfrm>
              <a:off x="5360217" y="2581147"/>
              <a:ext cx="950365" cy="424695"/>
              <a:chOff x="5351053" y="2581147"/>
              <a:chExt cx="950365" cy="424695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1053" y="2581147"/>
                <a:ext cx="950365" cy="424695"/>
              </a:xfrm>
              <a:prstGeom prst="rect">
                <a:avLst/>
              </a:prstGeom>
            </p:spPr>
          </p:pic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6707" y="2685046"/>
                <a:ext cx="213594" cy="233267"/>
              </a:xfrm>
              <a:prstGeom prst="rect">
                <a:avLst/>
              </a:prstGeom>
            </p:spPr>
          </p:pic>
        </p:grpSp>
      </p:grpSp>
      <p:grpSp>
        <p:nvGrpSpPr>
          <p:cNvPr id="17" name="Группа 16"/>
          <p:cNvGrpSpPr/>
          <p:nvPr/>
        </p:nvGrpSpPr>
        <p:grpSpPr>
          <a:xfrm>
            <a:off x="801280" y="1584263"/>
            <a:ext cx="3410562" cy="808808"/>
            <a:chOff x="823914" y="1022288"/>
            <a:chExt cx="3410562" cy="808808"/>
          </a:xfrm>
        </p:grpSpPr>
        <p:sp>
          <p:nvSpPr>
            <p:cNvPr id="70" name="TextBox 69"/>
            <p:cNvSpPr txBox="1"/>
            <p:nvPr/>
          </p:nvSpPr>
          <p:spPr>
            <a:xfrm>
              <a:off x="823914" y="1022288"/>
              <a:ext cx="23607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Сбор и обработка технологических</a:t>
              </a:r>
            </a:p>
            <a:p>
              <a:pPr algn="r"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и коммерческих данных</a:t>
              </a:r>
            </a:p>
            <a:p>
              <a:pPr algn="r"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от различных типов телеметрии</a:t>
              </a: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3251236" y="1130500"/>
              <a:ext cx="983240" cy="700596"/>
              <a:chOff x="3251236" y="1130500"/>
              <a:chExt cx="983240" cy="700596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1236" y="1130500"/>
                <a:ext cx="983240" cy="700596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196" y="1229273"/>
                <a:ext cx="236951" cy="222141"/>
              </a:xfrm>
              <a:prstGeom prst="rect">
                <a:avLst/>
              </a:prstGeom>
            </p:spPr>
          </p:pic>
        </p:grpSp>
      </p:grpSp>
      <p:grpSp>
        <p:nvGrpSpPr>
          <p:cNvPr id="39" name="Группа 38"/>
          <p:cNvGrpSpPr/>
          <p:nvPr/>
        </p:nvGrpSpPr>
        <p:grpSpPr>
          <a:xfrm>
            <a:off x="434339" y="2355871"/>
            <a:ext cx="3350939" cy="527848"/>
            <a:chOff x="456972" y="1847363"/>
            <a:chExt cx="3350939" cy="527848"/>
          </a:xfrm>
        </p:grpSpPr>
        <p:sp>
          <p:nvSpPr>
            <p:cNvPr id="74" name="TextBox 73"/>
            <p:cNvSpPr txBox="1"/>
            <p:nvPr/>
          </p:nvSpPr>
          <p:spPr>
            <a:xfrm>
              <a:off x="456972" y="1847363"/>
              <a:ext cx="236070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Оперативный контроль и анализ показателей эффективности</a:t>
              </a:r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2876981" y="1882719"/>
              <a:ext cx="930930" cy="492492"/>
              <a:chOff x="2876981" y="1882719"/>
              <a:chExt cx="930930" cy="49249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6981" y="1882719"/>
                <a:ext cx="930930" cy="492492"/>
              </a:xfrm>
              <a:prstGeom prst="rect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2773" y="1979946"/>
                <a:ext cx="229186" cy="229186"/>
              </a:xfrm>
              <a:prstGeom prst="rect">
                <a:avLst/>
              </a:prstGeom>
            </p:spPr>
          </p:pic>
        </p:grpSp>
      </p:grpSp>
      <p:grpSp>
        <p:nvGrpSpPr>
          <p:cNvPr id="42" name="Группа 41"/>
          <p:cNvGrpSpPr/>
          <p:nvPr/>
        </p:nvGrpSpPr>
        <p:grpSpPr>
          <a:xfrm>
            <a:off x="179800" y="2872184"/>
            <a:ext cx="3612309" cy="830997"/>
            <a:chOff x="202433" y="2367629"/>
            <a:chExt cx="3612309" cy="830997"/>
          </a:xfrm>
        </p:grpSpPr>
        <p:sp>
          <p:nvSpPr>
            <p:cNvPr id="97" name="TextBox 96"/>
            <p:cNvSpPr txBox="1"/>
            <p:nvPr/>
          </p:nvSpPr>
          <p:spPr>
            <a:xfrm>
              <a:off x="202433" y="2367629"/>
              <a:ext cx="260094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Мониторинг и анализ мероприятий</a:t>
              </a:r>
            </a:p>
            <a:p>
              <a:pPr algn="r"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в области энергосбережения,</a:t>
              </a:r>
            </a:p>
            <a:p>
              <a:pPr algn="r"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их влияния на потребление энергоресурсов и затраты на них</a:t>
              </a:r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2833418" y="2570977"/>
              <a:ext cx="981324" cy="434456"/>
              <a:chOff x="2833418" y="2570977"/>
              <a:chExt cx="981324" cy="434456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3418" y="2570977"/>
                <a:ext cx="981324" cy="434456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5152" y="2656120"/>
                <a:ext cx="241956" cy="241956"/>
              </a:xfrm>
              <a:prstGeom prst="rect">
                <a:avLst/>
              </a:prstGeom>
            </p:spPr>
          </p:pic>
        </p:grpSp>
      </p:grpSp>
      <p:grpSp>
        <p:nvGrpSpPr>
          <p:cNvPr id="45" name="Группа 44"/>
          <p:cNvGrpSpPr/>
          <p:nvPr/>
        </p:nvGrpSpPr>
        <p:grpSpPr>
          <a:xfrm>
            <a:off x="196758" y="3759970"/>
            <a:ext cx="3913261" cy="646331"/>
            <a:chOff x="219391" y="3190243"/>
            <a:chExt cx="3913261" cy="646331"/>
          </a:xfrm>
        </p:grpSpPr>
        <p:sp>
          <p:nvSpPr>
            <p:cNvPr id="98" name="TextBox 97"/>
            <p:cNvSpPr txBox="1"/>
            <p:nvPr/>
          </p:nvSpPr>
          <p:spPr>
            <a:xfrm>
              <a:off x="219391" y="3190243"/>
              <a:ext cx="28840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Мониторинг и анализ режимов работы систем энергоснабжения и энергопотребления для оптимизации расхода энергоресурсов</a:t>
              </a:r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3164750" y="3201294"/>
              <a:ext cx="967902" cy="524913"/>
              <a:chOff x="3164750" y="3201294"/>
              <a:chExt cx="967902" cy="524913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4750" y="3201294"/>
                <a:ext cx="967902" cy="524913"/>
              </a:xfrm>
              <a:prstGeom prst="rect">
                <a:avLst/>
              </a:prstGeom>
            </p:spPr>
          </p:pic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2810" y="3409950"/>
                <a:ext cx="254024" cy="202648"/>
              </a:xfrm>
              <a:prstGeom prst="rect">
                <a:avLst/>
              </a:prstGeom>
            </p:spPr>
          </p:pic>
        </p:grpSp>
      </p:grpSp>
      <p:grpSp>
        <p:nvGrpSpPr>
          <p:cNvPr id="48" name="Группа 47"/>
          <p:cNvGrpSpPr/>
          <p:nvPr/>
        </p:nvGrpSpPr>
        <p:grpSpPr>
          <a:xfrm>
            <a:off x="4917045" y="1658666"/>
            <a:ext cx="3999532" cy="729643"/>
            <a:chOff x="4939679" y="1096690"/>
            <a:chExt cx="3999532" cy="729643"/>
          </a:xfrm>
        </p:grpSpPr>
        <p:sp>
          <p:nvSpPr>
            <p:cNvPr id="100" name="TextBox 99"/>
            <p:cNvSpPr txBox="1"/>
            <p:nvPr/>
          </p:nvSpPr>
          <p:spPr>
            <a:xfrm>
              <a:off x="5955983" y="1096690"/>
              <a:ext cx="29832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Ведение базы энергетического</a:t>
              </a:r>
            </a:p>
            <a:p>
              <a:pPr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оборудования</a:t>
              </a:r>
            </a:p>
          </p:txBody>
        </p:sp>
        <p:grpSp>
          <p:nvGrpSpPr>
            <p:cNvPr id="47" name="Группа 46"/>
            <p:cNvGrpSpPr/>
            <p:nvPr/>
          </p:nvGrpSpPr>
          <p:grpSpPr>
            <a:xfrm>
              <a:off x="4939679" y="1135541"/>
              <a:ext cx="993772" cy="690792"/>
              <a:chOff x="4939679" y="1135541"/>
              <a:chExt cx="993772" cy="690792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9679" y="1135541"/>
                <a:ext cx="993772" cy="690792"/>
              </a:xfrm>
              <a:prstGeom prst="rect">
                <a:avLst/>
              </a:prstGeom>
            </p:spPr>
          </p:pic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1904" y="1205085"/>
                <a:ext cx="206662" cy="261198"/>
              </a:xfrm>
              <a:prstGeom prst="rect">
                <a:avLst/>
              </a:prstGeom>
            </p:spPr>
          </p:pic>
        </p:grpSp>
      </p:grpSp>
      <p:grpSp>
        <p:nvGrpSpPr>
          <p:cNvPr id="51" name="Группа 50"/>
          <p:cNvGrpSpPr/>
          <p:nvPr/>
        </p:nvGrpSpPr>
        <p:grpSpPr>
          <a:xfrm>
            <a:off x="5349620" y="2356333"/>
            <a:ext cx="3181192" cy="526924"/>
            <a:chOff x="5372254" y="1847363"/>
            <a:chExt cx="3181192" cy="526924"/>
          </a:xfrm>
        </p:grpSpPr>
        <p:sp>
          <p:nvSpPr>
            <p:cNvPr id="101" name="TextBox 100"/>
            <p:cNvSpPr txBox="1"/>
            <p:nvPr/>
          </p:nvSpPr>
          <p:spPr>
            <a:xfrm>
              <a:off x="6332219" y="1847363"/>
              <a:ext cx="22212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Формирование аналитических материалов</a:t>
              </a:r>
            </a:p>
          </p:txBody>
        </p:sp>
        <p:grpSp>
          <p:nvGrpSpPr>
            <p:cNvPr id="49" name="Группа 48"/>
            <p:cNvGrpSpPr/>
            <p:nvPr/>
          </p:nvGrpSpPr>
          <p:grpSpPr>
            <a:xfrm>
              <a:off x="5372254" y="1877401"/>
              <a:ext cx="933176" cy="496886"/>
              <a:chOff x="5372254" y="1877401"/>
              <a:chExt cx="933176" cy="496886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2254" y="1877401"/>
                <a:ext cx="933176" cy="496886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0333" y="1974574"/>
                <a:ext cx="232511" cy="251363"/>
              </a:xfrm>
              <a:prstGeom prst="rect">
                <a:avLst/>
              </a:prstGeom>
            </p:spPr>
          </p:pic>
        </p:grpSp>
      </p:grpSp>
      <p:grpSp>
        <p:nvGrpSpPr>
          <p:cNvPr id="54" name="Группа 53"/>
          <p:cNvGrpSpPr/>
          <p:nvPr/>
        </p:nvGrpSpPr>
        <p:grpSpPr>
          <a:xfrm>
            <a:off x="5025498" y="3742302"/>
            <a:ext cx="3647240" cy="646331"/>
            <a:chOff x="5048132" y="3171492"/>
            <a:chExt cx="3647240" cy="646331"/>
          </a:xfrm>
        </p:grpSpPr>
        <p:sp>
          <p:nvSpPr>
            <p:cNvPr id="103" name="TextBox 102"/>
            <p:cNvSpPr txBox="1"/>
            <p:nvPr/>
          </p:nvSpPr>
          <p:spPr>
            <a:xfrm>
              <a:off x="6055045" y="3171492"/>
              <a:ext cx="264032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Интеграция распределенных информационных ресурсов в рамках единого хранилища данных </a:t>
              </a:r>
            </a:p>
          </p:txBody>
        </p:sp>
        <p:grpSp>
          <p:nvGrpSpPr>
            <p:cNvPr id="52" name="Группа 51"/>
            <p:cNvGrpSpPr/>
            <p:nvPr/>
          </p:nvGrpSpPr>
          <p:grpSpPr>
            <a:xfrm>
              <a:off x="5048132" y="3201261"/>
              <a:ext cx="974810" cy="523960"/>
              <a:chOff x="5048132" y="3201261"/>
              <a:chExt cx="974810" cy="523960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8132" y="3201261"/>
                <a:ext cx="974810" cy="523960"/>
              </a:xfrm>
              <a:prstGeom prst="rect">
                <a:avLst/>
              </a:prstGeom>
            </p:spPr>
          </p:pic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0623" y="3389440"/>
                <a:ext cx="288938" cy="212282"/>
              </a:xfrm>
              <a:prstGeom prst="rect">
                <a:avLst/>
              </a:prstGeom>
            </p:spPr>
          </p:pic>
        </p:grpSp>
      </p:grpSp>
      <p:grpSp>
        <p:nvGrpSpPr>
          <p:cNvPr id="57" name="Группа 56"/>
          <p:cNvGrpSpPr/>
          <p:nvPr/>
        </p:nvGrpSpPr>
        <p:grpSpPr>
          <a:xfrm>
            <a:off x="4742352" y="3981348"/>
            <a:ext cx="4242858" cy="1036198"/>
            <a:chOff x="4682064" y="3335450"/>
            <a:chExt cx="4242858" cy="1036198"/>
          </a:xfrm>
        </p:grpSpPr>
        <p:sp>
          <p:nvSpPr>
            <p:cNvPr id="104" name="TextBox 103"/>
            <p:cNvSpPr txBox="1"/>
            <p:nvPr/>
          </p:nvSpPr>
          <p:spPr>
            <a:xfrm>
              <a:off x="5273993" y="3909983"/>
              <a:ext cx="36509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Единовременный доступ</a:t>
              </a:r>
            </a:p>
            <a:p>
              <a:pPr defTabSz="685800">
                <a:defRPr/>
              </a:pPr>
              <a:r>
                <a:rPr lang="ru-RU" sz="1200" kern="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к информации для всех участников</a:t>
              </a:r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4682064" y="3335450"/>
              <a:ext cx="557988" cy="1022978"/>
              <a:chOff x="4682064" y="3335450"/>
              <a:chExt cx="557988" cy="1022978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2064" y="3335450"/>
                <a:ext cx="557988" cy="1022978"/>
              </a:xfrm>
              <a:prstGeom prst="rect">
                <a:avLst/>
              </a:prstGeom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6175" y="4030397"/>
                <a:ext cx="255182" cy="233661"/>
              </a:xfrm>
              <a:prstGeom prst="rect">
                <a:avLst/>
              </a:prstGeom>
            </p:spPr>
          </p:pic>
        </p:grpSp>
      </p:grpSp>
      <p:grpSp>
        <p:nvGrpSpPr>
          <p:cNvPr id="30" name="Группа 29"/>
          <p:cNvGrpSpPr/>
          <p:nvPr/>
        </p:nvGrpSpPr>
        <p:grpSpPr>
          <a:xfrm>
            <a:off x="4437926" y="3997158"/>
            <a:ext cx="268148" cy="1190188"/>
            <a:chOff x="4437926" y="3435183"/>
            <a:chExt cx="268148" cy="119018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230" y="3435183"/>
              <a:ext cx="71540" cy="1064148"/>
            </a:xfrm>
            <a:prstGeom prst="rect">
              <a:avLst/>
            </a:prstGeom>
          </p:spPr>
        </p:pic>
        <p:sp>
          <p:nvSpPr>
            <p:cNvPr id="4" name="Овал 3"/>
            <p:cNvSpPr/>
            <p:nvPr/>
          </p:nvSpPr>
          <p:spPr>
            <a:xfrm>
              <a:off x="4437926" y="4357223"/>
              <a:ext cx="268148" cy="268148"/>
            </a:xfrm>
            <a:prstGeom prst="ellipse">
              <a:avLst/>
            </a:prstGeom>
            <a:solidFill>
              <a:srgbClr val="EEF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4499715" y="4483922"/>
              <a:ext cx="148686" cy="32401"/>
              <a:chOff x="4499715" y="4483922"/>
              <a:chExt cx="148686" cy="32401"/>
            </a:xfrm>
          </p:grpSpPr>
          <p:sp>
            <p:nvSpPr>
              <p:cNvPr id="79" name="Овал 78"/>
              <p:cNvSpPr/>
              <p:nvPr/>
            </p:nvSpPr>
            <p:spPr>
              <a:xfrm>
                <a:off x="4616001" y="4483922"/>
                <a:ext cx="32400" cy="32401"/>
              </a:xfrm>
              <a:prstGeom prst="ellipse">
                <a:avLst/>
              </a:prstGeom>
              <a:solidFill>
                <a:srgbClr val="1987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0" name="Овал 79"/>
              <p:cNvSpPr/>
              <p:nvPr/>
            </p:nvSpPr>
            <p:spPr>
              <a:xfrm>
                <a:off x="4557858" y="4483922"/>
                <a:ext cx="32400" cy="32401"/>
              </a:xfrm>
              <a:prstGeom prst="ellipse">
                <a:avLst/>
              </a:prstGeom>
              <a:solidFill>
                <a:srgbClr val="1987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1" name="Овал 80"/>
              <p:cNvSpPr/>
              <p:nvPr/>
            </p:nvSpPr>
            <p:spPr>
              <a:xfrm>
                <a:off x="4499715" y="4483922"/>
                <a:ext cx="32400" cy="32401"/>
              </a:xfrm>
              <a:prstGeom prst="ellipse">
                <a:avLst/>
              </a:prstGeom>
              <a:solidFill>
                <a:srgbClr val="1987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71" name="Текст 5">
            <a:extLst>
              <a:ext uri="{FF2B5EF4-FFF2-40B4-BE49-F238E27FC236}">
                <a16:creationId xmlns:a16="http://schemas.microsoft.com/office/drawing/2014/main" id="{6F476BA5-63B0-48A6-A5F3-9E3A9A03D32A}"/>
              </a:ext>
            </a:extLst>
          </p:cNvPr>
          <p:cNvSpPr txBox="1">
            <a:spLocks/>
          </p:cNvSpPr>
          <p:nvPr/>
        </p:nvSpPr>
        <p:spPr>
          <a:xfrm>
            <a:off x="1551600" y="5343792"/>
            <a:ext cx="7592399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100" dirty="0"/>
          </a:p>
        </p:txBody>
      </p:sp>
      <p:sp>
        <p:nvSpPr>
          <p:cNvPr id="67" name="TextBox 66"/>
          <p:cNvSpPr txBox="1"/>
          <p:nvPr/>
        </p:nvSpPr>
        <p:spPr>
          <a:xfrm>
            <a:off x="541185" y="985632"/>
            <a:ext cx="8133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200" kern="0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ООО </a:t>
            </a:r>
            <a:r>
              <a:rPr lang="ru-RU" sz="1200" kern="0" dirty="0">
                <a:solidFill>
                  <a:srgbClr val="003366"/>
                </a:solidFill>
                <a:latin typeface="Arial Narrow" panose="020B0606020202030204" pitchFamily="34" charset="0"/>
              </a:rPr>
              <a:t>«Газпром межрегионгаз» принято решение принять «ИУСЦИФРА» единой и основной платформой для автоматизации производственно-технологических процессов (</a:t>
            </a:r>
            <a:r>
              <a:rPr lang="en-US" sz="1200" kern="0" dirty="0">
                <a:solidFill>
                  <a:srgbClr val="003366"/>
                </a:solidFill>
                <a:latin typeface="Arial Narrow" panose="020B0606020202030204" pitchFamily="34" charset="0"/>
              </a:rPr>
              <a:t>MES\MOM) </a:t>
            </a:r>
            <a:r>
              <a:rPr lang="ru-RU" sz="1200" kern="0" dirty="0">
                <a:solidFill>
                  <a:srgbClr val="003366"/>
                </a:solidFill>
                <a:latin typeface="Arial Narrow" panose="020B0606020202030204" pitchFamily="34" charset="0"/>
              </a:rPr>
              <a:t>Группы </a:t>
            </a:r>
            <a:r>
              <a:rPr lang="ru-RU" sz="1200" kern="0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Газпром </a:t>
            </a:r>
            <a:r>
              <a:rPr lang="ru-RU" sz="1200" kern="0" dirty="0">
                <a:solidFill>
                  <a:srgbClr val="003366"/>
                </a:solidFill>
                <a:latin typeface="Arial Narrow" panose="020B0606020202030204" pitchFamily="34" charset="0"/>
              </a:rPr>
              <a:t>межрегионгаз </a:t>
            </a:r>
          </a:p>
        </p:txBody>
      </p:sp>
      <p:sp>
        <p:nvSpPr>
          <p:cNvPr id="68" name="Заголовок 2"/>
          <p:cNvSpPr txBox="1">
            <a:spLocks/>
          </p:cNvSpPr>
          <p:nvPr/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ru-RU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dirty="0" smtClean="0"/>
              <a:t>Функциональность </a:t>
            </a:r>
            <a:r>
              <a:rPr lang="ru-RU" sz="2000" dirty="0"/>
              <a:t>программной платформы «ИУСЦИФРА»</a:t>
            </a:r>
          </a:p>
        </p:txBody>
      </p:sp>
    </p:spTree>
    <p:extLst>
      <p:ext uri="{BB962C8B-B14F-4D97-AF65-F5344CB8AC3E}">
        <p14:creationId xmlns:p14="http://schemas.microsoft.com/office/powerpoint/2010/main" val="4055811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1900238" y="1101349"/>
            <a:ext cx="6817022" cy="3166253"/>
          </a:xfrm>
          <a:prstGeom prst="rect">
            <a:avLst/>
          </a:prstGeom>
          <a:solidFill>
            <a:srgbClr val="F1F6F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>
          <a:xfrm flipH="1">
            <a:off x="3359528" y="1652721"/>
            <a:ext cx="5198686" cy="0"/>
          </a:xfrm>
          <a:prstGeom prst="line">
            <a:avLst/>
          </a:prstGeom>
          <a:ln w="25400">
            <a:solidFill>
              <a:srgbClr val="157FE2"/>
            </a:solidFill>
            <a:prstDash val="sysDash"/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/>
        </p:nvSpPr>
        <p:spPr>
          <a:xfrm>
            <a:off x="2011481" y="1631247"/>
            <a:ext cx="378000" cy="2514716"/>
          </a:xfrm>
          <a:prstGeom prst="roundRect">
            <a:avLst/>
          </a:prstGeom>
          <a:solidFill>
            <a:srgbClr val="C7E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>
              <a:defRPr/>
            </a:pPr>
            <a:r>
              <a:rPr lang="ru-RU" sz="1200" dirty="0">
                <a:solidFill>
                  <a:srgbClr val="003366"/>
                </a:solidFill>
                <a:latin typeface="Arial Narrow" panose="020B0606020202030204" pitchFamily="34" charset="0"/>
              </a:rPr>
              <a:t>Сервис администрирования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418129" y="1637481"/>
            <a:ext cx="378000" cy="2514716"/>
          </a:xfrm>
          <a:prstGeom prst="roundRect">
            <a:avLst/>
          </a:prstGeom>
          <a:solidFill>
            <a:srgbClr val="C7E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>
              <a:defRPr/>
            </a:pPr>
            <a:r>
              <a:rPr lang="ru-RU" sz="1200" dirty="0">
                <a:solidFill>
                  <a:srgbClr val="003366"/>
                </a:solidFill>
                <a:latin typeface="Arial Narrow" panose="020B0606020202030204" pitchFamily="34" charset="0"/>
              </a:rPr>
              <a:t>Сервис конфигурирования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824777" y="1631225"/>
            <a:ext cx="378000" cy="2521247"/>
          </a:xfrm>
          <a:prstGeom prst="roundRect">
            <a:avLst/>
          </a:prstGeom>
          <a:solidFill>
            <a:srgbClr val="C7E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>
              <a:lnSpc>
                <a:spcPts val="1200"/>
              </a:lnSpc>
              <a:defRPr/>
            </a:pPr>
            <a:r>
              <a:rPr lang="ru-RU" sz="1200" dirty="0">
                <a:solidFill>
                  <a:srgbClr val="003366"/>
                </a:solidFill>
                <a:latin typeface="Arial Narrow" panose="020B0606020202030204" pitchFamily="34" charset="0"/>
              </a:rPr>
              <a:t>Сервис авторизации и аутентификации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 rot="5400000">
            <a:off x="4727071" y="1802231"/>
            <a:ext cx="600492" cy="3345760"/>
          </a:xfrm>
          <a:prstGeom prst="roundRect">
            <a:avLst/>
          </a:prstGeom>
          <a:solidFill>
            <a:srgbClr val="CFF0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lnSpc>
                <a:spcPts val="1000"/>
              </a:lnSpc>
              <a:defRPr/>
            </a:pPr>
            <a:r>
              <a:rPr lang="en-US" sz="1000" dirty="0">
                <a:solidFill>
                  <a:srgbClr val="003366"/>
                </a:solidFill>
                <a:latin typeface="Arial Narrow" panose="020B0606020202030204" pitchFamily="34" charset="0"/>
              </a:rPr>
              <a:t>  </a:t>
            </a:r>
            <a:r>
              <a:rPr lang="ru-RU" sz="1000" dirty="0">
                <a:solidFill>
                  <a:srgbClr val="003366"/>
                </a:solidFill>
                <a:latin typeface="Arial Narrow" panose="020B0606020202030204" pitchFamily="34" charset="0"/>
              </a:rPr>
              <a:t>Модуль хранения данных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 rot="5400000">
            <a:off x="7389434" y="2569820"/>
            <a:ext cx="576942" cy="1810180"/>
          </a:xfrm>
          <a:prstGeom prst="round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lnSpc>
                <a:spcPts val="1200"/>
              </a:lnSpc>
              <a:defRPr/>
            </a:pPr>
            <a:r>
              <a:rPr lang="ru-RU" sz="1100" dirty="0">
                <a:solidFill>
                  <a:srgbClr val="003366"/>
                </a:solidFill>
                <a:latin typeface="Arial Narrow" panose="020B0606020202030204" pitchFamily="34" charset="0"/>
              </a:rPr>
              <a:t>Модуль взаимодействия</a:t>
            </a:r>
          </a:p>
          <a:p>
            <a:pPr lvl="0" algn="ctr">
              <a:lnSpc>
                <a:spcPts val="1200"/>
              </a:lnSpc>
              <a:defRPr/>
            </a:pPr>
            <a:r>
              <a:rPr lang="ru-RU" sz="1100" dirty="0">
                <a:solidFill>
                  <a:srgbClr val="003366"/>
                </a:solidFill>
                <a:latin typeface="Arial Narrow" panose="020B0606020202030204" pitchFamily="34" charset="0"/>
              </a:rPr>
              <a:t>с внешними системами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 rot="5400000">
            <a:off x="3856786" y="1273657"/>
            <a:ext cx="587829" cy="1661554"/>
          </a:xfrm>
          <a:prstGeom prst="round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lnSpc>
                <a:spcPts val="1200"/>
              </a:lnSpc>
              <a:defRPr/>
            </a:pPr>
            <a:r>
              <a:rPr lang="ru-RU" sz="1100" dirty="0">
                <a:solidFill>
                  <a:srgbClr val="003366"/>
                </a:solidFill>
                <a:latin typeface="Arial Narrow" panose="020B0606020202030204" pitchFamily="34" charset="0"/>
              </a:rPr>
              <a:t>Модуль мониторинга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 rot="5400000">
            <a:off x="5576294" y="1307883"/>
            <a:ext cx="587829" cy="1597654"/>
          </a:xfrm>
          <a:prstGeom prst="round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lnSpc>
                <a:spcPts val="1200"/>
              </a:lnSpc>
              <a:defRPr/>
            </a:pPr>
            <a:r>
              <a:rPr lang="ru-RU" sz="1100" dirty="0">
                <a:solidFill>
                  <a:srgbClr val="003366"/>
                </a:solidFill>
                <a:latin typeface="Arial Narrow" panose="020B0606020202030204" pitchFamily="34" charset="0"/>
              </a:rPr>
              <a:t>Модуль построения отчетов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 rot="5400000">
            <a:off x="5583280" y="1990456"/>
            <a:ext cx="587829" cy="1600030"/>
          </a:xfrm>
          <a:prstGeom prst="round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lnSpc>
                <a:spcPts val="1200"/>
              </a:lnSpc>
              <a:defRPr/>
            </a:pPr>
            <a:r>
              <a:rPr lang="ru-RU" sz="1100" dirty="0">
                <a:solidFill>
                  <a:srgbClr val="003366"/>
                </a:solidFill>
                <a:latin typeface="Arial Narrow" panose="020B0606020202030204" pitchFamily="34" charset="0"/>
              </a:rPr>
              <a:t>Модуль управления событиями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 rot="5400000">
            <a:off x="3855648" y="1954595"/>
            <a:ext cx="587829" cy="1664024"/>
          </a:xfrm>
          <a:prstGeom prst="round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lnSpc>
                <a:spcPts val="1200"/>
              </a:lnSpc>
              <a:defRPr/>
            </a:pPr>
            <a:r>
              <a:rPr lang="ru-RU" sz="1100" dirty="0">
                <a:solidFill>
                  <a:srgbClr val="003366"/>
                </a:solidFill>
                <a:latin typeface="Arial Narrow" panose="020B0606020202030204" pitchFamily="34" charset="0"/>
              </a:rPr>
              <a:t>Модуль управления нормативно-справочной информацией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 rot="5400000">
            <a:off x="7376464" y="1195074"/>
            <a:ext cx="586047" cy="1821095"/>
          </a:xfrm>
          <a:prstGeom prst="round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lnSpc>
                <a:spcPts val="1200"/>
              </a:lnSpc>
              <a:defRPr/>
            </a:pPr>
            <a:r>
              <a:rPr lang="ru-RU" sz="1100" dirty="0">
                <a:solidFill>
                  <a:srgbClr val="003366"/>
                </a:solidFill>
                <a:latin typeface="Arial Narrow" panose="020B0606020202030204" pitchFamily="34" charset="0"/>
              </a:rPr>
              <a:t>Поисковые компоненты (атрибутивный, контекстный</a:t>
            </a:r>
          </a:p>
          <a:p>
            <a:pPr lvl="0" algn="ctr">
              <a:lnSpc>
                <a:spcPts val="1200"/>
              </a:lnSpc>
              <a:defRPr/>
            </a:pPr>
            <a:r>
              <a:rPr lang="ru-RU" sz="1100" dirty="0">
                <a:solidFill>
                  <a:srgbClr val="003366"/>
                </a:solidFill>
                <a:latin typeface="Arial Narrow" panose="020B0606020202030204" pitchFamily="34" charset="0"/>
              </a:rPr>
              <a:t>и полнотекстовый поиск)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 rot="5400000">
            <a:off x="7390155" y="1879583"/>
            <a:ext cx="573580" cy="1808260"/>
          </a:xfrm>
          <a:prstGeom prst="round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lnSpc>
                <a:spcPts val="1200"/>
              </a:lnSpc>
              <a:defRPr/>
            </a:pPr>
            <a:r>
              <a:rPr lang="ru-RU" sz="1100" dirty="0">
                <a:solidFill>
                  <a:srgbClr val="003366"/>
                </a:solidFill>
                <a:latin typeface="Arial Narrow" panose="020B0606020202030204" pitchFamily="34" charset="0"/>
              </a:rPr>
              <a:t>Модуль геоинформационных сервисов и сервисов работы</a:t>
            </a:r>
          </a:p>
          <a:p>
            <a:pPr lvl="0" algn="ctr">
              <a:lnSpc>
                <a:spcPts val="1200"/>
              </a:lnSpc>
              <a:defRPr/>
            </a:pPr>
            <a:r>
              <a:rPr lang="ru-RU" sz="1100" dirty="0">
                <a:solidFill>
                  <a:srgbClr val="003366"/>
                </a:solidFill>
                <a:latin typeface="Arial Narrow" panose="020B0606020202030204" pitchFamily="34" charset="0"/>
              </a:rPr>
              <a:t>с технологическими схемами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514671" y="1177054"/>
            <a:ext cx="2128220" cy="419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ru-RU" sz="1200" b="1" dirty="0">
                <a:solidFill>
                  <a:srgbClr val="0079C2"/>
                </a:solidFill>
                <a:latin typeface="Arial Narrow" panose="020B0606020202030204" pitchFamily="34" charset="0"/>
              </a:rPr>
              <a:t>Пользовательский интерфейс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3332792" y="3870725"/>
            <a:ext cx="5248282" cy="266233"/>
          </a:xfrm>
          <a:prstGeom prst="rect">
            <a:avLst/>
          </a:prstGeom>
          <a:solidFill>
            <a:srgbClr val="157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Интерфейс взаимодействия с системами телеметрии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659739" y="4331016"/>
            <a:ext cx="4559583" cy="668365"/>
            <a:chOff x="3586387" y="4050983"/>
            <a:chExt cx="4559583" cy="668365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586387" y="4052387"/>
              <a:ext cx="794553" cy="666961"/>
              <a:chOff x="2772494" y="4052387"/>
              <a:chExt cx="794553" cy="666961"/>
            </a:xfrm>
          </p:grpSpPr>
          <p:cxnSp>
            <p:nvCxnSpPr>
              <p:cNvPr id="73" name="Прямая соединительная линия 72"/>
              <p:cNvCxnSpPr/>
              <p:nvPr/>
            </p:nvCxnSpPr>
            <p:spPr>
              <a:xfrm flipV="1">
                <a:off x="3378079" y="4052387"/>
                <a:ext cx="0" cy="209896"/>
              </a:xfrm>
              <a:prstGeom prst="line">
                <a:avLst/>
              </a:prstGeom>
              <a:ln w="38100">
                <a:solidFill>
                  <a:srgbClr val="157FE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>
                <a:off x="2772494" y="4257683"/>
                <a:ext cx="4587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1600" b="1">
                    <a:latin typeface="Arial Narrow" panose="020B0606020202030204" pitchFamily="34" charset="0"/>
                  </a:defRPr>
                </a:lvl1pPr>
              </a:lstStyle>
              <a:p>
                <a:pPr defTabSz="685800">
                  <a:defRPr/>
                </a:pPr>
                <a:r>
                  <a:rPr lang="ru-RU" sz="1200" b="0" dirty="0">
                    <a:solidFill>
                      <a:srgbClr val="003366"/>
                    </a:solidFill>
                  </a:rPr>
                  <a:t>СТМ</a:t>
                </a:r>
              </a:p>
              <a:p>
                <a:pPr defTabSz="685800">
                  <a:defRPr/>
                </a:pPr>
                <a:r>
                  <a:rPr lang="ru-RU" sz="1200" dirty="0">
                    <a:solidFill>
                      <a:srgbClr val="003366"/>
                    </a:solidFill>
                  </a:rPr>
                  <a:t>ГТО</a:t>
                </a:r>
              </a:p>
            </p:txBody>
          </p: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9111" y="4295217"/>
                <a:ext cx="377936" cy="357187"/>
              </a:xfrm>
              <a:prstGeom prst="rect">
                <a:avLst/>
              </a:prstGeom>
            </p:spPr>
          </p:pic>
        </p:grpSp>
        <p:grpSp>
          <p:nvGrpSpPr>
            <p:cNvPr id="42" name="Группа 41"/>
            <p:cNvGrpSpPr/>
            <p:nvPr/>
          </p:nvGrpSpPr>
          <p:grpSpPr>
            <a:xfrm>
              <a:off x="5468902" y="4050983"/>
              <a:ext cx="794553" cy="666961"/>
              <a:chOff x="2772494" y="4052387"/>
              <a:chExt cx="794553" cy="666961"/>
            </a:xfrm>
          </p:grpSpPr>
          <p:cxnSp>
            <p:nvCxnSpPr>
              <p:cNvPr id="65" name="Прямая соединительная линия 64"/>
              <p:cNvCxnSpPr/>
              <p:nvPr/>
            </p:nvCxnSpPr>
            <p:spPr>
              <a:xfrm flipV="1">
                <a:off x="3378079" y="4052387"/>
                <a:ext cx="0" cy="209896"/>
              </a:xfrm>
              <a:prstGeom prst="line">
                <a:avLst/>
              </a:prstGeom>
              <a:ln w="38100">
                <a:solidFill>
                  <a:srgbClr val="157FE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2772494" y="4257683"/>
                <a:ext cx="4587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1600" b="1">
                    <a:latin typeface="Arial Narrow" panose="020B0606020202030204" pitchFamily="34" charset="0"/>
                  </a:defRPr>
                </a:lvl1pPr>
              </a:lstStyle>
              <a:p>
                <a:pPr defTabSz="685800">
                  <a:defRPr/>
                </a:pPr>
                <a:r>
                  <a:rPr lang="ru-RU" sz="1200" b="0" dirty="0">
                    <a:solidFill>
                      <a:srgbClr val="003366"/>
                    </a:solidFill>
                  </a:rPr>
                  <a:t>СТМ</a:t>
                </a:r>
              </a:p>
              <a:p>
                <a:pPr defTabSz="685800">
                  <a:defRPr/>
                </a:pPr>
                <a:r>
                  <a:rPr lang="ru-RU" sz="1200" dirty="0">
                    <a:solidFill>
                      <a:srgbClr val="003366"/>
                    </a:solidFill>
                  </a:rPr>
                  <a:t>РГК</a:t>
                </a:r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9111" y="4295217"/>
                <a:ext cx="377936" cy="357187"/>
              </a:xfrm>
              <a:prstGeom prst="rect">
                <a:avLst/>
              </a:prstGeom>
            </p:spPr>
          </p:pic>
        </p:grpSp>
        <p:grpSp>
          <p:nvGrpSpPr>
            <p:cNvPr id="72" name="Группа 71"/>
            <p:cNvGrpSpPr/>
            <p:nvPr/>
          </p:nvGrpSpPr>
          <p:grpSpPr>
            <a:xfrm>
              <a:off x="7351417" y="4051685"/>
              <a:ext cx="794553" cy="666961"/>
              <a:chOff x="2772494" y="4052387"/>
              <a:chExt cx="794553" cy="666961"/>
            </a:xfrm>
          </p:grpSpPr>
          <p:cxnSp>
            <p:nvCxnSpPr>
              <p:cNvPr id="78" name="Прямая соединительная линия 77"/>
              <p:cNvCxnSpPr/>
              <p:nvPr/>
            </p:nvCxnSpPr>
            <p:spPr>
              <a:xfrm flipV="1">
                <a:off x="3378079" y="4052387"/>
                <a:ext cx="0" cy="209896"/>
              </a:xfrm>
              <a:prstGeom prst="line">
                <a:avLst/>
              </a:prstGeom>
              <a:ln w="38100">
                <a:solidFill>
                  <a:srgbClr val="157FE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2772494" y="4257683"/>
                <a:ext cx="4587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1600" b="1">
                    <a:latin typeface="Arial Narrow" panose="020B0606020202030204" pitchFamily="34" charset="0"/>
                  </a:defRPr>
                </a:lvl1pPr>
              </a:lstStyle>
              <a:p>
                <a:pPr defTabSz="685800">
                  <a:defRPr/>
                </a:pPr>
                <a:r>
                  <a:rPr lang="ru-RU" sz="1200" b="0" dirty="0">
                    <a:solidFill>
                      <a:srgbClr val="003366"/>
                    </a:solidFill>
                  </a:rPr>
                  <a:t>СТМ</a:t>
                </a:r>
              </a:p>
              <a:p>
                <a:pPr defTabSz="685800">
                  <a:defRPr/>
                </a:pPr>
                <a:r>
                  <a:rPr lang="ru-RU" sz="1200" dirty="0">
                    <a:solidFill>
                      <a:srgbClr val="003366"/>
                    </a:solidFill>
                  </a:rPr>
                  <a:t>ГРО</a:t>
                </a:r>
              </a:p>
            </p:txBody>
          </p:sp>
          <p:pic>
            <p:nvPicPr>
              <p:cNvPr id="84" name="Рисунок 8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9111" y="4295217"/>
                <a:ext cx="377936" cy="357187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/>
          <p:cNvGrpSpPr/>
          <p:nvPr/>
        </p:nvGrpSpPr>
        <p:grpSpPr>
          <a:xfrm>
            <a:off x="295743" y="1478299"/>
            <a:ext cx="1470188" cy="2519861"/>
            <a:chOff x="310987" y="1192549"/>
            <a:chExt cx="1470188" cy="2519861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432056" y="2759036"/>
              <a:ext cx="1349119" cy="953374"/>
              <a:chOff x="432056" y="2759036"/>
              <a:chExt cx="1349119" cy="953374"/>
            </a:xfrm>
          </p:grpSpPr>
          <p:cxnSp>
            <p:nvCxnSpPr>
              <p:cNvPr id="71" name="Прямая соединительная линия 70"/>
              <p:cNvCxnSpPr/>
              <p:nvPr/>
            </p:nvCxnSpPr>
            <p:spPr>
              <a:xfrm>
                <a:off x="1416234" y="3095131"/>
                <a:ext cx="364941" cy="0"/>
              </a:xfrm>
              <a:prstGeom prst="line">
                <a:avLst/>
              </a:prstGeom>
              <a:ln w="38100">
                <a:solidFill>
                  <a:srgbClr val="157FE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Группа 4"/>
              <p:cNvGrpSpPr/>
              <p:nvPr/>
            </p:nvGrpSpPr>
            <p:grpSpPr>
              <a:xfrm>
                <a:off x="432056" y="2759036"/>
                <a:ext cx="901209" cy="953374"/>
                <a:chOff x="430834" y="2578061"/>
                <a:chExt cx="901209" cy="953374"/>
              </a:xfrm>
            </p:grpSpPr>
            <p:sp>
              <p:nvSpPr>
                <p:cNvPr id="66" name="TextBox 65"/>
                <p:cNvSpPr txBox="1"/>
                <p:nvPr/>
              </p:nvSpPr>
              <p:spPr>
                <a:xfrm>
                  <a:off x="430834" y="3069770"/>
                  <a:ext cx="90120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>
                    <a:defRPr/>
                  </a:pPr>
                  <a:endParaRPr lang="ru-RU" sz="1200" dirty="0">
                    <a:solidFill>
                      <a:srgbClr val="003366"/>
                    </a:solidFill>
                    <a:latin typeface="Arial Narrow" panose="020B0606020202030204" pitchFamily="34" charset="0"/>
                  </a:endParaRPr>
                </a:p>
                <a:p>
                  <a:pPr defTabSz="685800">
                    <a:defRPr/>
                  </a:pPr>
                  <a:r>
                    <a:rPr lang="ru-RU" sz="1200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Веб-портал </a:t>
                  </a:r>
                </a:p>
              </p:txBody>
            </p:sp>
            <p:pic>
              <p:nvPicPr>
                <p:cNvPr id="85" name="Рисунок 8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912" y="2578061"/>
                  <a:ext cx="597146" cy="612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Группа 13"/>
            <p:cNvGrpSpPr/>
            <p:nvPr/>
          </p:nvGrpSpPr>
          <p:grpSpPr>
            <a:xfrm>
              <a:off x="310987" y="1192549"/>
              <a:ext cx="1446129" cy="1183917"/>
              <a:chOff x="310987" y="1192549"/>
              <a:chExt cx="1446129" cy="1183917"/>
            </a:xfrm>
          </p:grpSpPr>
          <p:cxnSp>
            <p:nvCxnSpPr>
              <p:cNvPr id="83" name="Прямая соединительная линия 82"/>
              <p:cNvCxnSpPr/>
              <p:nvPr/>
            </p:nvCxnSpPr>
            <p:spPr>
              <a:xfrm>
                <a:off x="1416234" y="1556185"/>
                <a:ext cx="340882" cy="0"/>
              </a:xfrm>
              <a:prstGeom prst="line">
                <a:avLst/>
              </a:prstGeom>
              <a:ln w="38100">
                <a:solidFill>
                  <a:srgbClr val="157FE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Группа 8"/>
              <p:cNvGrpSpPr/>
              <p:nvPr/>
            </p:nvGrpSpPr>
            <p:grpSpPr>
              <a:xfrm>
                <a:off x="310987" y="1192549"/>
                <a:ext cx="1143347" cy="1183917"/>
                <a:chOff x="310987" y="1192549"/>
                <a:chExt cx="1143347" cy="1183917"/>
              </a:xfrm>
            </p:grpSpPr>
            <p:sp>
              <p:nvSpPr>
                <p:cNvPr id="67" name="TextBox 66"/>
                <p:cNvSpPr txBox="1"/>
                <p:nvPr/>
              </p:nvSpPr>
              <p:spPr>
                <a:xfrm>
                  <a:off x="310987" y="1730135"/>
                  <a:ext cx="114334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>
                    <a:defRPr/>
                  </a:pPr>
                  <a:r>
                    <a:rPr lang="ru-RU" sz="1200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Пользователи</a:t>
                  </a:r>
                </a:p>
                <a:p>
                  <a:pPr algn="ctr" defTabSz="685800">
                    <a:defRPr/>
                  </a:pPr>
                  <a:r>
                    <a:rPr lang="ru-RU" sz="1200" b="1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МРГ, ГТО, РГК </a:t>
                  </a:r>
                  <a:r>
                    <a:rPr lang="ru-RU" sz="1200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и </a:t>
                  </a:r>
                  <a:r>
                    <a:rPr lang="ru-RU" sz="1200" b="1" dirty="0">
                      <a:solidFill>
                        <a:srgbClr val="003366"/>
                      </a:solidFill>
                      <a:latin typeface="Arial Narrow" panose="020B0606020202030204" pitchFamily="34" charset="0"/>
                    </a:rPr>
                    <a:t>ГРО</a:t>
                  </a:r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6660" y="1192549"/>
                  <a:ext cx="612000" cy="47760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5" name="Текст 5">
            <a:extLst>
              <a:ext uri="{FF2B5EF4-FFF2-40B4-BE49-F238E27FC236}">
                <a16:creationId xmlns:a16="http://schemas.microsoft.com/office/drawing/2014/main" id="{4B97E6BA-FDAB-4223-A10D-7FBCADB53A26}"/>
              </a:ext>
            </a:extLst>
          </p:cNvPr>
          <p:cNvSpPr txBox="1">
            <a:spLocks/>
          </p:cNvSpPr>
          <p:nvPr/>
        </p:nvSpPr>
        <p:spPr>
          <a:xfrm>
            <a:off x="1551600" y="5343792"/>
            <a:ext cx="7592399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100" dirty="0"/>
          </a:p>
        </p:txBody>
      </p:sp>
      <p:sp>
        <p:nvSpPr>
          <p:cNvPr id="43" name="Заголовок 2"/>
          <p:cNvSpPr txBox="1">
            <a:spLocks/>
          </p:cNvSpPr>
          <p:nvPr/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ru-RU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dirty="0"/>
              <a:t>Системная архитектура «ИУСЦИФРА»</a:t>
            </a:r>
          </a:p>
        </p:txBody>
      </p:sp>
    </p:spTree>
    <p:extLst>
      <p:ext uri="{BB962C8B-B14F-4D97-AF65-F5344CB8AC3E}">
        <p14:creationId xmlns:p14="http://schemas.microsoft.com/office/powerpoint/2010/main" val="155726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3C6564D7-95CE-4F93-BD27-BB6069C367A6}"/>
              </a:ext>
            </a:extLst>
          </p:cNvPr>
          <p:cNvSpPr/>
          <p:nvPr/>
        </p:nvSpPr>
        <p:spPr>
          <a:xfrm flipH="1">
            <a:off x="3144564" y="895554"/>
            <a:ext cx="3400020" cy="4416209"/>
          </a:xfrm>
          <a:prstGeom prst="rect">
            <a:avLst/>
          </a:prstGeom>
          <a:solidFill>
            <a:srgbClr val="F1F6F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defTabSz="804650">
              <a:lnSpc>
                <a:spcPts val="1100"/>
              </a:lnSpc>
            </a:pPr>
            <a:endParaRPr lang="ru-RU" sz="950" dirty="0">
              <a:solidFill>
                <a:srgbClr val="F54949"/>
              </a:solidFill>
              <a:latin typeface="Arial Narrow"/>
            </a:endParaRP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F94B5C37-A35C-4374-BA28-4930E72BC4D3}"/>
              </a:ext>
            </a:extLst>
          </p:cNvPr>
          <p:cNvSpPr/>
          <p:nvPr/>
        </p:nvSpPr>
        <p:spPr>
          <a:xfrm flipH="1">
            <a:off x="6549181" y="895554"/>
            <a:ext cx="2594818" cy="4416209"/>
          </a:xfrm>
          <a:prstGeom prst="rect">
            <a:avLst/>
          </a:prstGeom>
          <a:solidFill>
            <a:srgbClr val="EBF1D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defTabSz="804650">
              <a:lnSpc>
                <a:spcPts val="1100"/>
              </a:lnSpc>
            </a:pPr>
            <a:endParaRPr lang="ru-RU" sz="950" dirty="0">
              <a:solidFill>
                <a:srgbClr val="F54949"/>
              </a:solidFill>
              <a:latin typeface="Arial Narrow"/>
            </a:endParaRPr>
          </a:p>
        </p:txBody>
      </p:sp>
      <p:cxnSp>
        <p:nvCxnSpPr>
          <p:cNvPr id="251" name="Straight Connector 40"/>
          <p:cNvCxnSpPr>
            <a:cxnSpLocks/>
          </p:cNvCxnSpPr>
          <p:nvPr/>
        </p:nvCxnSpPr>
        <p:spPr>
          <a:xfrm>
            <a:off x="427945" y="1445183"/>
            <a:ext cx="901099" cy="0"/>
          </a:xfrm>
          <a:prstGeom prst="line">
            <a:avLst/>
          </a:prstGeom>
          <a:ln w="19050">
            <a:solidFill>
              <a:srgbClr val="D4D8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40"/>
          <p:cNvCxnSpPr>
            <a:cxnSpLocks/>
          </p:cNvCxnSpPr>
          <p:nvPr/>
        </p:nvCxnSpPr>
        <p:spPr>
          <a:xfrm>
            <a:off x="2148328" y="1441006"/>
            <a:ext cx="1478056" cy="0"/>
          </a:xfrm>
          <a:prstGeom prst="line">
            <a:avLst/>
          </a:prstGeom>
          <a:ln w="19050">
            <a:gradFill>
              <a:gsLst>
                <a:gs pos="0">
                  <a:srgbClr val="D4D8E4"/>
                </a:gs>
                <a:gs pos="100000">
                  <a:srgbClr val="0063A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40"/>
          <p:cNvCxnSpPr>
            <a:cxnSpLocks/>
          </p:cNvCxnSpPr>
          <p:nvPr/>
        </p:nvCxnSpPr>
        <p:spPr>
          <a:xfrm>
            <a:off x="5517616" y="1426856"/>
            <a:ext cx="1812001" cy="1"/>
          </a:xfrm>
          <a:prstGeom prst="line">
            <a:avLst/>
          </a:prstGeom>
          <a:ln w="19050">
            <a:gradFill>
              <a:gsLst>
                <a:gs pos="0">
                  <a:srgbClr val="0063A1"/>
                </a:gs>
                <a:gs pos="100000">
                  <a:srgbClr val="00B05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40"/>
          <p:cNvCxnSpPr>
            <a:cxnSpLocks/>
          </p:cNvCxnSpPr>
          <p:nvPr/>
        </p:nvCxnSpPr>
        <p:spPr>
          <a:xfrm>
            <a:off x="8405526" y="1439138"/>
            <a:ext cx="312244" cy="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829BEAC-39AD-4E5D-B1C8-EB9D1D0A6334}"/>
              </a:ext>
            </a:extLst>
          </p:cNvPr>
          <p:cNvGrpSpPr/>
          <p:nvPr/>
        </p:nvGrpSpPr>
        <p:grpSpPr>
          <a:xfrm>
            <a:off x="1462832" y="1167315"/>
            <a:ext cx="568824" cy="540000"/>
            <a:chOff x="1462832" y="1236803"/>
            <a:chExt cx="568824" cy="540000"/>
          </a:xfrm>
        </p:grpSpPr>
        <p:sp>
          <p:nvSpPr>
            <p:cNvPr id="268" name="Oval 14"/>
            <p:cNvSpPr>
              <a:spLocks noChangeArrowheads="1"/>
            </p:cNvSpPr>
            <p:nvPr/>
          </p:nvSpPr>
          <p:spPr bwMode="auto">
            <a:xfrm>
              <a:off x="1462832" y="1236803"/>
              <a:ext cx="540000" cy="54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4D8E4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1468243" y="1374693"/>
              <a:ext cx="563413" cy="24622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Сейчас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4F8BF8E-C22B-4336-8CC0-C6909B843278}"/>
              </a:ext>
            </a:extLst>
          </p:cNvPr>
          <p:cNvGrpSpPr/>
          <p:nvPr/>
        </p:nvGrpSpPr>
        <p:grpSpPr>
          <a:xfrm>
            <a:off x="6776916" y="2061135"/>
            <a:ext cx="2010832" cy="384721"/>
            <a:chOff x="6701165" y="2126065"/>
            <a:chExt cx="2010832" cy="384721"/>
          </a:xfrm>
        </p:grpSpPr>
        <p:sp>
          <p:nvSpPr>
            <p:cNvPr id="273" name="Rectangle 53"/>
            <p:cNvSpPr/>
            <p:nvPr/>
          </p:nvSpPr>
          <p:spPr bwMode="auto">
            <a:xfrm flipH="1">
              <a:off x="6976542" y="2126065"/>
              <a:ext cx="1735455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1437">
                <a:buClr>
                  <a:srgbClr val="00B050"/>
                </a:buClr>
              </a:pPr>
              <a:r>
                <a:rPr lang="ru-RU" sz="9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Синхронизация с существующими системами</a:t>
              </a:r>
            </a:p>
          </p:txBody>
        </p:sp>
        <p:sp>
          <p:nvSpPr>
            <p:cNvPr id="281" name="Freeform 40"/>
            <p:cNvSpPr>
              <a:spLocks noEditPoints="1"/>
            </p:cNvSpPr>
            <p:nvPr/>
          </p:nvSpPr>
          <p:spPr bwMode="auto">
            <a:xfrm>
              <a:off x="6701165" y="2225796"/>
              <a:ext cx="216000" cy="216000"/>
            </a:xfrm>
            <a:custGeom>
              <a:avLst/>
              <a:gdLst>
                <a:gd name="T0" fmla="*/ 409426 w 256"/>
                <a:gd name="T1" fmla="*/ 92750 h 200"/>
                <a:gd name="T2" fmla="*/ 409426 w 256"/>
                <a:gd name="T3" fmla="*/ 92750 h 200"/>
                <a:gd name="T4" fmla="*/ 344438 w 256"/>
                <a:gd name="T5" fmla="*/ 151329 h 200"/>
                <a:gd name="T6" fmla="*/ 344438 w 256"/>
                <a:gd name="T7" fmla="*/ 151329 h 200"/>
                <a:gd name="T8" fmla="*/ 331440 w 256"/>
                <a:gd name="T9" fmla="*/ 156210 h 200"/>
                <a:gd name="T10" fmla="*/ 311944 w 256"/>
                <a:gd name="T11" fmla="*/ 136684 h 200"/>
                <a:gd name="T12" fmla="*/ 318443 w 256"/>
                <a:gd name="T13" fmla="*/ 122039 h 200"/>
                <a:gd name="T14" fmla="*/ 318443 w 256"/>
                <a:gd name="T15" fmla="*/ 122039 h 200"/>
                <a:gd name="T16" fmla="*/ 346063 w 256"/>
                <a:gd name="T17" fmla="*/ 97631 h 200"/>
                <a:gd name="T18" fmla="*/ 227459 w 256"/>
                <a:gd name="T19" fmla="*/ 97631 h 200"/>
                <a:gd name="T20" fmla="*/ 188466 w 256"/>
                <a:gd name="T21" fmla="*/ 97631 h 200"/>
                <a:gd name="T22" fmla="*/ 142974 w 256"/>
                <a:gd name="T23" fmla="*/ 97631 h 200"/>
                <a:gd name="T24" fmla="*/ 19496 w 256"/>
                <a:gd name="T25" fmla="*/ 97631 h 200"/>
                <a:gd name="T26" fmla="*/ 0 w 256"/>
                <a:gd name="T27" fmla="*/ 78105 h 200"/>
                <a:gd name="T28" fmla="*/ 19496 w 256"/>
                <a:gd name="T29" fmla="*/ 58579 h 200"/>
                <a:gd name="T30" fmla="*/ 69862 w 256"/>
                <a:gd name="T31" fmla="*/ 58579 h 200"/>
                <a:gd name="T32" fmla="*/ 69862 w 256"/>
                <a:gd name="T33" fmla="*/ 58579 h 200"/>
                <a:gd name="T34" fmla="*/ 168970 w 256"/>
                <a:gd name="T35" fmla="*/ 58579 h 200"/>
                <a:gd name="T36" fmla="*/ 253454 w 256"/>
                <a:gd name="T37" fmla="*/ 58579 h 200"/>
                <a:gd name="T38" fmla="*/ 346063 w 256"/>
                <a:gd name="T39" fmla="*/ 58579 h 200"/>
                <a:gd name="T40" fmla="*/ 318443 w 256"/>
                <a:gd name="T41" fmla="*/ 34171 h 200"/>
                <a:gd name="T42" fmla="*/ 318443 w 256"/>
                <a:gd name="T43" fmla="*/ 34171 h 200"/>
                <a:gd name="T44" fmla="*/ 311944 w 256"/>
                <a:gd name="T45" fmla="*/ 19526 h 200"/>
                <a:gd name="T46" fmla="*/ 331440 w 256"/>
                <a:gd name="T47" fmla="*/ 0 h 200"/>
                <a:gd name="T48" fmla="*/ 344438 w 256"/>
                <a:gd name="T49" fmla="*/ 4882 h 200"/>
                <a:gd name="T50" fmla="*/ 344438 w 256"/>
                <a:gd name="T51" fmla="*/ 4882 h 200"/>
                <a:gd name="T52" fmla="*/ 409426 w 256"/>
                <a:gd name="T53" fmla="*/ 63460 h 200"/>
                <a:gd name="T54" fmla="*/ 409426 w 256"/>
                <a:gd name="T55" fmla="*/ 63460 h 200"/>
                <a:gd name="T56" fmla="*/ 415925 w 256"/>
                <a:gd name="T57" fmla="*/ 78105 h 200"/>
                <a:gd name="T58" fmla="*/ 409426 w 256"/>
                <a:gd name="T59" fmla="*/ 92750 h 200"/>
                <a:gd name="T60" fmla="*/ 6499 w 256"/>
                <a:gd name="T61" fmla="*/ 232688 h 200"/>
                <a:gd name="T62" fmla="*/ 6499 w 256"/>
                <a:gd name="T63" fmla="*/ 232688 h 200"/>
                <a:gd name="T64" fmla="*/ 71487 w 256"/>
                <a:gd name="T65" fmla="*/ 174109 h 200"/>
                <a:gd name="T66" fmla="*/ 71487 w 256"/>
                <a:gd name="T67" fmla="*/ 174109 h 200"/>
                <a:gd name="T68" fmla="*/ 84485 w 256"/>
                <a:gd name="T69" fmla="*/ 169228 h 200"/>
                <a:gd name="T70" fmla="*/ 103981 w 256"/>
                <a:gd name="T71" fmla="*/ 188754 h 200"/>
                <a:gd name="T72" fmla="*/ 97482 w 256"/>
                <a:gd name="T73" fmla="*/ 203399 h 200"/>
                <a:gd name="T74" fmla="*/ 97482 w 256"/>
                <a:gd name="T75" fmla="*/ 203399 h 200"/>
                <a:gd name="T76" fmla="*/ 69862 w 256"/>
                <a:gd name="T77" fmla="*/ 227807 h 200"/>
                <a:gd name="T78" fmla="*/ 162471 w 256"/>
                <a:gd name="T79" fmla="*/ 227807 h 200"/>
                <a:gd name="T80" fmla="*/ 246955 w 256"/>
                <a:gd name="T81" fmla="*/ 227807 h 200"/>
                <a:gd name="T82" fmla="*/ 346063 w 256"/>
                <a:gd name="T83" fmla="*/ 227807 h 200"/>
                <a:gd name="T84" fmla="*/ 396429 w 256"/>
                <a:gd name="T85" fmla="*/ 227807 h 200"/>
                <a:gd name="T86" fmla="*/ 415925 w 256"/>
                <a:gd name="T87" fmla="*/ 247333 h 200"/>
                <a:gd name="T88" fmla="*/ 396429 w 256"/>
                <a:gd name="T89" fmla="*/ 266859 h 200"/>
                <a:gd name="T90" fmla="*/ 272951 w 256"/>
                <a:gd name="T91" fmla="*/ 266859 h 200"/>
                <a:gd name="T92" fmla="*/ 227459 w 256"/>
                <a:gd name="T93" fmla="*/ 266859 h 200"/>
                <a:gd name="T94" fmla="*/ 188466 w 256"/>
                <a:gd name="T95" fmla="*/ 266859 h 200"/>
                <a:gd name="T96" fmla="*/ 69862 w 256"/>
                <a:gd name="T97" fmla="*/ 266859 h 200"/>
                <a:gd name="T98" fmla="*/ 97482 w 256"/>
                <a:gd name="T99" fmla="*/ 291267 h 200"/>
                <a:gd name="T100" fmla="*/ 97482 w 256"/>
                <a:gd name="T101" fmla="*/ 291267 h 200"/>
                <a:gd name="T102" fmla="*/ 103981 w 256"/>
                <a:gd name="T103" fmla="*/ 305912 h 200"/>
                <a:gd name="T104" fmla="*/ 84485 w 256"/>
                <a:gd name="T105" fmla="*/ 325438 h 200"/>
                <a:gd name="T106" fmla="*/ 71487 w 256"/>
                <a:gd name="T107" fmla="*/ 320556 h 200"/>
                <a:gd name="T108" fmla="*/ 71487 w 256"/>
                <a:gd name="T109" fmla="*/ 320556 h 200"/>
                <a:gd name="T110" fmla="*/ 6499 w 256"/>
                <a:gd name="T111" fmla="*/ 261978 h 200"/>
                <a:gd name="T112" fmla="*/ 6499 w 256"/>
                <a:gd name="T113" fmla="*/ 261978 h 200"/>
                <a:gd name="T114" fmla="*/ 0 w 256"/>
                <a:gd name="T115" fmla="*/ 247333 h 200"/>
                <a:gd name="T116" fmla="*/ 6499 w 256"/>
                <a:gd name="T117" fmla="*/ 232688 h 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6" h="200">
                  <a:moveTo>
                    <a:pt x="252" y="57"/>
                  </a:moveTo>
                  <a:cubicBezTo>
                    <a:pt x="252" y="57"/>
                    <a:pt x="252" y="57"/>
                    <a:pt x="252" y="57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210" y="95"/>
                    <a:pt x="207" y="96"/>
                    <a:pt x="204" y="96"/>
                  </a:cubicBezTo>
                  <a:cubicBezTo>
                    <a:pt x="197" y="96"/>
                    <a:pt x="192" y="91"/>
                    <a:pt x="192" y="84"/>
                  </a:cubicBezTo>
                  <a:cubicBezTo>
                    <a:pt x="192" y="80"/>
                    <a:pt x="194" y="77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213" y="60"/>
                    <a:pt x="213" y="60"/>
                    <a:pt x="213" y="60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5" y="60"/>
                    <a:pt x="0" y="55"/>
                    <a:pt x="0" y="48"/>
                  </a:cubicBezTo>
                  <a:cubicBezTo>
                    <a:pt x="0" y="41"/>
                    <a:pt x="5" y="36"/>
                    <a:pt x="1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213" y="36"/>
                    <a:pt x="213" y="36"/>
                    <a:pt x="213" y="36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4" y="19"/>
                    <a:pt x="192" y="16"/>
                    <a:pt x="192" y="12"/>
                  </a:cubicBezTo>
                  <a:cubicBezTo>
                    <a:pt x="192" y="5"/>
                    <a:pt x="197" y="0"/>
                    <a:pt x="204" y="0"/>
                  </a:cubicBezTo>
                  <a:cubicBezTo>
                    <a:pt x="207" y="0"/>
                    <a:pt x="210" y="1"/>
                    <a:pt x="212" y="3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52" y="39"/>
                    <a:pt x="252" y="39"/>
                    <a:pt x="252" y="39"/>
                  </a:cubicBezTo>
                  <a:cubicBezTo>
                    <a:pt x="252" y="39"/>
                    <a:pt x="252" y="39"/>
                    <a:pt x="252" y="39"/>
                  </a:cubicBezTo>
                  <a:cubicBezTo>
                    <a:pt x="254" y="41"/>
                    <a:pt x="256" y="44"/>
                    <a:pt x="256" y="48"/>
                  </a:cubicBezTo>
                  <a:cubicBezTo>
                    <a:pt x="256" y="52"/>
                    <a:pt x="254" y="55"/>
                    <a:pt x="252" y="57"/>
                  </a:cubicBezTo>
                  <a:moveTo>
                    <a:pt x="4" y="143"/>
                  </a:moveTo>
                  <a:cubicBezTo>
                    <a:pt x="4" y="143"/>
                    <a:pt x="4" y="143"/>
                    <a:pt x="4" y="143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46" y="105"/>
                    <a:pt x="49" y="104"/>
                    <a:pt x="52" y="104"/>
                  </a:cubicBezTo>
                  <a:cubicBezTo>
                    <a:pt x="59" y="104"/>
                    <a:pt x="64" y="109"/>
                    <a:pt x="64" y="116"/>
                  </a:cubicBezTo>
                  <a:cubicBezTo>
                    <a:pt x="64" y="120"/>
                    <a:pt x="62" y="123"/>
                    <a:pt x="60" y="125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213" y="140"/>
                    <a:pt x="213" y="140"/>
                    <a:pt x="213" y="140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251" y="140"/>
                    <a:pt x="256" y="145"/>
                    <a:pt x="256" y="152"/>
                  </a:cubicBezTo>
                  <a:cubicBezTo>
                    <a:pt x="256" y="159"/>
                    <a:pt x="251" y="164"/>
                    <a:pt x="244" y="164"/>
                  </a:cubicBezTo>
                  <a:cubicBezTo>
                    <a:pt x="168" y="164"/>
                    <a:pt x="168" y="164"/>
                    <a:pt x="168" y="164"/>
                  </a:cubicBezTo>
                  <a:cubicBezTo>
                    <a:pt x="140" y="164"/>
                    <a:pt x="140" y="164"/>
                    <a:pt x="140" y="164"/>
                  </a:cubicBezTo>
                  <a:cubicBezTo>
                    <a:pt x="116" y="164"/>
                    <a:pt x="116" y="164"/>
                    <a:pt x="116" y="164"/>
                  </a:cubicBezTo>
                  <a:cubicBezTo>
                    <a:pt x="43" y="164"/>
                    <a:pt x="43" y="164"/>
                    <a:pt x="43" y="164"/>
                  </a:cubicBezTo>
                  <a:cubicBezTo>
                    <a:pt x="60" y="179"/>
                    <a:pt x="60" y="179"/>
                    <a:pt x="60" y="179"/>
                  </a:cubicBezTo>
                  <a:cubicBezTo>
                    <a:pt x="60" y="179"/>
                    <a:pt x="60" y="179"/>
                    <a:pt x="60" y="179"/>
                  </a:cubicBezTo>
                  <a:cubicBezTo>
                    <a:pt x="62" y="181"/>
                    <a:pt x="64" y="184"/>
                    <a:pt x="64" y="188"/>
                  </a:cubicBezTo>
                  <a:cubicBezTo>
                    <a:pt x="64" y="195"/>
                    <a:pt x="59" y="200"/>
                    <a:pt x="52" y="200"/>
                  </a:cubicBezTo>
                  <a:cubicBezTo>
                    <a:pt x="49" y="200"/>
                    <a:pt x="46" y="199"/>
                    <a:pt x="44" y="197"/>
                  </a:cubicBezTo>
                  <a:cubicBezTo>
                    <a:pt x="44" y="197"/>
                    <a:pt x="44" y="197"/>
                    <a:pt x="44" y="197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2" y="159"/>
                    <a:pt x="0" y="156"/>
                    <a:pt x="0" y="152"/>
                  </a:cubicBezTo>
                  <a:cubicBezTo>
                    <a:pt x="0" y="148"/>
                    <a:pt x="2" y="145"/>
                    <a:pt x="4" y="143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sz="950" dirty="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6096AFE-8B14-46E2-B9BA-C1A386A72FF8}"/>
              </a:ext>
            </a:extLst>
          </p:cNvPr>
          <p:cNvGrpSpPr/>
          <p:nvPr/>
        </p:nvGrpSpPr>
        <p:grpSpPr>
          <a:xfrm>
            <a:off x="6776916" y="2506063"/>
            <a:ext cx="2146587" cy="530915"/>
            <a:chOff x="6701165" y="2577229"/>
            <a:chExt cx="2146587" cy="530915"/>
          </a:xfrm>
        </p:grpSpPr>
        <p:sp>
          <p:nvSpPr>
            <p:cNvPr id="272" name="Rectangle 53"/>
            <p:cNvSpPr/>
            <p:nvPr/>
          </p:nvSpPr>
          <p:spPr bwMode="auto">
            <a:xfrm flipH="1">
              <a:off x="6982788" y="2577229"/>
              <a:ext cx="1864964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1437">
                <a:buClr>
                  <a:srgbClr val="00B050"/>
                </a:buClr>
              </a:pPr>
              <a:r>
                <a:rPr lang="ru-RU" sz="9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Централизация и сокращение затрат на сопровождение существующих систем</a:t>
              </a:r>
            </a:p>
          </p:txBody>
        </p:sp>
        <p:sp>
          <p:nvSpPr>
            <p:cNvPr id="282" name="Freeform 79"/>
            <p:cNvSpPr>
              <a:spLocks noEditPoints="1"/>
            </p:cNvSpPr>
            <p:nvPr/>
          </p:nvSpPr>
          <p:spPr bwMode="auto">
            <a:xfrm flipH="1">
              <a:off x="6701165" y="2677118"/>
              <a:ext cx="216000" cy="216000"/>
            </a:xfrm>
            <a:custGeom>
              <a:avLst/>
              <a:gdLst>
                <a:gd name="T0" fmla="*/ 253546 w 168"/>
                <a:gd name="T1" fmla="*/ 247650 h 152"/>
                <a:gd name="T2" fmla="*/ 234043 w 168"/>
                <a:gd name="T3" fmla="*/ 228099 h 152"/>
                <a:gd name="T4" fmla="*/ 234043 w 168"/>
                <a:gd name="T5" fmla="*/ 19551 h 152"/>
                <a:gd name="T6" fmla="*/ 253546 w 168"/>
                <a:gd name="T7" fmla="*/ 0 h 152"/>
                <a:gd name="T8" fmla="*/ 273050 w 168"/>
                <a:gd name="T9" fmla="*/ 19551 h 152"/>
                <a:gd name="T10" fmla="*/ 273050 w 168"/>
                <a:gd name="T11" fmla="*/ 228099 h 152"/>
                <a:gd name="T12" fmla="*/ 253546 w 168"/>
                <a:gd name="T13" fmla="*/ 247650 h 152"/>
                <a:gd name="T14" fmla="*/ 175532 w 168"/>
                <a:gd name="T15" fmla="*/ 247650 h 152"/>
                <a:gd name="T16" fmla="*/ 156029 w 168"/>
                <a:gd name="T17" fmla="*/ 228099 h 152"/>
                <a:gd name="T18" fmla="*/ 156029 w 168"/>
                <a:gd name="T19" fmla="*/ 71688 h 152"/>
                <a:gd name="T20" fmla="*/ 175532 w 168"/>
                <a:gd name="T21" fmla="*/ 52137 h 152"/>
                <a:gd name="T22" fmla="*/ 195036 w 168"/>
                <a:gd name="T23" fmla="*/ 71688 h 152"/>
                <a:gd name="T24" fmla="*/ 195036 w 168"/>
                <a:gd name="T25" fmla="*/ 228099 h 152"/>
                <a:gd name="T26" fmla="*/ 175532 w 168"/>
                <a:gd name="T27" fmla="*/ 247650 h 152"/>
                <a:gd name="T28" fmla="*/ 97518 w 168"/>
                <a:gd name="T29" fmla="*/ 247650 h 152"/>
                <a:gd name="T30" fmla="*/ 78014 w 168"/>
                <a:gd name="T31" fmla="*/ 228099 h 152"/>
                <a:gd name="T32" fmla="*/ 78014 w 168"/>
                <a:gd name="T33" fmla="*/ 123825 h 152"/>
                <a:gd name="T34" fmla="*/ 97518 w 168"/>
                <a:gd name="T35" fmla="*/ 104274 h 152"/>
                <a:gd name="T36" fmla="*/ 117021 w 168"/>
                <a:gd name="T37" fmla="*/ 123825 h 152"/>
                <a:gd name="T38" fmla="*/ 117021 w 168"/>
                <a:gd name="T39" fmla="*/ 228099 h 152"/>
                <a:gd name="T40" fmla="*/ 97518 w 168"/>
                <a:gd name="T41" fmla="*/ 247650 h 152"/>
                <a:gd name="T42" fmla="*/ 19504 w 168"/>
                <a:gd name="T43" fmla="*/ 247650 h 152"/>
                <a:gd name="T44" fmla="*/ 0 w 168"/>
                <a:gd name="T45" fmla="*/ 228099 h 152"/>
                <a:gd name="T46" fmla="*/ 0 w 168"/>
                <a:gd name="T47" fmla="*/ 175962 h 152"/>
                <a:gd name="T48" fmla="*/ 19504 w 168"/>
                <a:gd name="T49" fmla="*/ 156411 h 152"/>
                <a:gd name="T50" fmla="*/ 39007 w 168"/>
                <a:gd name="T51" fmla="*/ 175962 h 152"/>
                <a:gd name="T52" fmla="*/ 39007 w 168"/>
                <a:gd name="T53" fmla="*/ 228099 h 152"/>
                <a:gd name="T54" fmla="*/ 19504 w 168"/>
                <a:gd name="T55" fmla="*/ 247650 h 1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8" h="152">
                  <a:moveTo>
                    <a:pt x="156" y="152"/>
                  </a:moveTo>
                  <a:cubicBezTo>
                    <a:pt x="149" y="152"/>
                    <a:pt x="144" y="147"/>
                    <a:pt x="144" y="140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5"/>
                    <a:pt x="149" y="0"/>
                    <a:pt x="156" y="0"/>
                  </a:cubicBezTo>
                  <a:cubicBezTo>
                    <a:pt x="163" y="0"/>
                    <a:pt x="168" y="5"/>
                    <a:pt x="168" y="12"/>
                  </a:cubicBezTo>
                  <a:cubicBezTo>
                    <a:pt x="168" y="140"/>
                    <a:pt x="168" y="140"/>
                    <a:pt x="168" y="140"/>
                  </a:cubicBezTo>
                  <a:cubicBezTo>
                    <a:pt x="168" y="147"/>
                    <a:pt x="163" y="152"/>
                    <a:pt x="156" y="152"/>
                  </a:cubicBezTo>
                  <a:moveTo>
                    <a:pt x="108" y="152"/>
                  </a:moveTo>
                  <a:cubicBezTo>
                    <a:pt x="101" y="152"/>
                    <a:pt x="96" y="147"/>
                    <a:pt x="96" y="140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7"/>
                    <a:pt x="101" y="32"/>
                    <a:pt x="108" y="32"/>
                  </a:cubicBezTo>
                  <a:cubicBezTo>
                    <a:pt x="115" y="32"/>
                    <a:pt x="120" y="37"/>
                    <a:pt x="120" y="44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0" y="147"/>
                    <a:pt x="115" y="152"/>
                    <a:pt x="108" y="152"/>
                  </a:cubicBezTo>
                  <a:moveTo>
                    <a:pt x="60" y="152"/>
                  </a:moveTo>
                  <a:cubicBezTo>
                    <a:pt x="53" y="152"/>
                    <a:pt x="48" y="147"/>
                    <a:pt x="48" y="140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8" y="69"/>
                    <a:pt x="53" y="64"/>
                    <a:pt x="60" y="64"/>
                  </a:cubicBezTo>
                  <a:cubicBezTo>
                    <a:pt x="67" y="64"/>
                    <a:pt x="72" y="69"/>
                    <a:pt x="72" y="76"/>
                  </a:cubicBezTo>
                  <a:cubicBezTo>
                    <a:pt x="72" y="140"/>
                    <a:pt x="72" y="140"/>
                    <a:pt x="72" y="140"/>
                  </a:cubicBezTo>
                  <a:cubicBezTo>
                    <a:pt x="72" y="147"/>
                    <a:pt x="67" y="152"/>
                    <a:pt x="60" y="152"/>
                  </a:cubicBezTo>
                  <a:moveTo>
                    <a:pt x="12" y="152"/>
                  </a:moveTo>
                  <a:cubicBezTo>
                    <a:pt x="5" y="152"/>
                    <a:pt x="0" y="147"/>
                    <a:pt x="0" y="14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01"/>
                    <a:pt x="5" y="96"/>
                    <a:pt x="12" y="96"/>
                  </a:cubicBezTo>
                  <a:cubicBezTo>
                    <a:pt x="19" y="96"/>
                    <a:pt x="24" y="101"/>
                    <a:pt x="24" y="108"/>
                  </a:cubicBezTo>
                  <a:cubicBezTo>
                    <a:pt x="24" y="140"/>
                    <a:pt x="24" y="140"/>
                    <a:pt x="24" y="140"/>
                  </a:cubicBezTo>
                  <a:cubicBezTo>
                    <a:pt x="24" y="147"/>
                    <a:pt x="19" y="152"/>
                    <a:pt x="12" y="152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sz="950" dirty="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AE4AA4C-82D1-4A50-89ED-AFBB79A34CDC}"/>
              </a:ext>
            </a:extLst>
          </p:cNvPr>
          <p:cNvGrpSpPr/>
          <p:nvPr/>
        </p:nvGrpSpPr>
        <p:grpSpPr>
          <a:xfrm>
            <a:off x="6778649" y="4425623"/>
            <a:ext cx="2170253" cy="530915"/>
            <a:chOff x="6702898" y="4387745"/>
            <a:chExt cx="2170253" cy="530915"/>
          </a:xfrm>
        </p:grpSpPr>
        <p:sp>
          <p:nvSpPr>
            <p:cNvPr id="275" name="Rectangle 53"/>
            <p:cNvSpPr/>
            <p:nvPr/>
          </p:nvSpPr>
          <p:spPr bwMode="auto">
            <a:xfrm flipH="1">
              <a:off x="6976542" y="4387745"/>
              <a:ext cx="1896609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1437">
                <a:buClr>
                  <a:srgbClr val="00B050"/>
                </a:buClr>
              </a:pPr>
              <a:r>
                <a:rPr lang="ru-RU" sz="9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Единый центр развития автоматизации в Группе компаний «Газпром межрегионгаз»</a:t>
              </a:r>
            </a:p>
          </p:txBody>
        </p:sp>
        <p:sp>
          <p:nvSpPr>
            <p:cNvPr id="283" name="Freeform 64"/>
            <p:cNvSpPr>
              <a:spLocks noChangeArrowheads="1"/>
            </p:cNvSpPr>
            <p:nvPr/>
          </p:nvSpPr>
          <p:spPr bwMode="auto">
            <a:xfrm>
              <a:off x="6702898" y="4498894"/>
              <a:ext cx="246565" cy="246565"/>
            </a:xfrm>
            <a:custGeom>
              <a:avLst/>
              <a:gdLst>
                <a:gd name="T0" fmla="*/ 106371 w 590"/>
                <a:gd name="T1" fmla="*/ 0 h 589"/>
                <a:gd name="T2" fmla="*/ 106371 w 590"/>
                <a:gd name="T3" fmla="*/ 0 h 589"/>
                <a:gd name="T4" fmla="*/ 0 w 590"/>
                <a:gd name="T5" fmla="*/ 106168 h 589"/>
                <a:gd name="T6" fmla="*/ 106371 w 590"/>
                <a:gd name="T7" fmla="*/ 212336 h 589"/>
                <a:gd name="T8" fmla="*/ 212380 w 590"/>
                <a:gd name="T9" fmla="*/ 106168 h 589"/>
                <a:gd name="T10" fmla="*/ 106371 w 590"/>
                <a:gd name="T11" fmla="*/ 0 h 589"/>
                <a:gd name="T12" fmla="*/ 116827 w 590"/>
                <a:gd name="T13" fmla="*/ 196447 h 589"/>
                <a:gd name="T14" fmla="*/ 116827 w 590"/>
                <a:gd name="T15" fmla="*/ 196447 h 589"/>
                <a:gd name="T16" fmla="*/ 116827 w 590"/>
                <a:gd name="T17" fmla="*/ 164669 h 589"/>
                <a:gd name="T18" fmla="*/ 106371 w 590"/>
                <a:gd name="T19" fmla="*/ 153835 h 589"/>
                <a:gd name="T20" fmla="*/ 100962 w 590"/>
                <a:gd name="T21" fmla="*/ 164669 h 589"/>
                <a:gd name="T22" fmla="*/ 100962 w 590"/>
                <a:gd name="T23" fmla="*/ 196447 h 589"/>
                <a:gd name="T24" fmla="*/ 16226 w 590"/>
                <a:gd name="T25" fmla="*/ 111585 h 589"/>
                <a:gd name="T26" fmla="*/ 53366 w 590"/>
                <a:gd name="T27" fmla="*/ 111585 h 589"/>
                <a:gd name="T28" fmla="*/ 58414 w 590"/>
                <a:gd name="T29" fmla="*/ 106168 h 589"/>
                <a:gd name="T30" fmla="*/ 53366 w 590"/>
                <a:gd name="T31" fmla="*/ 100751 h 589"/>
                <a:gd name="T32" fmla="*/ 16226 w 590"/>
                <a:gd name="T33" fmla="*/ 100751 h 589"/>
                <a:gd name="T34" fmla="*/ 100962 w 590"/>
                <a:gd name="T35" fmla="*/ 15889 h 589"/>
                <a:gd name="T36" fmla="*/ 100962 w 590"/>
                <a:gd name="T37" fmla="*/ 47667 h 589"/>
                <a:gd name="T38" fmla="*/ 106371 w 590"/>
                <a:gd name="T39" fmla="*/ 58501 h 589"/>
                <a:gd name="T40" fmla="*/ 116827 w 590"/>
                <a:gd name="T41" fmla="*/ 47667 h 589"/>
                <a:gd name="T42" fmla="*/ 116827 w 590"/>
                <a:gd name="T43" fmla="*/ 15889 h 589"/>
                <a:gd name="T44" fmla="*/ 201924 w 590"/>
                <a:gd name="T45" fmla="*/ 100751 h 589"/>
                <a:gd name="T46" fmla="*/ 164784 w 590"/>
                <a:gd name="T47" fmla="*/ 100751 h 589"/>
                <a:gd name="T48" fmla="*/ 159375 w 590"/>
                <a:gd name="T49" fmla="*/ 106168 h 589"/>
                <a:gd name="T50" fmla="*/ 164784 w 590"/>
                <a:gd name="T51" fmla="*/ 111585 h 589"/>
                <a:gd name="T52" fmla="*/ 201924 w 590"/>
                <a:gd name="T53" fmla="*/ 111585 h 589"/>
                <a:gd name="T54" fmla="*/ 116827 w 590"/>
                <a:gd name="T55" fmla="*/ 196447 h 58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90" h="589">
                  <a:moveTo>
                    <a:pt x="295" y="0"/>
                  </a:moveTo>
                  <a:lnTo>
                    <a:pt x="295" y="0"/>
                  </a:lnTo>
                  <a:cubicBezTo>
                    <a:pt x="133" y="0"/>
                    <a:pt x="0" y="132"/>
                    <a:pt x="0" y="294"/>
                  </a:cubicBezTo>
                  <a:cubicBezTo>
                    <a:pt x="0" y="456"/>
                    <a:pt x="133" y="588"/>
                    <a:pt x="295" y="588"/>
                  </a:cubicBezTo>
                  <a:cubicBezTo>
                    <a:pt x="457" y="588"/>
                    <a:pt x="589" y="456"/>
                    <a:pt x="589" y="294"/>
                  </a:cubicBezTo>
                  <a:cubicBezTo>
                    <a:pt x="589" y="132"/>
                    <a:pt x="457" y="0"/>
                    <a:pt x="295" y="0"/>
                  </a:cubicBezTo>
                  <a:close/>
                  <a:moveTo>
                    <a:pt x="324" y="544"/>
                  </a:moveTo>
                  <a:lnTo>
                    <a:pt x="324" y="544"/>
                  </a:lnTo>
                  <a:cubicBezTo>
                    <a:pt x="324" y="456"/>
                    <a:pt x="324" y="456"/>
                    <a:pt x="324" y="456"/>
                  </a:cubicBezTo>
                  <a:cubicBezTo>
                    <a:pt x="324" y="441"/>
                    <a:pt x="310" y="426"/>
                    <a:pt x="295" y="426"/>
                  </a:cubicBezTo>
                  <a:cubicBezTo>
                    <a:pt x="295" y="426"/>
                    <a:pt x="280" y="441"/>
                    <a:pt x="280" y="456"/>
                  </a:cubicBezTo>
                  <a:cubicBezTo>
                    <a:pt x="280" y="544"/>
                    <a:pt x="280" y="544"/>
                    <a:pt x="280" y="544"/>
                  </a:cubicBezTo>
                  <a:cubicBezTo>
                    <a:pt x="148" y="544"/>
                    <a:pt x="59" y="441"/>
                    <a:pt x="45" y="309"/>
                  </a:cubicBezTo>
                  <a:cubicBezTo>
                    <a:pt x="148" y="309"/>
                    <a:pt x="148" y="309"/>
                    <a:pt x="148" y="309"/>
                  </a:cubicBezTo>
                  <a:cubicBezTo>
                    <a:pt x="148" y="309"/>
                    <a:pt x="162" y="309"/>
                    <a:pt x="162" y="294"/>
                  </a:cubicBezTo>
                  <a:cubicBezTo>
                    <a:pt x="162" y="279"/>
                    <a:pt x="148" y="279"/>
                    <a:pt x="148" y="279"/>
                  </a:cubicBezTo>
                  <a:cubicBezTo>
                    <a:pt x="45" y="279"/>
                    <a:pt x="45" y="279"/>
                    <a:pt x="45" y="279"/>
                  </a:cubicBezTo>
                  <a:cubicBezTo>
                    <a:pt x="59" y="147"/>
                    <a:pt x="148" y="44"/>
                    <a:pt x="280" y="44"/>
                  </a:cubicBezTo>
                  <a:cubicBezTo>
                    <a:pt x="280" y="132"/>
                    <a:pt x="280" y="132"/>
                    <a:pt x="280" y="132"/>
                  </a:cubicBezTo>
                  <a:cubicBezTo>
                    <a:pt x="280" y="147"/>
                    <a:pt x="295" y="162"/>
                    <a:pt x="295" y="162"/>
                  </a:cubicBezTo>
                  <a:cubicBezTo>
                    <a:pt x="310" y="162"/>
                    <a:pt x="324" y="147"/>
                    <a:pt x="324" y="132"/>
                  </a:cubicBezTo>
                  <a:cubicBezTo>
                    <a:pt x="324" y="44"/>
                    <a:pt x="324" y="44"/>
                    <a:pt x="324" y="44"/>
                  </a:cubicBezTo>
                  <a:cubicBezTo>
                    <a:pt x="442" y="44"/>
                    <a:pt x="545" y="147"/>
                    <a:pt x="560" y="279"/>
                  </a:cubicBezTo>
                  <a:cubicBezTo>
                    <a:pt x="457" y="279"/>
                    <a:pt x="457" y="279"/>
                    <a:pt x="457" y="279"/>
                  </a:cubicBezTo>
                  <a:cubicBezTo>
                    <a:pt x="442" y="279"/>
                    <a:pt x="442" y="279"/>
                    <a:pt x="442" y="294"/>
                  </a:cubicBezTo>
                  <a:cubicBezTo>
                    <a:pt x="442" y="309"/>
                    <a:pt x="442" y="309"/>
                    <a:pt x="457" y="309"/>
                  </a:cubicBezTo>
                  <a:cubicBezTo>
                    <a:pt x="560" y="309"/>
                    <a:pt x="560" y="309"/>
                    <a:pt x="560" y="309"/>
                  </a:cubicBezTo>
                  <a:cubicBezTo>
                    <a:pt x="545" y="441"/>
                    <a:pt x="442" y="544"/>
                    <a:pt x="324" y="54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50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4423D1E-9C35-48A0-9566-D936B50BB54D}"/>
              </a:ext>
            </a:extLst>
          </p:cNvPr>
          <p:cNvGrpSpPr/>
          <p:nvPr/>
        </p:nvGrpSpPr>
        <p:grpSpPr>
          <a:xfrm>
            <a:off x="6800293" y="3097185"/>
            <a:ext cx="2123210" cy="823302"/>
            <a:chOff x="6724542" y="3192971"/>
            <a:chExt cx="2123210" cy="823302"/>
          </a:xfrm>
        </p:grpSpPr>
        <p:sp>
          <p:nvSpPr>
            <p:cNvPr id="274" name="Rectangle 53"/>
            <p:cNvSpPr/>
            <p:nvPr/>
          </p:nvSpPr>
          <p:spPr bwMode="auto">
            <a:xfrm flipH="1">
              <a:off x="6979318" y="3192971"/>
              <a:ext cx="1868434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1437">
                <a:buClr>
                  <a:srgbClr val="00B050"/>
                </a:buClr>
              </a:pPr>
              <a:r>
                <a:rPr lang="ru-RU" sz="9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Унифицированное программное решение, отвечающее современным требованиям разработки и потребностям МРГ, РГК и ГРО</a:t>
              </a:r>
            </a:p>
          </p:txBody>
        </p:sp>
        <p:sp>
          <p:nvSpPr>
            <p:cNvPr id="284" name="Freeform 178"/>
            <p:cNvSpPr>
              <a:spLocks noEditPoints="1"/>
            </p:cNvSpPr>
            <p:nvPr/>
          </p:nvSpPr>
          <p:spPr bwMode="auto">
            <a:xfrm>
              <a:off x="6724542" y="3316833"/>
              <a:ext cx="216000" cy="216000"/>
            </a:xfrm>
            <a:custGeom>
              <a:avLst/>
              <a:gdLst>
                <a:gd name="T0" fmla="*/ 236538 w 184"/>
                <a:gd name="T1" fmla="*/ 184150 h 184"/>
                <a:gd name="T2" fmla="*/ 236538 w 184"/>
                <a:gd name="T3" fmla="*/ 128588 h 184"/>
                <a:gd name="T4" fmla="*/ 163513 w 184"/>
                <a:gd name="T5" fmla="*/ 128588 h 184"/>
                <a:gd name="T6" fmla="*/ 163513 w 184"/>
                <a:gd name="T7" fmla="*/ 111125 h 184"/>
                <a:gd name="T8" fmla="*/ 219075 w 184"/>
                <a:gd name="T9" fmla="*/ 111125 h 184"/>
                <a:gd name="T10" fmla="*/ 219075 w 184"/>
                <a:gd name="T11" fmla="*/ 0 h 184"/>
                <a:gd name="T12" fmla="*/ 90488 w 184"/>
                <a:gd name="T13" fmla="*/ 0 h 184"/>
                <a:gd name="T14" fmla="*/ 90488 w 184"/>
                <a:gd name="T15" fmla="*/ 111125 h 184"/>
                <a:gd name="T16" fmla="*/ 146050 w 184"/>
                <a:gd name="T17" fmla="*/ 111125 h 184"/>
                <a:gd name="T18" fmla="*/ 146050 w 184"/>
                <a:gd name="T19" fmla="*/ 128588 h 184"/>
                <a:gd name="T20" fmla="*/ 55563 w 184"/>
                <a:gd name="T21" fmla="*/ 128588 h 184"/>
                <a:gd name="T22" fmla="*/ 55563 w 184"/>
                <a:gd name="T23" fmla="*/ 184150 h 184"/>
                <a:gd name="T24" fmla="*/ 0 w 184"/>
                <a:gd name="T25" fmla="*/ 184150 h 184"/>
                <a:gd name="T26" fmla="*/ 0 w 184"/>
                <a:gd name="T27" fmla="*/ 292100 h 184"/>
                <a:gd name="T28" fmla="*/ 128588 w 184"/>
                <a:gd name="T29" fmla="*/ 292100 h 184"/>
                <a:gd name="T30" fmla="*/ 128588 w 184"/>
                <a:gd name="T31" fmla="*/ 184150 h 184"/>
                <a:gd name="T32" fmla="*/ 73025 w 184"/>
                <a:gd name="T33" fmla="*/ 184150 h 184"/>
                <a:gd name="T34" fmla="*/ 73025 w 184"/>
                <a:gd name="T35" fmla="*/ 146050 h 184"/>
                <a:gd name="T36" fmla="*/ 219075 w 184"/>
                <a:gd name="T37" fmla="*/ 146050 h 184"/>
                <a:gd name="T38" fmla="*/ 219075 w 184"/>
                <a:gd name="T39" fmla="*/ 184150 h 184"/>
                <a:gd name="T40" fmla="*/ 163513 w 184"/>
                <a:gd name="T41" fmla="*/ 184150 h 184"/>
                <a:gd name="T42" fmla="*/ 163513 w 184"/>
                <a:gd name="T43" fmla="*/ 292100 h 184"/>
                <a:gd name="T44" fmla="*/ 292100 w 184"/>
                <a:gd name="T45" fmla="*/ 292100 h 184"/>
                <a:gd name="T46" fmla="*/ 292100 w 184"/>
                <a:gd name="T47" fmla="*/ 184150 h 184"/>
                <a:gd name="T48" fmla="*/ 236538 w 184"/>
                <a:gd name="T49" fmla="*/ 184150 h 184"/>
                <a:gd name="T50" fmla="*/ 111125 w 184"/>
                <a:gd name="T51" fmla="*/ 201613 h 184"/>
                <a:gd name="T52" fmla="*/ 111125 w 184"/>
                <a:gd name="T53" fmla="*/ 219075 h 184"/>
                <a:gd name="T54" fmla="*/ 17463 w 184"/>
                <a:gd name="T55" fmla="*/ 219075 h 184"/>
                <a:gd name="T56" fmla="*/ 17463 w 184"/>
                <a:gd name="T57" fmla="*/ 201613 h 184"/>
                <a:gd name="T58" fmla="*/ 111125 w 184"/>
                <a:gd name="T59" fmla="*/ 201613 h 184"/>
                <a:gd name="T60" fmla="*/ 111125 w 184"/>
                <a:gd name="T61" fmla="*/ 36513 h 184"/>
                <a:gd name="T62" fmla="*/ 111125 w 184"/>
                <a:gd name="T63" fmla="*/ 17463 h 184"/>
                <a:gd name="T64" fmla="*/ 201613 w 184"/>
                <a:gd name="T65" fmla="*/ 17463 h 184"/>
                <a:gd name="T66" fmla="*/ 201613 w 184"/>
                <a:gd name="T67" fmla="*/ 36513 h 184"/>
                <a:gd name="T68" fmla="*/ 111125 w 184"/>
                <a:gd name="T69" fmla="*/ 36513 h 184"/>
                <a:gd name="T70" fmla="*/ 274638 w 184"/>
                <a:gd name="T71" fmla="*/ 219075 h 184"/>
                <a:gd name="T72" fmla="*/ 184150 w 184"/>
                <a:gd name="T73" fmla="*/ 219075 h 184"/>
                <a:gd name="T74" fmla="*/ 184150 w 184"/>
                <a:gd name="T75" fmla="*/ 201613 h 184"/>
                <a:gd name="T76" fmla="*/ 274638 w 184"/>
                <a:gd name="T77" fmla="*/ 201613 h 184"/>
                <a:gd name="T78" fmla="*/ 274638 w 184"/>
                <a:gd name="T79" fmla="*/ 219075 h 18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4" h="184">
                  <a:moveTo>
                    <a:pt x="149" y="116"/>
                  </a:moveTo>
                  <a:lnTo>
                    <a:pt x="149" y="81"/>
                  </a:lnTo>
                  <a:lnTo>
                    <a:pt x="103" y="81"/>
                  </a:lnTo>
                  <a:lnTo>
                    <a:pt x="103" y="70"/>
                  </a:lnTo>
                  <a:lnTo>
                    <a:pt x="138" y="70"/>
                  </a:lnTo>
                  <a:lnTo>
                    <a:pt x="138" y="0"/>
                  </a:lnTo>
                  <a:lnTo>
                    <a:pt x="57" y="0"/>
                  </a:lnTo>
                  <a:lnTo>
                    <a:pt x="57" y="70"/>
                  </a:lnTo>
                  <a:lnTo>
                    <a:pt x="92" y="70"/>
                  </a:lnTo>
                  <a:lnTo>
                    <a:pt x="92" y="81"/>
                  </a:lnTo>
                  <a:lnTo>
                    <a:pt x="35" y="81"/>
                  </a:lnTo>
                  <a:lnTo>
                    <a:pt x="35" y="116"/>
                  </a:lnTo>
                  <a:lnTo>
                    <a:pt x="0" y="116"/>
                  </a:lnTo>
                  <a:lnTo>
                    <a:pt x="0" y="184"/>
                  </a:lnTo>
                  <a:lnTo>
                    <a:pt x="81" y="184"/>
                  </a:lnTo>
                  <a:lnTo>
                    <a:pt x="81" y="116"/>
                  </a:lnTo>
                  <a:lnTo>
                    <a:pt x="46" y="116"/>
                  </a:lnTo>
                  <a:lnTo>
                    <a:pt x="46" y="92"/>
                  </a:lnTo>
                  <a:lnTo>
                    <a:pt x="138" y="92"/>
                  </a:lnTo>
                  <a:lnTo>
                    <a:pt x="138" y="116"/>
                  </a:lnTo>
                  <a:lnTo>
                    <a:pt x="103" y="116"/>
                  </a:lnTo>
                  <a:lnTo>
                    <a:pt x="103" y="184"/>
                  </a:lnTo>
                  <a:lnTo>
                    <a:pt x="184" y="184"/>
                  </a:lnTo>
                  <a:lnTo>
                    <a:pt x="184" y="116"/>
                  </a:lnTo>
                  <a:lnTo>
                    <a:pt x="149" y="116"/>
                  </a:lnTo>
                  <a:close/>
                  <a:moveTo>
                    <a:pt x="70" y="127"/>
                  </a:moveTo>
                  <a:lnTo>
                    <a:pt x="70" y="138"/>
                  </a:lnTo>
                  <a:lnTo>
                    <a:pt x="11" y="138"/>
                  </a:lnTo>
                  <a:lnTo>
                    <a:pt x="11" y="127"/>
                  </a:lnTo>
                  <a:lnTo>
                    <a:pt x="70" y="127"/>
                  </a:lnTo>
                  <a:close/>
                  <a:moveTo>
                    <a:pt x="70" y="23"/>
                  </a:moveTo>
                  <a:lnTo>
                    <a:pt x="70" y="11"/>
                  </a:lnTo>
                  <a:lnTo>
                    <a:pt x="127" y="11"/>
                  </a:lnTo>
                  <a:lnTo>
                    <a:pt x="127" y="23"/>
                  </a:lnTo>
                  <a:lnTo>
                    <a:pt x="70" y="23"/>
                  </a:lnTo>
                  <a:close/>
                  <a:moveTo>
                    <a:pt x="173" y="138"/>
                  </a:moveTo>
                  <a:lnTo>
                    <a:pt x="116" y="138"/>
                  </a:lnTo>
                  <a:lnTo>
                    <a:pt x="116" y="127"/>
                  </a:lnTo>
                  <a:lnTo>
                    <a:pt x="173" y="127"/>
                  </a:lnTo>
                  <a:lnTo>
                    <a:pt x="173" y="13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sz="950" dirty="0"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7E4795E-FF20-4312-B4F8-492FD8B682D2}"/>
              </a:ext>
            </a:extLst>
          </p:cNvPr>
          <p:cNvGrpSpPr/>
          <p:nvPr/>
        </p:nvGrpSpPr>
        <p:grpSpPr>
          <a:xfrm>
            <a:off x="6776916" y="3980694"/>
            <a:ext cx="2447262" cy="384721"/>
            <a:chOff x="6776916" y="3976213"/>
            <a:chExt cx="2447262" cy="38472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776916" y="4049868"/>
              <a:ext cx="255353" cy="251997"/>
              <a:chOff x="800100" y="5418818"/>
              <a:chExt cx="367441" cy="367441"/>
            </a:xfrm>
          </p:grpSpPr>
          <p:sp>
            <p:nvSpPr>
              <p:cNvPr id="290" name="Freeform 71"/>
              <p:cNvSpPr>
                <a:spLocks noEditPoints="1"/>
              </p:cNvSpPr>
              <p:nvPr/>
            </p:nvSpPr>
            <p:spPr bwMode="auto">
              <a:xfrm>
                <a:off x="907936" y="5418818"/>
                <a:ext cx="259605" cy="259605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3" y="23"/>
                  </a:cxn>
                  <a:cxn ang="0">
                    <a:pos x="2" y="54"/>
                  </a:cxn>
                  <a:cxn ang="0">
                    <a:pos x="2" y="64"/>
                  </a:cxn>
                  <a:cxn ang="0">
                    <a:pos x="18" y="79"/>
                  </a:cxn>
                  <a:cxn ang="0">
                    <a:pos x="28" y="79"/>
                  </a:cxn>
                  <a:cxn ang="0">
                    <a:pos x="59" y="49"/>
                  </a:cxn>
                  <a:cxn ang="0">
                    <a:pos x="74" y="25"/>
                  </a:cxn>
                  <a:cxn ang="0">
                    <a:pos x="82" y="0"/>
                  </a:cxn>
                  <a:cxn ang="0">
                    <a:pos x="57" y="8"/>
                  </a:cxn>
                  <a:cxn ang="0">
                    <a:pos x="36" y="61"/>
                  </a:cxn>
                  <a:cxn ang="0">
                    <a:pos x="20" y="61"/>
                  </a:cxn>
                  <a:cxn ang="0">
                    <a:pos x="20" y="46"/>
                  </a:cxn>
                  <a:cxn ang="0">
                    <a:pos x="36" y="46"/>
                  </a:cxn>
                  <a:cxn ang="0">
                    <a:pos x="36" y="61"/>
                  </a:cxn>
                  <a:cxn ang="0">
                    <a:pos x="56" y="41"/>
                  </a:cxn>
                  <a:cxn ang="0">
                    <a:pos x="41" y="41"/>
                  </a:cxn>
                  <a:cxn ang="0">
                    <a:pos x="41" y="26"/>
                  </a:cxn>
                  <a:cxn ang="0">
                    <a:pos x="56" y="26"/>
                  </a:cxn>
                  <a:cxn ang="0">
                    <a:pos x="56" y="41"/>
                  </a:cxn>
                </a:cxnLst>
                <a:rect l="0" t="0" r="r" b="b"/>
                <a:pathLst>
                  <a:path w="82" h="82">
                    <a:moveTo>
                      <a:pt x="57" y="8"/>
                    </a:moveTo>
                    <a:cubicBezTo>
                      <a:pt x="50" y="11"/>
                      <a:pt x="39" y="17"/>
                      <a:pt x="33" y="23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7"/>
                      <a:pt x="0" y="61"/>
                      <a:pt x="2" y="64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21" y="82"/>
                      <a:pt x="25" y="82"/>
                      <a:pt x="28" y="7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65" y="43"/>
                      <a:pt x="71" y="32"/>
                      <a:pt x="74" y="25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57" y="8"/>
                    </a:lnTo>
                    <a:close/>
                    <a:moveTo>
                      <a:pt x="36" y="61"/>
                    </a:moveTo>
                    <a:cubicBezTo>
                      <a:pt x="32" y="66"/>
                      <a:pt x="25" y="66"/>
                      <a:pt x="20" y="61"/>
                    </a:cubicBezTo>
                    <a:cubicBezTo>
                      <a:pt x="16" y="57"/>
                      <a:pt x="16" y="50"/>
                      <a:pt x="20" y="46"/>
                    </a:cubicBezTo>
                    <a:cubicBezTo>
                      <a:pt x="25" y="42"/>
                      <a:pt x="32" y="42"/>
                      <a:pt x="36" y="46"/>
                    </a:cubicBezTo>
                    <a:cubicBezTo>
                      <a:pt x="40" y="50"/>
                      <a:pt x="40" y="57"/>
                      <a:pt x="36" y="61"/>
                    </a:cubicBezTo>
                    <a:close/>
                    <a:moveTo>
                      <a:pt x="56" y="41"/>
                    </a:moveTo>
                    <a:cubicBezTo>
                      <a:pt x="52" y="45"/>
                      <a:pt x="45" y="45"/>
                      <a:pt x="41" y="41"/>
                    </a:cubicBezTo>
                    <a:cubicBezTo>
                      <a:pt x="37" y="37"/>
                      <a:pt x="37" y="30"/>
                      <a:pt x="41" y="26"/>
                    </a:cubicBezTo>
                    <a:cubicBezTo>
                      <a:pt x="45" y="21"/>
                      <a:pt x="52" y="21"/>
                      <a:pt x="56" y="26"/>
                    </a:cubicBezTo>
                    <a:cubicBezTo>
                      <a:pt x="61" y="30"/>
                      <a:pt x="61" y="37"/>
                      <a:pt x="56" y="41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950" dirty="0"/>
              </a:p>
            </p:txBody>
          </p:sp>
          <p:sp>
            <p:nvSpPr>
              <p:cNvPr id="291" name="Freeform 72"/>
              <p:cNvSpPr>
                <a:spLocks/>
              </p:cNvSpPr>
              <p:nvPr/>
            </p:nvSpPr>
            <p:spPr bwMode="auto">
              <a:xfrm>
                <a:off x="808088" y="5524656"/>
                <a:ext cx="123812" cy="107836"/>
              </a:xfrm>
              <a:custGeom>
                <a:avLst/>
                <a:gdLst/>
                <a:ahLst/>
                <a:cxnLst>
                  <a:cxn ang="0">
                    <a:pos x="13" y="31"/>
                  </a:cxn>
                  <a:cxn ang="0">
                    <a:pos x="39" y="5"/>
                  </a:cxn>
                  <a:cxn ang="0">
                    <a:pos x="18" y="5"/>
                  </a:cxn>
                  <a:cxn ang="0">
                    <a:pos x="3" y="21"/>
                  </a:cxn>
                  <a:cxn ang="0">
                    <a:pos x="3" y="31"/>
                  </a:cxn>
                  <a:cxn ang="0">
                    <a:pos x="13" y="31"/>
                  </a:cxn>
                </a:cxnLst>
                <a:rect l="0" t="0" r="r" b="b"/>
                <a:pathLst>
                  <a:path w="39" h="34">
                    <a:moveTo>
                      <a:pt x="13" y="31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3" y="0"/>
                      <a:pt x="24" y="0"/>
                      <a:pt x="18" y="5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4"/>
                      <a:pt x="0" y="28"/>
                      <a:pt x="3" y="31"/>
                    </a:cubicBezTo>
                    <a:cubicBezTo>
                      <a:pt x="5" y="34"/>
                      <a:pt x="10" y="34"/>
                      <a:pt x="13" y="31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950" dirty="0"/>
              </a:p>
            </p:txBody>
          </p:sp>
          <p:sp>
            <p:nvSpPr>
              <p:cNvPr id="292" name="Freeform 73"/>
              <p:cNvSpPr>
                <a:spLocks/>
              </p:cNvSpPr>
              <p:nvPr/>
            </p:nvSpPr>
            <p:spPr bwMode="auto">
              <a:xfrm>
                <a:off x="953867" y="5654460"/>
                <a:ext cx="107836" cy="123812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3" y="36"/>
                  </a:cxn>
                  <a:cxn ang="0">
                    <a:pos x="13" y="36"/>
                  </a:cxn>
                  <a:cxn ang="0">
                    <a:pos x="29" y="21"/>
                  </a:cxn>
                  <a:cxn ang="0">
                    <a:pos x="29" y="0"/>
                  </a:cxn>
                  <a:cxn ang="0">
                    <a:pos x="3" y="26"/>
                  </a:cxn>
                </a:cxnLst>
                <a:rect l="0" t="0" r="r" b="b"/>
                <a:pathLst>
                  <a:path w="34" h="39">
                    <a:moveTo>
                      <a:pt x="3" y="26"/>
                    </a:moveTo>
                    <a:cubicBezTo>
                      <a:pt x="0" y="29"/>
                      <a:pt x="0" y="33"/>
                      <a:pt x="3" y="36"/>
                    </a:cubicBezTo>
                    <a:cubicBezTo>
                      <a:pt x="6" y="39"/>
                      <a:pt x="10" y="39"/>
                      <a:pt x="13" y="36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4" y="15"/>
                      <a:pt x="34" y="6"/>
                      <a:pt x="29" y="0"/>
                    </a:cubicBezTo>
                    <a:lnTo>
                      <a:pt x="3" y="2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950" dirty="0"/>
              </a:p>
            </p:txBody>
          </p:sp>
          <p:sp>
            <p:nvSpPr>
              <p:cNvPr id="293" name="Freeform 74"/>
              <p:cNvSpPr>
                <a:spLocks/>
              </p:cNvSpPr>
              <p:nvPr/>
            </p:nvSpPr>
            <p:spPr bwMode="auto">
              <a:xfrm>
                <a:off x="885970" y="5638484"/>
                <a:ext cx="61906" cy="6390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8"/>
                  </a:cxn>
                  <a:cxn ang="0">
                    <a:pos x="12" y="18"/>
                  </a:cxn>
                  <a:cxn ang="0">
                    <a:pos x="17" y="18"/>
                  </a:cxn>
                  <a:cxn ang="0">
                    <a:pos x="20" y="16"/>
                  </a:cxn>
                  <a:cxn ang="0">
                    <a:pos x="4" y="0"/>
                  </a:cxn>
                  <a:cxn ang="0">
                    <a:pos x="2" y="3"/>
                  </a:cxn>
                </a:cxnLst>
                <a:rect l="0" t="0" r="r" b="b"/>
                <a:pathLst>
                  <a:path w="20" h="20">
                    <a:moveTo>
                      <a:pt x="2" y="3"/>
                    </a:moveTo>
                    <a:cubicBezTo>
                      <a:pt x="0" y="4"/>
                      <a:pt x="0" y="6"/>
                      <a:pt x="2" y="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20"/>
                      <a:pt x="16" y="20"/>
                      <a:pt x="17" y="18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950" dirty="0"/>
              </a:p>
            </p:txBody>
          </p:sp>
          <p:sp>
            <p:nvSpPr>
              <p:cNvPr id="294" name="Freeform 75"/>
              <p:cNvSpPr>
                <a:spLocks/>
              </p:cNvSpPr>
              <p:nvPr/>
            </p:nvSpPr>
            <p:spPr bwMode="auto">
              <a:xfrm>
                <a:off x="800100" y="5672432"/>
                <a:ext cx="113827" cy="113827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9" y="7"/>
                  </a:cxn>
                  <a:cxn ang="0">
                    <a:pos x="0" y="36"/>
                  </a:cxn>
                </a:cxnLst>
                <a:rect l="0" t="0" r="r" b="b"/>
                <a:pathLst>
                  <a:path w="36" h="36">
                    <a:moveTo>
                      <a:pt x="0" y="36"/>
                    </a:moveTo>
                    <a:cubicBezTo>
                      <a:pt x="14" y="29"/>
                      <a:pt x="36" y="14"/>
                      <a:pt x="29" y="7"/>
                    </a:cubicBezTo>
                    <a:cubicBezTo>
                      <a:pt x="22" y="0"/>
                      <a:pt x="7" y="21"/>
                      <a:pt x="0" y="36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950" dirty="0"/>
              </a:p>
            </p:txBody>
          </p:sp>
        </p:grpSp>
        <p:sp>
          <p:nvSpPr>
            <p:cNvPr id="385" name="Rectangle 53"/>
            <p:cNvSpPr/>
            <p:nvPr/>
          </p:nvSpPr>
          <p:spPr bwMode="auto">
            <a:xfrm flipH="1">
              <a:off x="7056720" y="3976213"/>
              <a:ext cx="2167458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1437">
                <a:buClr>
                  <a:srgbClr val="00B050"/>
                </a:buClr>
              </a:pPr>
              <a:r>
                <a:rPr lang="ru-RU" sz="950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Оперативность принятия управленческих решений</a:t>
              </a:r>
            </a:p>
          </p:txBody>
        </p:sp>
      </p:grpSp>
      <p:sp>
        <p:nvSpPr>
          <p:cNvPr id="77" name="Текст 5">
            <a:extLst>
              <a:ext uri="{FF2B5EF4-FFF2-40B4-BE49-F238E27FC236}">
                <a16:creationId xmlns:a16="http://schemas.microsoft.com/office/drawing/2014/main" id="{918542F6-11B3-468B-87F4-5A0A41550759}"/>
              </a:ext>
            </a:extLst>
          </p:cNvPr>
          <p:cNvSpPr txBox="1">
            <a:spLocks/>
          </p:cNvSpPr>
          <p:nvPr/>
        </p:nvSpPr>
        <p:spPr>
          <a:xfrm>
            <a:off x="1551601" y="5328403"/>
            <a:ext cx="7321550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2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1F8D23-EB8B-47A2-8C3E-93B16032C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0030" y="1228783"/>
            <a:ext cx="1703940" cy="41341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0915658F-BA30-4653-92F6-8D1A99C4CFAA}"/>
              </a:ext>
            </a:extLst>
          </p:cNvPr>
          <p:cNvGrpSpPr/>
          <p:nvPr/>
        </p:nvGrpSpPr>
        <p:grpSpPr>
          <a:xfrm>
            <a:off x="425966" y="1823838"/>
            <a:ext cx="2566714" cy="1496953"/>
            <a:chOff x="425966" y="1903578"/>
            <a:chExt cx="2566714" cy="1496953"/>
          </a:xfrm>
        </p:grpSpPr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38BECCF7-397F-4DCC-92C2-7182CBCFCF91}"/>
                </a:ext>
              </a:extLst>
            </p:cNvPr>
            <p:cNvGrpSpPr/>
            <p:nvPr/>
          </p:nvGrpSpPr>
          <p:grpSpPr>
            <a:xfrm>
              <a:off x="425966" y="1903578"/>
              <a:ext cx="2534198" cy="282129"/>
              <a:chOff x="354595" y="3934936"/>
              <a:chExt cx="2534198" cy="282129"/>
            </a:xfrm>
          </p:grpSpPr>
          <p:sp>
            <p:nvSpPr>
              <p:cNvPr id="113" name="Rectangle 43">
                <a:extLst>
                  <a:ext uri="{FF2B5EF4-FFF2-40B4-BE49-F238E27FC236}">
                    <a16:creationId xmlns:a16="http://schemas.microsoft.com/office/drawing/2014/main" id="{5FACDA15-4CF6-448E-BE4C-61F062E2800A}"/>
                  </a:ext>
                </a:extLst>
              </p:cNvPr>
              <p:cNvSpPr/>
              <p:nvPr/>
            </p:nvSpPr>
            <p:spPr>
              <a:xfrm flipH="1">
                <a:off x="554464" y="3934936"/>
                <a:ext cx="2334329" cy="28212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Оборудование разных производителей требуют индивидуальный подход</a:t>
                </a:r>
              </a:p>
            </p:txBody>
          </p: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36D83553-39A4-45CC-9D5E-14B88A1F5A4F}"/>
                  </a:ext>
                </a:extLst>
              </p:cNvPr>
              <p:cNvGrpSpPr/>
              <p:nvPr/>
            </p:nvGrpSpPr>
            <p:grpSpPr>
              <a:xfrm>
                <a:off x="354595" y="3941127"/>
                <a:ext cx="126000" cy="126000"/>
                <a:chOff x="354595" y="3941127"/>
                <a:chExt cx="126000" cy="126000"/>
              </a:xfrm>
            </p:grpSpPr>
            <p:sp>
              <p:nvSpPr>
                <p:cNvPr id="115" name="Oval 8">
                  <a:extLst>
                    <a:ext uri="{FF2B5EF4-FFF2-40B4-BE49-F238E27FC236}">
                      <a16:creationId xmlns:a16="http://schemas.microsoft.com/office/drawing/2014/main" id="{86FB8419-DBA2-4E34-A6C9-AA8BAC50591E}"/>
                    </a:ext>
                  </a:extLst>
                </p:cNvPr>
                <p:cNvSpPr/>
                <p:nvPr/>
              </p:nvSpPr>
              <p:spPr>
                <a:xfrm>
                  <a:off x="354595" y="3941127"/>
                  <a:ext cx="126000" cy="126000"/>
                </a:xfrm>
                <a:prstGeom prst="ellipse">
                  <a:avLst/>
                </a:prstGeom>
                <a:noFill/>
                <a:ln w="12700">
                  <a:solidFill>
                    <a:srgbClr val="FB7D7D"/>
                  </a:solidFill>
                </a:ln>
                <a:effectLst>
                  <a:outerShdw blurRad="342900" dist="381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200"/>
                    </a:lnSpc>
                  </a:pPr>
                  <a:endParaRPr lang="en-GB" sz="1000" dirty="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116" name="Умножение 48">
                  <a:extLst>
                    <a:ext uri="{FF2B5EF4-FFF2-40B4-BE49-F238E27FC236}">
                      <a16:creationId xmlns:a16="http://schemas.microsoft.com/office/drawing/2014/main" id="{88491E3B-F035-40DA-9498-9F4778DAF26E}"/>
                    </a:ext>
                  </a:extLst>
                </p:cNvPr>
                <p:cNvSpPr/>
                <p:nvPr/>
              </p:nvSpPr>
              <p:spPr>
                <a:xfrm>
                  <a:off x="381595" y="3966909"/>
                  <a:ext cx="72001" cy="79199"/>
                </a:xfrm>
                <a:prstGeom prst="mathMultiply">
                  <a:avLst/>
                </a:prstGeom>
                <a:solidFill>
                  <a:srgbClr val="FB7D7D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7F93F361-8673-4E7A-8C71-780B5A002356}"/>
                </a:ext>
              </a:extLst>
            </p:cNvPr>
            <p:cNvGrpSpPr/>
            <p:nvPr/>
          </p:nvGrpSpPr>
          <p:grpSpPr>
            <a:xfrm>
              <a:off x="425966" y="2259395"/>
              <a:ext cx="2534198" cy="141064"/>
              <a:chOff x="354595" y="3934936"/>
              <a:chExt cx="2534198" cy="141064"/>
            </a:xfrm>
          </p:grpSpPr>
          <p:sp>
            <p:nvSpPr>
              <p:cNvPr id="125" name="Rectangle 43">
                <a:extLst>
                  <a:ext uri="{FF2B5EF4-FFF2-40B4-BE49-F238E27FC236}">
                    <a16:creationId xmlns:a16="http://schemas.microsoft.com/office/drawing/2014/main" id="{C0D568DF-A479-43D8-9328-5658B18E66CD}"/>
                  </a:ext>
                </a:extLst>
              </p:cNvPr>
              <p:cNvSpPr/>
              <p:nvPr/>
            </p:nvSpPr>
            <p:spPr>
              <a:xfrm flipH="1">
                <a:off x="554465" y="3934936"/>
                <a:ext cx="2334328" cy="1410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Пульты управления ГРО не в периметре ЕИТП</a:t>
                </a:r>
              </a:p>
            </p:txBody>
          </p:sp>
          <p:grpSp>
            <p:nvGrpSpPr>
              <p:cNvPr id="126" name="Группа 125">
                <a:extLst>
                  <a:ext uri="{FF2B5EF4-FFF2-40B4-BE49-F238E27FC236}">
                    <a16:creationId xmlns:a16="http://schemas.microsoft.com/office/drawing/2014/main" id="{09A49E26-D765-4E11-A2F4-211DB280AD39}"/>
                  </a:ext>
                </a:extLst>
              </p:cNvPr>
              <p:cNvGrpSpPr/>
              <p:nvPr/>
            </p:nvGrpSpPr>
            <p:grpSpPr>
              <a:xfrm>
                <a:off x="354595" y="3941127"/>
                <a:ext cx="126000" cy="126000"/>
                <a:chOff x="354595" y="3941127"/>
                <a:chExt cx="126000" cy="126000"/>
              </a:xfrm>
            </p:grpSpPr>
            <p:sp>
              <p:nvSpPr>
                <p:cNvPr id="127" name="Oval 8">
                  <a:extLst>
                    <a:ext uri="{FF2B5EF4-FFF2-40B4-BE49-F238E27FC236}">
                      <a16:creationId xmlns:a16="http://schemas.microsoft.com/office/drawing/2014/main" id="{58275C5A-2A65-4B04-A1AD-3A951D990340}"/>
                    </a:ext>
                  </a:extLst>
                </p:cNvPr>
                <p:cNvSpPr/>
                <p:nvPr/>
              </p:nvSpPr>
              <p:spPr>
                <a:xfrm>
                  <a:off x="354595" y="3941127"/>
                  <a:ext cx="126000" cy="126000"/>
                </a:xfrm>
                <a:prstGeom prst="ellipse">
                  <a:avLst/>
                </a:prstGeom>
                <a:noFill/>
                <a:ln w="12700">
                  <a:solidFill>
                    <a:srgbClr val="FB7D7D"/>
                  </a:solidFill>
                </a:ln>
                <a:effectLst>
                  <a:outerShdw blurRad="342900" dist="381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200"/>
                    </a:lnSpc>
                  </a:pPr>
                  <a:endParaRPr lang="en-GB" sz="1000" dirty="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128" name="Умножение 48">
                  <a:extLst>
                    <a:ext uri="{FF2B5EF4-FFF2-40B4-BE49-F238E27FC236}">
                      <a16:creationId xmlns:a16="http://schemas.microsoft.com/office/drawing/2014/main" id="{2143D067-21BD-467E-BC93-93CBE776D4F6}"/>
                    </a:ext>
                  </a:extLst>
                </p:cNvPr>
                <p:cNvSpPr/>
                <p:nvPr/>
              </p:nvSpPr>
              <p:spPr>
                <a:xfrm>
                  <a:off x="381595" y="3966909"/>
                  <a:ext cx="72001" cy="79199"/>
                </a:xfrm>
                <a:prstGeom prst="mathMultiply">
                  <a:avLst/>
                </a:prstGeom>
                <a:solidFill>
                  <a:srgbClr val="FB7D7D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6804FA10-0D23-4022-B75E-9505D14F1036}"/>
                </a:ext>
              </a:extLst>
            </p:cNvPr>
            <p:cNvGrpSpPr/>
            <p:nvPr/>
          </p:nvGrpSpPr>
          <p:grpSpPr>
            <a:xfrm>
              <a:off x="425966" y="2474147"/>
              <a:ext cx="2534196" cy="282129"/>
              <a:chOff x="354595" y="3934936"/>
              <a:chExt cx="2534196" cy="282129"/>
            </a:xfrm>
          </p:grpSpPr>
          <p:sp>
            <p:nvSpPr>
              <p:cNvPr id="130" name="Rectangle 43">
                <a:extLst>
                  <a:ext uri="{FF2B5EF4-FFF2-40B4-BE49-F238E27FC236}">
                    <a16:creationId xmlns:a16="http://schemas.microsoft.com/office/drawing/2014/main" id="{80D85037-229A-4020-8235-AEB666CCC89D}"/>
                  </a:ext>
                </a:extLst>
              </p:cNvPr>
              <p:cNvSpPr/>
              <p:nvPr/>
            </p:nvSpPr>
            <p:spPr>
              <a:xfrm flipH="1">
                <a:off x="554464" y="3934936"/>
                <a:ext cx="2334327" cy="28212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Большое количество адаптеров взаимодействия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с СТИ </a:t>
                </a:r>
              </a:p>
            </p:txBody>
          </p:sp>
          <p:grpSp>
            <p:nvGrpSpPr>
              <p:cNvPr id="131" name="Группа 130">
                <a:extLst>
                  <a:ext uri="{FF2B5EF4-FFF2-40B4-BE49-F238E27FC236}">
                    <a16:creationId xmlns:a16="http://schemas.microsoft.com/office/drawing/2014/main" id="{D6C263F1-24DF-4A17-84BB-863A438C860A}"/>
                  </a:ext>
                </a:extLst>
              </p:cNvPr>
              <p:cNvGrpSpPr/>
              <p:nvPr/>
            </p:nvGrpSpPr>
            <p:grpSpPr>
              <a:xfrm>
                <a:off x="354595" y="3941127"/>
                <a:ext cx="126000" cy="126000"/>
                <a:chOff x="354595" y="3941127"/>
                <a:chExt cx="126000" cy="126000"/>
              </a:xfrm>
            </p:grpSpPr>
            <p:sp>
              <p:nvSpPr>
                <p:cNvPr id="132" name="Oval 8">
                  <a:extLst>
                    <a:ext uri="{FF2B5EF4-FFF2-40B4-BE49-F238E27FC236}">
                      <a16:creationId xmlns:a16="http://schemas.microsoft.com/office/drawing/2014/main" id="{35DAB468-112B-40C0-8A29-40E58D5D47BC}"/>
                    </a:ext>
                  </a:extLst>
                </p:cNvPr>
                <p:cNvSpPr/>
                <p:nvPr/>
              </p:nvSpPr>
              <p:spPr>
                <a:xfrm>
                  <a:off x="354595" y="3941127"/>
                  <a:ext cx="126000" cy="126000"/>
                </a:xfrm>
                <a:prstGeom prst="ellipse">
                  <a:avLst/>
                </a:prstGeom>
                <a:noFill/>
                <a:ln w="12700">
                  <a:solidFill>
                    <a:srgbClr val="FB7D7D"/>
                  </a:solidFill>
                </a:ln>
                <a:effectLst>
                  <a:outerShdw blurRad="342900" dist="381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200"/>
                    </a:lnSpc>
                  </a:pPr>
                  <a:endParaRPr lang="en-GB" sz="1000" dirty="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133" name="Умножение 48">
                  <a:extLst>
                    <a:ext uri="{FF2B5EF4-FFF2-40B4-BE49-F238E27FC236}">
                      <a16:creationId xmlns:a16="http://schemas.microsoft.com/office/drawing/2014/main" id="{BEA5530A-47F7-4E7C-AA50-D94346900FF4}"/>
                    </a:ext>
                  </a:extLst>
                </p:cNvPr>
                <p:cNvSpPr/>
                <p:nvPr/>
              </p:nvSpPr>
              <p:spPr>
                <a:xfrm>
                  <a:off x="381595" y="3966909"/>
                  <a:ext cx="72001" cy="79199"/>
                </a:xfrm>
                <a:prstGeom prst="mathMultiply">
                  <a:avLst/>
                </a:prstGeom>
                <a:solidFill>
                  <a:srgbClr val="FB7D7D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grpSp>
          <p:nvGrpSpPr>
            <p:cNvPr id="134" name="Группа 133">
              <a:extLst>
                <a:ext uri="{FF2B5EF4-FFF2-40B4-BE49-F238E27FC236}">
                  <a16:creationId xmlns:a16="http://schemas.microsoft.com/office/drawing/2014/main" id="{AE853D18-C564-40DC-B88F-7A78AFCED7BC}"/>
                </a:ext>
              </a:extLst>
            </p:cNvPr>
            <p:cNvGrpSpPr/>
            <p:nvPr/>
          </p:nvGrpSpPr>
          <p:grpSpPr>
            <a:xfrm>
              <a:off x="425966" y="2829964"/>
              <a:ext cx="2497682" cy="141064"/>
              <a:chOff x="354595" y="3934936"/>
              <a:chExt cx="2497682" cy="141064"/>
            </a:xfrm>
          </p:grpSpPr>
          <p:sp>
            <p:nvSpPr>
              <p:cNvPr id="135" name="Rectangle 43">
                <a:extLst>
                  <a:ext uri="{FF2B5EF4-FFF2-40B4-BE49-F238E27FC236}">
                    <a16:creationId xmlns:a16="http://schemas.microsoft.com/office/drawing/2014/main" id="{FBA5195E-8E36-42BB-8CC9-FF6B338E73FE}"/>
                  </a:ext>
                </a:extLst>
              </p:cNvPr>
              <p:cNvSpPr/>
              <p:nvPr/>
            </p:nvSpPr>
            <p:spPr>
              <a:xfrm flipH="1">
                <a:off x="554465" y="3934936"/>
                <a:ext cx="2297812" cy="1410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Отсутствие модуля коммерческого учета</a:t>
                </a:r>
              </a:p>
            </p:txBody>
          </p:sp>
          <p:grpSp>
            <p:nvGrpSpPr>
              <p:cNvPr id="136" name="Группа 135">
                <a:extLst>
                  <a:ext uri="{FF2B5EF4-FFF2-40B4-BE49-F238E27FC236}">
                    <a16:creationId xmlns:a16="http://schemas.microsoft.com/office/drawing/2014/main" id="{CF8F9BEA-5FCF-4F11-9CE2-7FCF16030DC8}"/>
                  </a:ext>
                </a:extLst>
              </p:cNvPr>
              <p:cNvGrpSpPr/>
              <p:nvPr/>
            </p:nvGrpSpPr>
            <p:grpSpPr>
              <a:xfrm>
                <a:off x="354595" y="3941127"/>
                <a:ext cx="126000" cy="126000"/>
                <a:chOff x="354595" y="3941127"/>
                <a:chExt cx="126000" cy="126000"/>
              </a:xfrm>
            </p:grpSpPr>
            <p:sp>
              <p:nvSpPr>
                <p:cNvPr id="137" name="Oval 8">
                  <a:extLst>
                    <a:ext uri="{FF2B5EF4-FFF2-40B4-BE49-F238E27FC236}">
                      <a16:creationId xmlns:a16="http://schemas.microsoft.com/office/drawing/2014/main" id="{065973C3-BFB8-47E6-8783-707BBEF76EE1}"/>
                    </a:ext>
                  </a:extLst>
                </p:cNvPr>
                <p:cNvSpPr/>
                <p:nvPr/>
              </p:nvSpPr>
              <p:spPr>
                <a:xfrm>
                  <a:off x="354595" y="3941127"/>
                  <a:ext cx="126000" cy="126000"/>
                </a:xfrm>
                <a:prstGeom prst="ellipse">
                  <a:avLst/>
                </a:prstGeom>
                <a:noFill/>
                <a:ln w="12700">
                  <a:solidFill>
                    <a:srgbClr val="FB7D7D"/>
                  </a:solidFill>
                </a:ln>
                <a:effectLst>
                  <a:outerShdw blurRad="342900" dist="381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200"/>
                    </a:lnSpc>
                  </a:pPr>
                  <a:endParaRPr lang="en-GB" sz="1000" dirty="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138" name="Умножение 48">
                  <a:extLst>
                    <a:ext uri="{FF2B5EF4-FFF2-40B4-BE49-F238E27FC236}">
                      <a16:creationId xmlns:a16="http://schemas.microsoft.com/office/drawing/2014/main" id="{83D89C99-8B41-4C07-9809-275D4F3541D5}"/>
                    </a:ext>
                  </a:extLst>
                </p:cNvPr>
                <p:cNvSpPr/>
                <p:nvPr/>
              </p:nvSpPr>
              <p:spPr>
                <a:xfrm>
                  <a:off x="381595" y="3966909"/>
                  <a:ext cx="72001" cy="79199"/>
                </a:xfrm>
                <a:prstGeom prst="mathMultiply">
                  <a:avLst/>
                </a:prstGeom>
                <a:solidFill>
                  <a:srgbClr val="FB7D7D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id="{3E580026-FD84-45DF-AFE2-8F31D17D74EF}"/>
                </a:ext>
              </a:extLst>
            </p:cNvPr>
            <p:cNvGrpSpPr/>
            <p:nvPr/>
          </p:nvGrpSpPr>
          <p:grpSpPr>
            <a:xfrm>
              <a:off x="425966" y="3044716"/>
              <a:ext cx="2566714" cy="141064"/>
              <a:chOff x="354595" y="3934936"/>
              <a:chExt cx="2566714" cy="141064"/>
            </a:xfrm>
          </p:grpSpPr>
          <p:sp>
            <p:nvSpPr>
              <p:cNvPr id="140" name="Rectangle 43">
                <a:extLst>
                  <a:ext uri="{FF2B5EF4-FFF2-40B4-BE49-F238E27FC236}">
                    <a16:creationId xmlns:a16="http://schemas.microsoft.com/office/drawing/2014/main" id="{024498C7-DC33-4C63-A236-076ECDBA39E6}"/>
                  </a:ext>
                </a:extLst>
              </p:cNvPr>
              <p:cNvSpPr/>
              <p:nvPr/>
            </p:nvSpPr>
            <p:spPr>
              <a:xfrm flipH="1">
                <a:off x="554465" y="3934936"/>
                <a:ext cx="2366844" cy="1410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Последовательная работа участников с данными</a:t>
                </a:r>
              </a:p>
            </p:txBody>
          </p:sp>
          <p:grpSp>
            <p:nvGrpSpPr>
              <p:cNvPr id="141" name="Группа 140">
                <a:extLst>
                  <a:ext uri="{FF2B5EF4-FFF2-40B4-BE49-F238E27FC236}">
                    <a16:creationId xmlns:a16="http://schemas.microsoft.com/office/drawing/2014/main" id="{FDCDA570-7DBD-40E7-B42B-1BAF7A0B443B}"/>
                  </a:ext>
                </a:extLst>
              </p:cNvPr>
              <p:cNvGrpSpPr/>
              <p:nvPr/>
            </p:nvGrpSpPr>
            <p:grpSpPr>
              <a:xfrm>
                <a:off x="354595" y="3941127"/>
                <a:ext cx="126000" cy="126000"/>
                <a:chOff x="354595" y="3941127"/>
                <a:chExt cx="126000" cy="126000"/>
              </a:xfrm>
            </p:grpSpPr>
            <p:sp>
              <p:nvSpPr>
                <p:cNvPr id="142" name="Oval 8">
                  <a:extLst>
                    <a:ext uri="{FF2B5EF4-FFF2-40B4-BE49-F238E27FC236}">
                      <a16:creationId xmlns:a16="http://schemas.microsoft.com/office/drawing/2014/main" id="{96B8CFCF-993F-4C85-B91C-895419F32815}"/>
                    </a:ext>
                  </a:extLst>
                </p:cNvPr>
                <p:cNvSpPr/>
                <p:nvPr/>
              </p:nvSpPr>
              <p:spPr>
                <a:xfrm>
                  <a:off x="354595" y="3941127"/>
                  <a:ext cx="126000" cy="126000"/>
                </a:xfrm>
                <a:prstGeom prst="ellipse">
                  <a:avLst/>
                </a:prstGeom>
                <a:noFill/>
                <a:ln w="12700">
                  <a:solidFill>
                    <a:srgbClr val="FB7D7D"/>
                  </a:solidFill>
                </a:ln>
                <a:effectLst>
                  <a:outerShdw blurRad="342900" dist="381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200"/>
                    </a:lnSpc>
                  </a:pPr>
                  <a:endParaRPr lang="en-GB" sz="1000" dirty="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143" name="Умножение 48">
                  <a:extLst>
                    <a:ext uri="{FF2B5EF4-FFF2-40B4-BE49-F238E27FC236}">
                      <a16:creationId xmlns:a16="http://schemas.microsoft.com/office/drawing/2014/main" id="{6728FEDC-F1FF-4490-B996-E2F466F2DFCB}"/>
                    </a:ext>
                  </a:extLst>
                </p:cNvPr>
                <p:cNvSpPr/>
                <p:nvPr/>
              </p:nvSpPr>
              <p:spPr>
                <a:xfrm>
                  <a:off x="381595" y="3966909"/>
                  <a:ext cx="72001" cy="79199"/>
                </a:xfrm>
                <a:prstGeom prst="mathMultiply">
                  <a:avLst/>
                </a:prstGeom>
                <a:solidFill>
                  <a:srgbClr val="FB7D7D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613D0325-C62C-454F-8F17-EA658A7488A4}"/>
                </a:ext>
              </a:extLst>
            </p:cNvPr>
            <p:cNvGrpSpPr/>
            <p:nvPr/>
          </p:nvGrpSpPr>
          <p:grpSpPr>
            <a:xfrm>
              <a:off x="425966" y="3259467"/>
              <a:ext cx="2048562" cy="141064"/>
              <a:chOff x="354595" y="3934936"/>
              <a:chExt cx="2048562" cy="141064"/>
            </a:xfrm>
          </p:grpSpPr>
          <p:sp>
            <p:nvSpPr>
              <p:cNvPr id="145" name="Rectangle 43">
                <a:extLst>
                  <a:ext uri="{FF2B5EF4-FFF2-40B4-BE49-F238E27FC236}">
                    <a16:creationId xmlns:a16="http://schemas.microsoft.com/office/drawing/2014/main" id="{1D709984-9D77-47A1-AB26-F7F9CA374D6E}"/>
                  </a:ext>
                </a:extLst>
              </p:cNvPr>
              <p:cNvSpPr/>
              <p:nvPr/>
            </p:nvSpPr>
            <p:spPr>
              <a:xfrm flipH="1">
                <a:off x="554465" y="3934936"/>
                <a:ext cx="1848692" cy="1410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Обработка и анализ данных в </a:t>
                </a:r>
                <a:r>
                  <a:rPr kumimoji="0" lang="ru-RU" sz="9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excel</a:t>
                </a:r>
                <a:endParaRPr kumimoji="0" lang="ru-RU" sz="95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6" name="Группа 145">
                <a:extLst>
                  <a:ext uri="{FF2B5EF4-FFF2-40B4-BE49-F238E27FC236}">
                    <a16:creationId xmlns:a16="http://schemas.microsoft.com/office/drawing/2014/main" id="{0B51B275-E75F-4624-9F67-C24FC67855FC}"/>
                  </a:ext>
                </a:extLst>
              </p:cNvPr>
              <p:cNvGrpSpPr/>
              <p:nvPr/>
            </p:nvGrpSpPr>
            <p:grpSpPr>
              <a:xfrm>
                <a:off x="354595" y="3941127"/>
                <a:ext cx="126000" cy="126000"/>
                <a:chOff x="354595" y="3941127"/>
                <a:chExt cx="126000" cy="126000"/>
              </a:xfrm>
            </p:grpSpPr>
            <p:sp>
              <p:nvSpPr>
                <p:cNvPr id="147" name="Oval 8">
                  <a:extLst>
                    <a:ext uri="{FF2B5EF4-FFF2-40B4-BE49-F238E27FC236}">
                      <a16:creationId xmlns:a16="http://schemas.microsoft.com/office/drawing/2014/main" id="{90C4E587-9842-46BE-A8DF-644D6E6FCA55}"/>
                    </a:ext>
                  </a:extLst>
                </p:cNvPr>
                <p:cNvSpPr/>
                <p:nvPr/>
              </p:nvSpPr>
              <p:spPr>
                <a:xfrm>
                  <a:off x="354595" y="3941127"/>
                  <a:ext cx="126000" cy="126000"/>
                </a:xfrm>
                <a:prstGeom prst="ellipse">
                  <a:avLst/>
                </a:prstGeom>
                <a:noFill/>
                <a:ln w="12700">
                  <a:solidFill>
                    <a:srgbClr val="FB7D7D"/>
                  </a:solidFill>
                </a:ln>
                <a:effectLst>
                  <a:outerShdw blurRad="342900" dist="381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200"/>
                    </a:lnSpc>
                  </a:pPr>
                  <a:endParaRPr lang="en-GB" sz="1000" dirty="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148" name="Умножение 48">
                  <a:extLst>
                    <a:ext uri="{FF2B5EF4-FFF2-40B4-BE49-F238E27FC236}">
                      <a16:creationId xmlns:a16="http://schemas.microsoft.com/office/drawing/2014/main" id="{4CDC9B55-ECBD-4702-A0EF-AD846BC0616D}"/>
                    </a:ext>
                  </a:extLst>
                </p:cNvPr>
                <p:cNvSpPr/>
                <p:nvPr/>
              </p:nvSpPr>
              <p:spPr>
                <a:xfrm>
                  <a:off x="381595" y="3966909"/>
                  <a:ext cx="72001" cy="79199"/>
                </a:xfrm>
                <a:prstGeom prst="mathMultiply">
                  <a:avLst/>
                </a:prstGeom>
                <a:solidFill>
                  <a:srgbClr val="FB7D7D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75AF2E2E-C427-43AC-8933-C279A1AE149E}"/>
              </a:ext>
            </a:extLst>
          </p:cNvPr>
          <p:cNvGrpSpPr/>
          <p:nvPr/>
        </p:nvGrpSpPr>
        <p:grpSpPr>
          <a:xfrm>
            <a:off x="3450986" y="1840615"/>
            <a:ext cx="2693011" cy="984278"/>
            <a:chOff x="3589991" y="1920355"/>
            <a:chExt cx="2693011" cy="984278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7E8CDA1C-D328-4E47-AED7-99509AB54E4A}"/>
                </a:ext>
              </a:extLst>
            </p:cNvPr>
            <p:cNvGrpSpPr/>
            <p:nvPr/>
          </p:nvGrpSpPr>
          <p:grpSpPr>
            <a:xfrm>
              <a:off x="3589991" y="1920355"/>
              <a:ext cx="2693011" cy="145317"/>
              <a:chOff x="983271" y="-303631"/>
              <a:chExt cx="2693011" cy="145317"/>
            </a:xfrm>
          </p:grpSpPr>
          <p:sp>
            <p:nvSpPr>
              <p:cNvPr id="151" name="Rectangle 43">
                <a:extLst>
                  <a:ext uri="{FF2B5EF4-FFF2-40B4-BE49-F238E27FC236}">
                    <a16:creationId xmlns:a16="http://schemas.microsoft.com/office/drawing/2014/main" id="{51C2E5A5-6158-4399-9525-2E38678CA32E}"/>
                  </a:ext>
                </a:extLst>
              </p:cNvPr>
              <p:cNvSpPr/>
              <p:nvPr/>
            </p:nvSpPr>
            <p:spPr>
              <a:xfrm flipH="1">
                <a:off x="1187593" y="-303631"/>
                <a:ext cx="2488689" cy="1410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Сбор данных от разных типов оборудования</a:t>
                </a:r>
              </a:p>
            </p:txBody>
          </p:sp>
          <p:pic>
            <p:nvPicPr>
              <p:cNvPr id="152" name="Рисунок 151">
                <a:extLst>
                  <a:ext uri="{FF2B5EF4-FFF2-40B4-BE49-F238E27FC236}">
                    <a16:creationId xmlns:a16="http://schemas.microsoft.com/office/drawing/2014/main" id="{E02FAC1C-463C-44E7-981F-6E345D847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271" y="-302314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61" name="Группа 160">
              <a:extLst>
                <a:ext uri="{FF2B5EF4-FFF2-40B4-BE49-F238E27FC236}">
                  <a16:creationId xmlns:a16="http://schemas.microsoft.com/office/drawing/2014/main" id="{ADA06CCA-A8BA-4F69-95FE-BA53513DF1EE}"/>
                </a:ext>
              </a:extLst>
            </p:cNvPr>
            <p:cNvGrpSpPr/>
            <p:nvPr/>
          </p:nvGrpSpPr>
          <p:grpSpPr>
            <a:xfrm>
              <a:off x="3589991" y="2130095"/>
              <a:ext cx="2693011" cy="145317"/>
              <a:chOff x="983271" y="-303631"/>
              <a:chExt cx="2693011" cy="145317"/>
            </a:xfrm>
          </p:grpSpPr>
          <p:sp>
            <p:nvSpPr>
              <p:cNvPr id="162" name="Rectangle 43">
                <a:extLst>
                  <a:ext uri="{FF2B5EF4-FFF2-40B4-BE49-F238E27FC236}">
                    <a16:creationId xmlns:a16="http://schemas.microsoft.com/office/drawing/2014/main" id="{D6C40872-D53F-41C1-A698-09EDB30FF73E}"/>
                  </a:ext>
                </a:extLst>
              </p:cNvPr>
              <p:cNvSpPr/>
              <p:nvPr/>
            </p:nvSpPr>
            <p:spPr>
              <a:xfrm flipH="1">
                <a:off x="1187593" y="-303631"/>
                <a:ext cx="2488689" cy="1410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Контроль режимов работы оборудования</a:t>
                </a:r>
              </a:p>
            </p:txBody>
          </p:sp>
          <p:pic>
            <p:nvPicPr>
              <p:cNvPr id="163" name="Рисунок 162">
                <a:extLst>
                  <a:ext uri="{FF2B5EF4-FFF2-40B4-BE49-F238E27FC236}">
                    <a16:creationId xmlns:a16="http://schemas.microsoft.com/office/drawing/2014/main" id="{37EED4A9-4F11-4AC4-AE72-1ECA26F5B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271" y="-302314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64" name="Группа 163">
              <a:extLst>
                <a:ext uri="{FF2B5EF4-FFF2-40B4-BE49-F238E27FC236}">
                  <a16:creationId xmlns:a16="http://schemas.microsoft.com/office/drawing/2014/main" id="{79275226-D3AA-46A1-BAD6-26F49F59BA03}"/>
                </a:ext>
              </a:extLst>
            </p:cNvPr>
            <p:cNvGrpSpPr/>
            <p:nvPr/>
          </p:nvGrpSpPr>
          <p:grpSpPr>
            <a:xfrm>
              <a:off x="3589991" y="2339835"/>
              <a:ext cx="2693011" cy="145317"/>
              <a:chOff x="983271" y="-303631"/>
              <a:chExt cx="2693011" cy="145317"/>
            </a:xfrm>
          </p:grpSpPr>
          <p:sp>
            <p:nvSpPr>
              <p:cNvPr id="165" name="Rectangle 43">
                <a:extLst>
                  <a:ext uri="{FF2B5EF4-FFF2-40B4-BE49-F238E27FC236}">
                    <a16:creationId xmlns:a16="http://schemas.microsoft.com/office/drawing/2014/main" id="{8ADC5DD7-483A-49CA-8E11-0EBD663C3899}"/>
                  </a:ext>
                </a:extLst>
              </p:cNvPr>
              <p:cNvSpPr/>
              <p:nvPr/>
            </p:nvSpPr>
            <p:spPr>
              <a:xfrm flipH="1">
                <a:off x="1187593" y="-303631"/>
                <a:ext cx="2488689" cy="1410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Высокая скорость обработки данных</a:t>
                </a:r>
              </a:p>
            </p:txBody>
          </p:sp>
          <p:pic>
            <p:nvPicPr>
              <p:cNvPr id="166" name="Рисунок 165">
                <a:extLst>
                  <a:ext uri="{FF2B5EF4-FFF2-40B4-BE49-F238E27FC236}">
                    <a16:creationId xmlns:a16="http://schemas.microsoft.com/office/drawing/2014/main" id="{62B547CF-57C2-484F-93E5-0E05C0EC7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271" y="-302314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67" name="Группа 166">
              <a:extLst>
                <a:ext uri="{FF2B5EF4-FFF2-40B4-BE49-F238E27FC236}">
                  <a16:creationId xmlns:a16="http://schemas.microsoft.com/office/drawing/2014/main" id="{3F87A514-EDA9-496A-A5DA-6A0D93E8F7C3}"/>
                </a:ext>
              </a:extLst>
            </p:cNvPr>
            <p:cNvGrpSpPr/>
            <p:nvPr/>
          </p:nvGrpSpPr>
          <p:grpSpPr>
            <a:xfrm>
              <a:off x="3589991" y="2549575"/>
              <a:ext cx="2693011" cy="145317"/>
              <a:chOff x="983271" y="-303631"/>
              <a:chExt cx="2693011" cy="145317"/>
            </a:xfrm>
          </p:grpSpPr>
          <p:sp>
            <p:nvSpPr>
              <p:cNvPr id="168" name="Rectangle 43">
                <a:extLst>
                  <a:ext uri="{FF2B5EF4-FFF2-40B4-BE49-F238E27FC236}">
                    <a16:creationId xmlns:a16="http://schemas.microsoft.com/office/drawing/2014/main" id="{CBD160A6-F724-426F-844D-FD592F619A11}"/>
                  </a:ext>
                </a:extLst>
              </p:cNvPr>
              <p:cNvSpPr/>
              <p:nvPr/>
            </p:nvSpPr>
            <p:spPr>
              <a:xfrm flipH="1">
                <a:off x="1187593" y="-303631"/>
                <a:ext cx="2488689" cy="1410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Одновременный доступ к информации</a:t>
                </a:r>
              </a:p>
            </p:txBody>
          </p:sp>
          <p:pic>
            <p:nvPicPr>
              <p:cNvPr id="169" name="Рисунок 168">
                <a:extLst>
                  <a:ext uri="{FF2B5EF4-FFF2-40B4-BE49-F238E27FC236}">
                    <a16:creationId xmlns:a16="http://schemas.microsoft.com/office/drawing/2014/main" id="{FBC4A584-19AC-4D07-9CC7-BA5EA95F0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271" y="-302314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70" name="Группа 169">
              <a:extLst>
                <a:ext uri="{FF2B5EF4-FFF2-40B4-BE49-F238E27FC236}">
                  <a16:creationId xmlns:a16="http://schemas.microsoft.com/office/drawing/2014/main" id="{112A49BB-6719-40E6-9527-58473ECE183C}"/>
                </a:ext>
              </a:extLst>
            </p:cNvPr>
            <p:cNvGrpSpPr/>
            <p:nvPr/>
          </p:nvGrpSpPr>
          <p:grpSpPr>
            <a:xfrm>
              <a:off x="3589991" y="2759316"/>
              <a:ext cx="2693011" cy="145317"/>
              <a:chOff x="983271" y="-303631"/>
              <a:chExt cx="2693011" cy="145317"/>
            </a:xfrm>
          </p:grpSpPr>
          <p:sp>
            <p:nvSpPr>
              <p:cNvPr id="171" name="Rectangle 43">
                <a:extLst>
                  <a:ext uri="{FF2B5EF4-FFF2-40B4-BE49-F238E27FC236}">
                    <a16:creationId xmlns:a16="http://schemas.microsoft.com/office/drawing/2014/main" id="{84C4F7E2-0F46-443C-AA72-B5CA8EEF4C92}"/>
                  </a:ext>
                </a:extLst>
              </p:cNvPr>
              <p:cNvSpPr/>
              <p:nvPr/>
            </p:nvSpPr>
            <p:spPr>
              <a:xfrm flipH="1">
                <a:off x="1187593" y="-303631"/>
                <a:ext cx="2488689" cy="1410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Российское ПО</a:t>
                </a:r>
              </a:p>
            </p:txBody>
          </p:sp>
          <p:pic>
            <p:nvPicPr>
              <p:cNvPr id="172" name="Рисунок 171">
                <a:extLst>
                  <a:ext uri="{FF2B5EF4-FFF2-40B4-BE49-F238E27FC236}">
                    <a16:creationId xmlns:a16="http://schemas.microsoft.com/office/drawing/2014/main" id="{428FE4D1-2418-4A2E-8C54-FFD81303A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271" y="-302314"/>
                <a:ext cx="144000" cy="144000"/>
              </a:xfrm>
              <a:prstGeom prst="rect">
                <a:avLst/>
              </a:prstGeom>
            </p:spPr>
          </p:pic>
        </p:grp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B87724B-AE83-4214-9FAB-67255CCA26D0}"/>
              </a:ext>
            </a:extLst>
          </p:cNvPr>
          <p:cNvGrpSpPr/>
          <p:nvPr/>
        </p:nvGrpSpPr>
        <p:grpSpPr>
          <a:xfrm>
            <a:off x="430969" y="3543283"/>
            <a:ext cx="2529360" cy="1452995"/>
            <a:chOff x="430969" y="3521924"/>
            <a:chExt cx="2529360" cy="145299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395FCB98-F137-4B33-B9E5-7D1289D5AF35}"/>
                </a:ext>
              </a:extLst>
            </p:cNvPr>
            <p:cNvGrpSpPr/>
            <p:nvPr/>
          </p:nvGrpSpPr>
          <p:grpSpPr>
            <a:xfrm>
              <a:off x="533679" y="3572308"/>
              <a:ext cx="1300916" cy="577748"/>
              <a:chOff x="7918769" y="1897756"/>
              <a:chExt cx="1300916" cy="577748"/>
            </a:xfrm>
          </p:grpSpPr>
          <p:sp>
            <p:nvSpPr>
              <p:cNvPr id="92" name="Прямоугольник 91">
                <a:extLst>
                  <a:ext uri="{FF2B5EF4-FFF2-40B4-BE49-F238E27FC236}">
                    <a16:creationId xmlns:a16="http://schemas.microsoft.com/office/drawing/2014/main" id="{3FF5E5AA-1A1F-4E63-86C5-495498FDBB45}"/>
                  </a:ext>
                </a:extLst>
              </p:cNvPr>
              <p:cNvSpPr/>
              <p:nvPr/>
            </p:nvSpPr>
            <p:spPr>
              <a:xfrm>
                <a:off x="8249537" y="2036922"/>
                <a:ext cx="970148" cy="43858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900"/>
                  </a:lnSpc>
                  <a:defRPr/>
                </a:pPr>
                <a:r>
                  <a:rPr lang="ru-RU" sz="85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м</a:t>
                </a:r>
                <a:r>
                  <a:rPr lang="ru-RU" sz="850" dirty="0" smtClean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оделей</a:t>
                </a:r>
                <a:endParaRPr lang="ru-RU" sz="850" dirty="0">
                  <a:solidFill>
                    <a:srgbClr val="003366"/>
                  </a:solidFill>
                  <a:latin typeface="Arial Narrow" panose="020B0606020202030204" pitchFamily="34" charset="0"/>
                </a:endParaRPr>
              </a:p>
              <a:p>
                <a:pPr>
                  <a:lnSpc>
                    <a:spcPts val="900"/>
                  </a:lnSpc>
                  <a:defRPr/>
                </a:pPr>
                <a:r>
                  <a:rPr lang="ru-RU" sz="85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пультов управлений</a:t>
                </a:r>
              </a:p>
            </p:txBody>
          </p:sp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id="{F4E25A89-4411-46FA-9A51-9F0F695B99AC}"/>
                  </a:ext>
                </a:extLst>
              </p:cNvPr>
              <p:cNvSpPr/>
              <p:nvPr/>
            </p:nvSpPr>
            <p:spPr>
              <a:xfrm>
                <a:off x="7918769" y="1897756"/>
                <a:ext cx="721972" cy="48564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  <a:defRPr/>
                </a:pPr>
                <a:r>
                  <a:rPr lang="en-US" b="1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17</a:t>
                </a:r>
                <a:endParaRPr lang="ru-RU" b="1" dirty="0">
                  <a:solidFill>
                    <a:srgbClr val="003366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0" name="Группа 189">
              <a:extLst>
                <a:ext uri="{FF2B5EF4-FFF2-40B4-BE49-F238E27FC236}">
                  <a16:creationId xmlns:a16="http://schemas.microsoft.com/office/drawing/2014/main" id="{A8D8705D-734B-474A-984A-6C27573703DD}"/>
                </a:ext>
              </a:extLst>
            </p:cNvPr>
            <p:cNvGrpSpPr/>
            <p:nvPr/>
          </p:nvGrpSpPr>
          <p:grpSpPr>
            <a:xfrm>
              <a:off x="1558080" y="3521924"/>
              <a:ext cx="1402249" cy="696717"/>
              <a:chOff x="7918769" y="1847372"/>
              <a:chExt cx="1402249" cy="696717"/>
            </a:xfrm>
          </p:grpSpPr>
          <p:sp>
            <p:nvSpPr>
              <p:cNvPr id="191" name="Прямоугольник 190">
                <a:extLst>
                  <a:ext uri="{FF2B5EF4-FFF2-40B4-BE49-F238E27FC236}">
                    <a16:creationId xmlns:a16="http://schemas.microsoft.com/office/drawing/2014/main" id="{EF9EF647-2C3B-4E6A-9032-21BDBB7D8EAB}"/>
                  </a:ext>
                </a:extLst>
              </p:cNvPr>
              <p:cNvSpPr/>
              <p:nvPr/>
            </p:nvSpPr>
            <p:spPr>
              <a:xfrm>
                <a:off x="8249537" y="2026100"/>
                <a:ext cx="970148" cy="22057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1000"/>
                  </a:lnSpc>
                  <a:defRPr/>
                </a:pPr>
                <a:r>
                  <a:rPr lang="ru-RU" sz="85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модели СТМ</a:t>
                </a:r>
              </a:p>
            </p:txBody>
          </p:sp>
          <p:sp>
            <p:nvSpPr>
              <p:cNvPr id="192" name="Прямоугольник 191">
                <a:extLst>
                  <a:ext uri="{FF2B5EF4-FFF2-40B4-BE49-F238E27FC236}">
                    <a16:creationId xmlns:a16="http://schemas.microsoft.com/office/drawing/2014/main" id="{E8044F7D-DBD9-49BD-91F3-7AD135A8605B}"/>
                  </a:ext>
                </a:extLst>
              </p:cNvPr>
              <p:cNvSpPr/>
              <p:nvPr/>
            </p:nvSpPr>
            <p:spPr>
              <a:xfrm>
                <a:off x="7918769" y="1847372"/>
                <a:ext cx="721972" cy="48564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  <a:defRPr/>
                </a:pPr>
                <a:r>
                  <a:rPr lang="en-US" b="1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34</a:t>
                </a:r>
                <a:endParaRPr lang="ru-RU" b="1" dirty="0">
                  <a:solidFill>
                    <a:srgbClr val="003366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93" name="Прямоугольник 192">
                <a:extLst>
                  <a:ext uri="{FF2B5EF4-FFF2-40B4-BE49-F238E27FC236}">
                    <a16:creationId xmlns:a16="http://schemas.microsoft.com/office/drawing/2014/main" id="{F2582985-1159-4DBB-8EE4-A4ECFC621A4D}"/>
                  </a:ext>
                </a:extLst>
              </p:cNvPr>
              <p:cNvSpPr/>
              <p:nvPr/>
            </p:nvSpPr>
            <p:spPr>
              <a:xfrm>
                <a:off x="7923803" y="2253404"/>
                <a:ext cx="970148" cy="22057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1000"/>
                  </a:lnSpc>
                  <a:defRPr/>
                </a:pPr>
                <a:r>
                  <a:rPr lang="ru-RU" sz="85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от</a:t>
                </a:r>
              </a:p>
            </p:txBody>
          </p:sp>
          <p:sp>
            <p:nvSpPr>
              <p:cNvPr id="194" name="Прямоугольник 193">
                <a:extLst>
                  <a:ext uri="{FF2B5EF4-FFF2-40B4-BE49-F238E27FC236}">
                    <a16:creationId xmlns:a16="http://schemas.microsoft.com/office/drawing/2014/main" id="{C1054F8C-144D-4922-8297-4835D9758B0C}"/>
                  </a:ext>
                </a:extLst>
              </p:cNvPr>
              <p:cNvSpPr/>
              <p:nvPr/>
            </p:nvSpPr>
            <p:spPr>
              <a:xfrm>
                <a:off x="8074997" y="2058443"/>
                <a:ext cx="721972" cy="48564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  <a:defRPr/>
                </a:pPr>
                <a:r>
                  <a:rPr lang="ru-RU" b="1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14</a:t>
                </a:r>
              </a:p>
            </p:txBody>
          </p:sp>
          <p:sp>
            <p:nvSpPr>
              <p:cNvPr id="195" name="Прямоугольник 194">
                <a:extLst>
                  <a:ext uri="{FF2B5EF4-FFF2-40B4-BE49-F238E27FC236}">
                    <a16:creationId xmlns:a16="http://schemas.microsoft.com/office/drawing/2014/main" id="{C476E237-0EA9-4480-ACA8-432474F4B8BA}"/>
                  </a:ext>
                </a:extLst>
              </p:cNvPr>
              <p:cNvSpPr/>
              <p:nvPr/>
            </p:nvSpPr>
            <p:spPr>
              <a:xfrm>
                <a:off x="8350870" y="2253404"/>
                <a:ext cx="970148" cy="22057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1000"/>
                  </a:lnSpc>
                  <a:defRPr/>
                </a:pPr>
                <a:r>
                  <a:rPr lang="ru-RU" sz="85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вендоров</a:t>
                </a:r>
              </a:p>
            </p:txBody>
          </p:sp>
        </p:grpSp>
        <p:sp>
          <p:nvSpPr>
            <p:cNvPr id="197" name="Rectangle 187">
              <a:extLst>
                <a:ext uri="{FF2B5EF4-FFF2-40B4-BE49-F238E27FC236}">
                  <a16:creationId xmlns:a16="http://schemas.microsoft.com/office/drawing/2014/main" id="{5A82B54E-2887-445C-AB02-13E61DBDBA00}"/>
                </a:ext>
              </a:extLst>
            </p:cNvPr>
            <p:cNvSpPr/>
            <p:nvPr/>
          </p:nvSpPr>
          <p:spPr>
            <a:xfrm>
              <a:off x="430969" y="3560123"/>
              <a:ext cx="2492679" cy="1414796"/>
            </a:xfrm>
            <a:prstGeom prst="rect">
              <a:avLst/>
            </a:prstGeom>
            <a:noFill/>
            <a:ln w="6350">
              <a:solidFill>
                <a:srgbClr val="CCE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6F6AC63F-7472-4B14-BA2F-BF5C9EB46011}"/>
                </a:ext>
              </a:extLst>
            </p:cNvPr>
            <p:cNvGrpSpPr/>
            <p:nvPr/>
          </p:nvGrpSpPr>
          <p:grpSpPr>
            <a:xfrm>
              <a:off x="550614" y="4070059"/>
              <a:ext cx="1017922" cy="593191"/>
              <a:chOff x="7918769" y="1913989"/>
              <a:chExt cx="1017922" cy="593191"/>
            </a:xfrm>
          </p:grpSpPr>
          <p:sp>
            <p:nvSpPr>
              <p:cNvPr id="199" name="Прямоугольник 198">
                <a:extLst>
                  <a:ext uri="{FF2B5EF4-FFF2-40B4-BE49-F238E27FC236}">
                    <a16:creationId xmlns:a16="http://schemas.microsoft.com/office/drawing/2014/main" id="{2B3A45A2-61F2-4F72-A22D-5E019F5E2DF7}"/>
                  </a:ext>
                </a:extLst>
              </p:cNvPr>
              <p:cNvSpPr/>
              <p:nvPr/>
            </p:nvSpPr>
            <p:spPr>
              <a:xfrm>
                <a:off x="7944900" y="2286607"/>
                <a:ext cx="970148" cy="22057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1000"/>
                  </a:lnSpc>
                  <a:defRPr/>
                </a:pPr>
                <a:r>
                  <a:rPr lang="ru-RU" sz="85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объектов АСКУГ</a:t>
                </a:r>
              </a:p>
            </p:txBody>
          </p:sp>
          <p:sp>
            <p:nvSpPr>
              <p:cNvPr id="200" name="Прямоугольник 199">
                <a:extLst>
                  <a:ext uri="{FF2B5EF4-FFF2-40B4-BE49-F238E27FC236}">
                    <a16:creationId xmlns:a16="http://schemas.microsoft.com/office/drawing/2014/main" id="{1E62DA9A-43F7-4B1B-A87B-AF1AC4127A0E}"/>
                  </a:ext>
                </a:extLst>
              </p:cNvPr>
              <p:cNvSpPr/>
              <p:nvPr/>
            </p:nvSpPr>
            <p:spPr>
              <a:xfrm>
                <a:off x="7918769" y="1913989"/>
                <a:ext cx="1017922" cy="48564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  <a:defRPr/>
                </a:pPr>
                <a:r>
                  <a:rPr lang="en-US" b="1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17 820</a:t>
                </a:r>
                <a:endParaRPr lang="ru-RU" b="1" dirty="0">
                  <a:solidFill>
                    <a:srgbClr val="003366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7819B04D-36A4-4FB5-8A94-410E46421A25}"/>
                </a:ext>
              </a:extLst>
            </p:cNvPr>
            <p:cNvGrpSpPr/>
            <p:nvPr/>
          </p:nvGrpSpPr>
          <p:grpSpPr>
            <a:xfrm>
              <a:off x="1535350" y="4070059"/>
              <a:ext cx="1372879" cy="794830"/>
              <a:chOff x="7918769" y="1913989"/>
              <a:chExt cx="1372879" cy="794830"/>
            </a:xfrm>
          </p:grpSpPr>
          <p:sp>
            <p:nvSpPr>
              <p:cNvPr id="202" name="Прямоугольник 201">
                <a:extLst>
                  <a:ext uri="{FF2B5EF4-FFF2-40B4-BE49-F238E27FC236}">
                    <a16:creationId xmlns:a16="http://schemas.microsoft.com/office/drawing/2014/main" id="{BDECE0EC-9892-442F-AC23-CBCC5E6FB536}"/>
                  </a:ext>
                </a:extLst>
              </p:cNvPr>
              <p:cNvSpPr/>
              <p:nvPr/>
            </p:nvSpPr>
            <p:spPr>
              <a:xfrm>
                <a:off x="7944900" y="2286607"/>
                <a:ext cx="970148" cy="22057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1000"/>
                  </a:lnSpc>
                  <a:defRPr/>
                </a:pPr>
                <a:r>
                  <a:rPr lang="ru-RU" sz="850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млн м. куб.</a:t>
                </a:r>
              </a:p>
            </p:txBody>
          </p:sp>
          <p:sp>
            <p:nvSpPr>
              <p:cNvPr id="203" name="Прямоугольник 202">
                <a:extLst>
                  <a:ext uri="{FF2B5EF4-FFF2-40B4-BE49-F238E27FC236}">
                    <a16:creationId xmlns:a16="http://schemas.microsoft.com/office/drawing/2014/main" id="{5972B88C-E027-4F7E-9070-BA39F62AFA44}"/>
                  </a:ext>
                </a:extLst>
              </p:cNvPr>
              <p:cNvSpPr/>
              <p:nvPr/>
            </p:nvSpPr>
            <p:spPr>
              <a:xfrm>
                <a:off x="7918769" y="1913989"/>
                <a:ext cx="1017922" cy="48000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  <a:defRPr/>
                </a:pPr>
                <a:r>
                  <a:rPr lang="ru-RU" b="1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95</a:t>
                </a:r>
                <a:r>
                  <a:rPr lang="en-US" b="1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ru-RU" b="1" dirty="0">
                    <a:solidFill>
                      <a:srgbClr val="003366"/>
                    </a:solidFill>
                    <a:latin typeface="Arial Narrow" panose="020B0606020202030204" pitchFamily="34" charset="0"/>
                  </a:rPr>
                  <a:t>270</a:t>
                </a:r>
              </a:p>
            </p:txBody>
          </p:sp>
          <p:sp>
            <p:nvSpPr>
              <p:cNvPr id="204" name="Прямоугольник 203">
                <a:extLst>
                  <a:ext uri="{FF2B5EF4-FFF2-40B4-BE49-F238E27FC236}">
                    <a16:creationId xmlns:a16="http://schemas.microsoft.com/office/drawing/2014/main" id="{BA5F78D3-FDAF-48EC-AB33-F481FE2F8B0C}"/>
                  </a:ext>
                </a:extLst>
              </p:cNvPr>
              <p:cNvSpPr/>
              <p:nvPr/>
            </p:nvSpPr>
            <p:spPr>
              <a:xfrm>
                <a:off x="7944900" y="2436950"/>
                <a:ext cx="1346748" cy="27186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700"/>
                  </a:lnSpc>
                  <a:defRPr/>
                </a:pPr>
                <a:r>
                  <a:rPr lang="ru-RU" sz="650" dirty="0">
                    <a:solidFill>
                      <a:srgbClr val="959D9D"/>
                    </a:solidFill>
                    <a:latin typeface="Arial Narrow" panose="020B0606020202030204" pitchFamily="34" charset="0"/>
                  </a:rPr>
                  <a:t>(контролируемый объем реализации за  2021 г.)</a:t>
                </a:r>
              </a:p>
            </p:txBody>
          </p:sp>
        </p:grp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0E5DD65-D035-45BE-90DE-6E3E8EEE1B49}"/>
              </a:ext>
            </a:extLst>
          </p:cNvPr>
          <p:cNvGrpSpPr/>
          <p:nvPr/>
        </p:nvGrpSpPr>
        <p:grpSpPr>
          <a:xfrm>
            <a:off x="7487113" y="1054351"/>
            <a:ext cx="777761" cy="765928"/>
            <a:chOff x="7470880" y="1134661"/>
            <a:chExt cx="777761" cy="765928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4A5207AB-F99B-448F-81C0-42D62A3AECBC}"/>
                </a:ext>
              </a:extLst>
            </p:cNvPr>
            <p:cNvGrpSpPr/>
            <p:nvPr/>
          </p:nvGrpSpPr>
          <p:grpSpPr>
            <a:xfrm>
              <a:off x="7470880" y="1134661"/>
              <a:ext cx="765927" cy="765928"/>
              <a:chOff x="7397646" y="1131080"/>
              <a:chExt cx="864000" cy="864001"/>
            </a:xfrm>
          </p:grpSpPr>
          <p:sp>
            <p:nvSpPr>
              <p:cNvPr id="277" name="Овал 276"/>
              <p:cNvSpPr/>
              <p:nvPr/>
            </p:nvSpPr>
            <p:spPr>
              <a:xfrm>
                <a:off x="7397647" y="1131575"/>
                <a:ext cx="863999" cy="863506"/>
              </a:xfrm>
              <a:prstGeom prst="ellipse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solidFill>
                    <a:srgbClr val="003366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E0EE059A-744C-49A6-9147-77345E824B3A}"/>
                  </a:ext>
                </a:extLst>
              </p:cNvPr>
              <p:cNvGrpSpPr/>
              <p:nvPr/>
            </p:nvGrpSpPr>
            <p:grpSpPr>
              <a:xfrm>
                <a:off x="7397646" y="1131080"/>
                <a:ext cx="864000" cy="863507"/>
                <a:chOff x="7397646" y="1131080"/>
                <a:chExt cx="864000" cy="863507"/>
              </a:xfrm>
            </p:grpSpPr>
            <p:sp>
              <p:nvSpPr>
                <p:cNvPr id="278" name="Овал 277"/>
                <p:cNvSpPr/>
                <p:nvPr/>
              </p:nvSpPr>
              <p:spPr>
                <a:xfrm>
                  <a:off x="7491293" y="1219168"/>
                  <a:ext cx="691199" cy="690805"/>
                </a:xfrm>
                <a:prstGeom prst="ellipse">
                  <a:avLst/>
                </a:prstGeom>
                <a:noFill/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ru-RU" sz="1200" dirty="0">
                    <a:solidFill>
                      <a:srgbClr val="014A8F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79" name="Дуга 278"/>
                <p:cNvSpPr/>
                <p:nvPr/>
              </p:nvSpPr>
              <p:spPr>
                <a:xfrm>
                  <a:off x="7397647" y="1131080"/>
                  <a:ext cx="863999" cy="863506"/>
                </a:xfrm>
                <a:prstGeom prst="arc">
                  <a:avLst/>
                </a:prstGeom>
                <a:ln w="571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014A8F"/>
                    </a:solidFill>
                  </a:endParaRPr>
                </a:p>
              </p:txBody>
            </p:sp>
            <p:sp>
              <p:nvSpPr>
                <p:cNvPr id="280" name="Дуга 279"/>
                <p:cNvSpPr/>
                <p:nvPr/>
              </p:nvSpPr>
              <p:spPr>
                <a:xfrm rot="10125807">
                  <a:off x="7397646" y="1131081"/>
                  <a:ext cx="863999" cy="863506"/>
                </a:xfrm>
                <a:prstGeom prst="arc">
                  <a:avLst/>
                </a:prstGeom>
                <a:ln w="571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014A8F"/>
                    </a:solidFill>
                  </a:endParaRPr>
                </a:p>
              </p:txBody>
            </p:sp>
          </p:grpSp>
        </p:grp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8B806F0F-114E-4605-83F8-745DB3EF6875}"/>
                </a:ext>
              </a:extLst>
            </p:cNvPr>
            <p:cNvSpPr txBox="1"/>
            <p:nvPr/>
          </p:nvSpPr>
          <p:spPr>
            <a:xfrm>
              <a:off x="7482715" y="1375537"/>
              <a:ext cx="76592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Эффект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E8585BB-E63C-4CB5-BF1D-8FF590B575CE}"/>
              </a:ext>
            </a:extLst>
          </p:cNvPr>
          <p:cNvGrpSpPr/>
          <p:nvPr/>
        </p:nvGrpSpPr>
        <p:grpSpPr>
          <a:xfrm>
            <a:off x="3268018" y="2957238"/>
            <a:ext cx="3063168" cy="2066166"/>
            <a:chOff x="3000078" y="3067217"/>
            <a:chExt cx="3063168" cy="2066166"/>
          </a:xfrm>
        </p:grpSpPr>
        <p:sp>
          <p:nvSpPr>
            <p:cNvPr id="386" name="Прямоугольник 385"/>
            <p:cNvSpPr/>
            <p:nvPr/>
          </p:nvSpPr>
          <p:spPr>
            <a:xfrm>
              <a:off x="4776825" y="4073988"/>
              <a:ext cx="1286421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700" dirty="0">
                  <a:solidFill>
                    <a:srgbClr val="003366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контроль за поступлением данных</a:t>
              </a:r>
              <a:endParaRPr lang="en-US" sz="700" dirty="0">
                <a:solidFill>
                  <a:srgbClr val="003366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r>
                <a:rPr lang="ru-RU" sz="700" dirty="0">
                  <a:solidFill>
                    <a:srgbClr val="003366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у РГК, ГРО, ГМИ, МРГ</a:t>
              </a:r>
              <a:endParaRPr lang="ru-RU" sz="700" dirty="0">
                <a:solidFill>
                  <a:srgbClr val="003366"/>
                </a:solidFill>
              </a:endParaRPr>
            </a:p>
          </p:txBody>
        </p:sp>
        <p:sp>
          <p:nvSpPr>
            <p:cNvPr id="387" name="Прямоугольник 386"/>
            <p:cNvSpPr/>
            <p:nvPr/>
          </p:nvSpPr>
          <p:spPr>
            <a:xfrm>
              <a:off x="3000078" y="3632478"/>
              <a:ext cx="57978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ru-RU" sz="700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контроль поступления данных у РГК, ГМИ, МРГ</a:t>
              </a:r>
              <a:endParaRPr lang="ru-RU" sz="600" dirty="0">
                <a:latin typeface="Arial Narrow" panose="020B0606020202030204" pitchFamily="34" charset="0"/>
              </a:endParaRPr>
            </a:p>
          </p:txBody>
        </p:sp>
        <p:sp>
          <p:nvSpPr>
            <p:cNvPr id="218" name="Round Diagonal Corner Rectangle 5">
              <a:extLst>
                <a:ext uri="{FF2B5EF4-FFF2-40B4-BE49-F238E27FC236}">
                  <a16:creationId xmlns:a16="http://schemas.microsoft.com/office/drawing/2014/main" id="{CD5CE91C-D742-4272-98A9-FDB7B7F16D05}"/>
                </a:ext>
              </a:extLst>
            </p:cNvPr>
            <p:cNvSpPr/>
            <p:nvPr/>
          </p:nvSpPr>
          <p:spPr>
            <a:xfrm>
              <a:off x="3450986" y="3067217"/>
              <a:ext cx="1412610" cy="335507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rgbClr val="003366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Отчет</a:t>
              </a:r>
              <a:endParaRPr lang="en-US" sz="1000" b="1" dirty="0">
                <a:solidFill>
                  <a:srgbClr val="003366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800" dirty="0">
                  <a:solidFill>
                    <a:srgbClr val="003366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о работоспособности</a:t>
              </a:r>
            </a:p>
          </p:txBody>
        </p:sp>
        <p:grpSp>
          <p:nvGrpSpPr>
            <p:cNvPr id="285" name="Группа 284">
              <a:extLst>
                <a:ext uri="{FF2B5EF4-FFF2-40B4-BE49-F238E27FC236}">
                  <a16:creationId xmlns:a16="http://schemas.microsoft.com/office/drawing/2014/main" id="{DA61F385-0AE3-462D-95D3-0CC836E3BCE6}"/>
                </a:ext>
              </a:extLst>
            </p:cNvPr>
            <p:cNvGrpSpPr/>
            <p:nvPr/>
          </p:nvGrpSpPr>
          <p:grpSpPr>
            <a:xfrm>
              <a:off x="3662780" y="3888742"/>
              <a:ext cx="997641" cy="413341"/>
              <a:chOff x="3807700" y="2965599"/>
              <a:chExt cx="997641" cy="413341"/>
            </a:xfrm>
          </p:grpSpPr>
          <p:sp>
            <p:nvSpPr>
              <p:cNvPr id="286" name="Round Diagonal Corner Rectangle 5">
                <a:extLst>
                  <a:ext uri="{FF2B5EF4-FFF2-40B4-BE49-F238E27FC236}">
                    <a16:creationId xmlns:a16="http://schemas.microsoft.com/office/drawing/2014/main" id="{87B66746-52C3-4846-83F1-BBDFB1F22705}"/>
                  </a:ext>
                </a:extLst>
              </p:cNvPr>
              <p:cNvSpPr/>
              <p:nvPr/>
            </p:nvSpPr>
            <p:spPr>
              <a:xfrm>
                <a:off x="3807700" y="3153770"/>
                <a:ext cx="997641" cy="22517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ru-RU" sz="900" dirty="0">
                    <a:solidFill>
                      <a:srgbClr val="003366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ЕПУ ИУСЦИФРА</a:t>
                </a:r>
              </a:p>
            </p:txBody>
          </p:sp>
          <p:grpSp>
            <p:nvGrpSpPr>
              <p:cNvPr id="287" name="Группа 286">
                <a:extLst>
                  <a:ext uri="{FF2B5EF4-FFF2-40B4-BE49-F238E27FC236}">
                    <a16:creationId xmlns:a16="http://schemas.microsoft.com/office/drawing/2014/main" id="{98D3C9E2-DE6E-434E-9489-6A121EC15928}"/>
                  </a:ext>
                </a:extLst>
              </p:cNvPr>
              <p:cNvGrpSpPr/>
              <p:nvPr/>
            </p:nvGrpSpPr>
            <p:grpSpPr>
              <a:xfrm>
                <a:off x="4268417" y="2965599"/>
                <a:ext cx="67588" cy="226194"/>
                <a:chOff x="4256232" y="2949839"/>
                <a:chExt cx="67588" cy="226194"/>
              </a:xfrm>
            </p:grpSpPr>
            <p:cxnSp>
              <p:nvCxnSpPr>
                <p:cNvPr id="288" name="Прямая со стрелкой 287">
                  <a:extLst>
                    <a:ext uri="{FF2B5EF4-FFF2-40B4-BE49-F238E27FC236}">
                      <a16:creationId xmlns:a16="http://schemas.microsoft.com/office/drawing/2014/main" id="{193BBD0C-A685-4F10-8B34-754427C355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89437" y="2949839"/>
                  <a:ext cx="0" cy="219466"/>
                </a:xfrm>
                <a:prstGeom prst="straightConnector1">
                  <a:avLst/>
                </a:prstGeom>
                <a:ln>
                  <a:solidFill>
                    <a:srgbClr val="0079C2"/>
                  </a:solidFill>
                  <a:prstDash val="solid"/>
                  <a:headEnd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9" name="Oval 26">
                  <a:extLst>
                    <a:ext uri="{FF2B5EF4-FFF2-40B4-BE49-F238E27FC236}">
                      <a16:creationId xmlns:a16="http://schemas.microsoft.com/office/drawing/2014/main" id="{8AC887E7-8C1A-484E-98FF-405791DBE34A}"/>
                    </a:ext>
                  </a:extLst>
                </p:cNvPr>
                <p:cNvSpPr/>
                <p:nvPr/>
              </p:nvSpPr>
              <p:spPr>
                <a:xfrm>
                  <a:off x="4256232" y="3108446"/>
                  <a:ext cx="67588" cy="67587"/>
                </a:xfrm>
                <a:prstGeom prst="ellipse">
                  <a:avLst/>
                </a:prstGeom>
                <a:solidFill>
                  <a:srgbClr val="0079C2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>
                    <a:latin typeface="Comfortaa" panose="00000500000000000000" pitchFamily="2" charset="0"/>
                  </a:endParaRPr>
                </a:p>
              </p:txBody>
            </p:sp>
          </p:grpSp>
        </p:grpSp>
        <p:grpSp>
          <p:nvGrpSpPr>
            <p:cNvPr id="301" name="Группа 300">
              <a:extLst>
                <a:ext uri="{FF2B5EF4-FFF2-40B4-BE49-F238E27FC236}">
                  <a16:creationId xmlns:a16="http://schemas.microsoft.com/office/drawing/2014/main" id="{987C6EB5-70A6-4BB9-BE95-BAAD35FEB3EA}"/>
                </a:ext>
              </a:extLst>
            </p:cNvPr>
            <p:cNvGrpSpPr/>
            <p:nvPr/>
          </p:nvGrpSpPr>
          <p:grpSpPr>
            <a:xfrm>
              <a:off x="3662780" y="4269192"/>
              <a:ext cx="997641" cy="413341"/>
              <a:chOff x="3807700" y="2965599"/>
              <a:chExt cx="997641" cy="413341"/>
            </a:xfrm>
          </p:grpSpPr>
          <p:sp>
            <p:nvSpPr>
              <p:cNvPr id="302" name="Round Diagonal Corner Rectangle 5">
                <a:extLst>
                  <a:ext uri="{FF2B5EF4-FFF2-40B4-BE49-F238E27FC236}">
                    <a16:creationId xmlns:a16="http://schemas.microsoft.com/office/drawing/2014/main" id="{E4D3E9B5-84CE-4F00-8A27-FA8E99978094}"/>
                  </a:ext>
                </a:extLst>
              </p:cNvPr>
              <p:cNvSpPr/>
              <p:nvPr/>
            </p:nvSpPr>
            <p:spPr>
              <a:xfrm>
                <a:off x="3807700" y="3153770"/>
                <a:ext cx="997641" cy="22517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ru-RU" sz="900" dirty="0">
                    <a:solidFill>
                      <a:srgbClr val="003366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СТМ</a:t>
                </a:r>
              </a:p>
            </p:txBody>
          </p:sp>
          <p:grpSp>
            <p:nvGrpSpPr>
              <p:cNvPr id="303" name="Группа 302">
                <a:extLst>
                  <a:ext uri="{FF2B5EF4-FFF2-40B4-BE49-F238E27FC236}">
                    <a16:creationId xmlns:a16="http://schemas.microsoft.com/office/drawing/2014/main" id="{AEFB63A3-CF1A-4E49-B1EF-C5E23C0FC39D}"/>
                  </a:ext>
                </a:extLst>
              </p:cNvPr>
              <p:cNvGrpSpPr/>
              <p:nvPr/>
            </p:nvGrpSpPr>
            <p:grpSpPr>
              <a:xfrm>
                <a:off x="4268417" y="2965599"/>
                <a:ext cx="67588" cy="226194"/>
                <a:chOff x="4256232" y="2949839"/>
                <a:chExt cx="67588" cy="226194"/>
              </a:xfrm>
            </p:grpSpPr>
            <p:cxnSp>
              <p:nvCxnSpPr>
                <p:cNvPr id="304" name="Прямая со стрелкой 303">
                  <a:extLst>
                    <a:ext uri="{FF2B5EF4-FFF2-40B4-BE49-F238E27FC236}">
                      <a16:creationId xmlns:a16="http://schemas.microsoft.com/office/drawing/2014/main" id="{D39E2CBE-5C5C-4A31-AA0C-8A108542CB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89437" y="2949839"/>
                  <a:ext cx="0" cy="219466"/>
                </a:xfrm>
                <a:prstGeom prst="straightConnector1">
                  <a:avLst/>
                </a:prstGeom>
                <a:ln>
                  <a:solidFill>
                    <a:srgbClr val="0079C2"/>
                  </a:solidFill>
                  <a:prstDash val="solid"/>
                  <a:headEnd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Oval 26">
                  <a:extLst>
                    <a:ext uri="{FF2B5EF4-FFF2-40B4-BE49-F238E27FC236}">
                      <a16:creationId xmlns:a16="http://schemas.microsoft.com/office/drawing/2014/main" id="{0B47D5F0-9D64-4790-B46B-25B2F9D9C20C}"/>
                    </a:ext>
                  </a:extLst>
                </p:cNvPr>
                <p:cNvSpPr/>
                <p:nvPr/>
              </p:nvSpPr>
              <p:spPr>
                <a:xfrm>
                  <a:off x="4256232" y="3108446"/>
                  <a:ext cx="67588" cy="67587"/>
                </a:xfrm>
                <a:prstGeom prst="ellipse">
                  <a:avLst/>
                </a:prstGeom>
                <a:solidFill>
                  <a:srgbClr val="0079C2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>
                    <a:latin typeface="Comfortaa" panose="00000500000000000000" pitchFamily="2" charset="0"/>
                  </a:endParaRPr>
                </a:p>
              </p:txBody>
            </p:sp>
          </p:grpSp>
        </p:grpSp>
        <p:grpSp>
          <p:nvGrpSpPr>
            <p:cNvPr id="306" name="Группа 305">
              <a:extLst>
                <a:ext uri="{FF2B5EF4-FFF2-40B4-BE49-F238E27FC236}">
                  <a16:creationId xmlns:a16="http://schemas.microsoft.com/office/drawing/2014/main" id="{D89ECEC6-2AA8-4489-9C10-293A606DA2BD}"/>
                </a:ext>
              </a:extLst>
            </p:cNvPr>
            <p:cNvGrpSpPr/>
            <p:nvPr/>
          </p:nvGrpSpPr>
          <p:grpSpPr>
            <a:xfrm>
              <a:off x="5065605" y="3370639"/>
              <a:ext cx="997641" cy="511356"/>
              <a:chOff x="3807700" y="2867584"/>
              <a:chExt cx="997641" cy="511356"/>
            </a:xfrm>
          </p:grpSpPr>
          <p:sp>
            <p:nvSpPr>
              <p:cNvPr id="307" name="Round Diagonal Corner Rectangle 5">
                <a:extLst>
                  <a:ext uri="{FF2B5EF4-FFF2-40B4-BE49-F238E27FC236}">
                    <a16:creationId xmlns:a16="http://schemas.microsoft.com/office/drawing/2014/main" id="{EB1110C3-2A18-46BB-97F1-6DAE3A63D860}"/>
                  </a:ext>
                </a:extLst>
              </p:cNvPr>
              <p:cNvSpPr/>
              <p:nvPr/>
            </p:nvSpPr>
            <p:spPr>
              <a:xfrm>
                <a:off x="3807700" y="3153770"/>
                <a:ext cx="997641" cy="22517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ru-RU" sz="900" dirty="0">
                    <a:solidFill>
                      <a:srgbClr val="003366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ДП АСКУГ РГК</a:t>
                </a:r>
              </a:p>
            </p:txBody>
          </p:sp>
          <p:grpSp>
            <p:nvGrpSpPr>
              <p:cNvPr id="308" name="Группа 307">
                <a:extLst>
                  <a:ext uri="{FF2B5EF4-FFF2-40B4-BE49-F238E27FC236}">
                    <a16:creationId xmlns:a16="http://schemas.microsoft.com/office/drawing/2014/main" id="{8A12508A-B930-4529-BBB3-F9B870971324}"/>
                  </a:ext>
                </a:extLst>
              </p:cNvPr>
              <p:cNvGrpSpPr/>
              <p:nvPr/>
            </p:nvGrpSpPr>
            <p:grpSpPr>
              <a:xfrm>
                <a:off x="4268417" y="2867584"/>
                <a:ext cx="67588" cy="324209"/>
                <a:chOff x="4256232" y="2851824"/>
                <a:chExt cx="67588" cy="324209"/>
              </a:xfrm>
            </p:grpSpPr>
            <p:cxnSp>
              <p:nvCxnSpPr>
                <p:cNvPr id="309" name="Прямая со стрелкой 308">
                  <a:extLst>
                    <a:ext uri="{FF2B5EF4-FFF2-40B4-BE49-F238E27FC236}">
                      <a16:creationId xmlns:a16="http://schemas.microsoft.com/office/drawing/2014/main" id="{299EAD6F-C2F6-4C9A-A7CE-948503CA03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89437" y="2851824"/>
                  <a:ext cx="0" cy="317481"/>
                </a:xfrm>
                <a:prstGeom prst="straightConnector1">
                  <a:avLst/>
                </a:prstGeom>
                <a:ln>
                  <a:solidFill>
                    <a:srgbClr val="0079C2"/>
                  </a:solidFill>
                  <a:prstDash val="solid"/>
                  <a:headEnd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0" name="Oval 26">
                  <a:extLst>
                    <a:ext uri="{FF2B5EF4-FFF2-40B4-BE49-F238E27FC236}">
                      <a16:creationId xmlns:a16="http://schemas.microsoft.com/office/drawing/2014/main" id="{876013DB-C529-4BBF-87B6-7D23F3F8C9AA}"/>
                    </a:ext>
                  </a:extLst>
                </p:cNvPr>
                <p:cNvSpPr/>
                <p:nvPr/>
              </p:nvSpPr>
              <p:spPr>
                <a:xfrm>
                  <a:off x="4256232" y="3108446"/>
                  <a:ext cx="67588" cy="67587"/>
                </a:xfrm>
                <a:prstGeom prst="ellipse">
                  <a:avLst/>
                </a:prstGeom>
                <a:solidFill>
                  <a:srgbClr val="0079C2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>
                    <a:latin typeface="Comfortaa" panose="00000500000000000000" pitchFamily="2" charset="0"/>
                  </a:endParaRPr>
                </a:p>
              </p:txBody>
            </p:sp>
          </p:grpSp>
        </p:grpSp>
        <p:sp>
          <p:nvSpPr>
            <p:cNvPr id="312" name="Round Diagonal Corner Rectangle 5">
              <a:extLst>
                <a:ext uri="{FF2B5EF4-FFF2-40B4-BE49-F238E27FC236}">
                  <a16:creationId xmlns:a16="http://schemas.microsoft.com/office/drawing/2014/main" id="{E88AFDE5-37EA-4601-87BB-BD0A44D49B3A}"/>
                </a:ext>
              </a:extLst>
            </p:cNvPr>
            <p:cNvSpPr/>
            <p:nvPr/>
          </p:nvSpPr>
          <p:spPr>
            <a:xfrm>
              <a:off x="5065605" y="3115097"/>
              <a:ext cx="997641" cy="22517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>
                <a:lnSpc>
                  <a:spcPts val="1000"/>
                </a:lnSpc>
              </a:pPr>
              <a:r>
                <a:rPr lang="ru-RU" sz="900" dirty="0">
                  <a:solidFill>
                    <a:srgbClr val="003366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КБД АСДУ МРГ</a:t>
              </a:r>
            </a:p>
          </p:txBody>
        </p: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CBAEF3B4-FEC3-4310-80B4-8F3B2D3AFD7D}"/>
                </a:ext>
              </a:extLst>
            </p:cNvPr>
            <p:cNvGrpSpPr/>
            <p:nvPr/>
          </p:nvGrpSpPr>
          <p:grpSpPr>
            <a:xfrm>
              <a:off x="3662780" y="3402724"/>
              <a:ext cx="1399650" cy="473909"/>
              <a:chOff x="3662780" y="3402724"/>
              <a:chExt cx="1399650" cy="473909"/>
            </a:xfrm>
          </p:grpSpPr>
          <p:sp>
            <p:nvSpPr>
              <p:cNvPr id="261" name="Round Diagonal Corner Rectangle 5">
                <a:extLst>
                  <a:ext uri="{FF2B5EF4-FFF2-40B4-BE49-F238E27FC236}">
                    <a16:creationId xmlns:a16="http://schemas.microsoft.com/office/drawing/2014/main" id="{2EBA471D-8065-40D3-93DF-B706C7BB2E97}"/>
                  </a:ext>
                </a:extLst>
              </p:cNvPr>
              <p:cNvSpPr/>
              <p:nvPr/>
            </p:nvSpPr>
            <p:spPr>
              <a:xfrm>
                <a:off x="3662780" y="3651463"/>
                <a:ext cx="997641" cy="22517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ru-RU" sz="900" dirty="0" err="1">
                    <a:solidFill>
                      <a:srgbClr val="003366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ТОиР</a:t>
                </a:r>
                <a:r>
                  <a:rPr lang="ru-RU" sz="900" dirty="0">
                    <a:solidFill>
                      <a:srgbClr val="003366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ИУСЦИФРА</a:t>
                </a:r>
              </a:p>
            </p:txBody>
          </p:sp>
          <p:grpSp>
            <p:nvGrpSpPr>
              <p:cNvPr id="262" name="Группа 261">
                <a:extLst>
                  <a:ext uri="{FF2B5EF4-FFF2-40B4-BE49-F238E27FC236}">
                    <a16:creationId xmlns:a16="http://schemas.microsoft.com/office/drawing/2014/main" id="{4B62CB72-70B6-4200-A223-9ADCA92D33E7}"/>
                  </a:ext>
                </a:extLst>
              </p:cNvPr>
              <p:cNvGrpSpPr/>
              <p:nvPr/>
            </p:nvGrpSpPr>
            <p:grpSpPr>
              <a:xfrm>
                <a:off x="4123497" y="3402724"/>
                <a:ext cx="67588" cy="286762"/>
                <a:chOff x="4256232" y="2889271"/>
                <a:chExt cx="67588" cy="286762"/>
              </a:xfrm>
            </p:grpSpPr>
            <p:cxnSp>
              <p:nvCxnSpPr>
                <p:cNvPr id="263" name="Прямая со стрелкой 262">
                  <a:extLst>
                    <a:ext uri="{FF2B5EF4-FFF2-40B4-BE49-F238E27FC236}">
                      <a16:creationId xmlns:a16="http://schemas.microsoft.com/office/drawing/2014/main" id="{DBB69A2F-8157-405E-BFFB-A8B587A65DB3}"/>
                    </a:ext>
                  </a:extLst>
                </p:cNvPr>
                <p:cNvCxnSpPr>
                  <a:cxnSpLocks/>
                  <a:endCxn id="218" idx="1"/>
                </p:cNvCxnSpPr>
                <p:nvPr/>
              </p:nvCxnSpPr>
              <p:spPr>
                <a:xfrm flipV="1">
                  <a:off x="4289437" y="2889271"/>
                  <a:ext cx="589" cy="272724"/>
                </a:xfrm>
                <a:prstGeom prst="straightConnector1">
                  <a:avLst/>
                </a:prstGeom>
                <a:ln>
                  <a:solidFill>
                    <a:srgbClr val="0079C2"/>
                  </a:solidFill>
                  <a:prstDash val="solid"/>
                  <a:headEnd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Oval 26">
                  <a:extLst>
                    <a:ext uri="{FF2B5EF4-FFF2-40B4-BE49-F238E27FC236}">
                      <a16:creationId xmlns:a16="http://schemas.microsoft.com/office/drawing/2014/main" id="{0EA0AF07-CC7E-47EB-9F35-00530B4E1D8A}"/>
                    </a:ext>
                  </a:extLst>
                </p:cNvPr>
                <p:cNvSpPr/>
                <p:nvPr/>
              </p:nvSpPr>
              <p:spPr>
                <a:xfrm>
                  <a:off x="4256232" y="3108446"/>
                  <a:ext cx="67588" cy="67587"/>
                </a:xfrm>
                <a:prstGeom prst="ellipse">
                  <a:avLst/>
                </a:prstGeom>
                <a:solidFill>
                  <a:srgbClr val="0079C2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>
                    <a:latin typeface="Comfortaa" panose="00000500000000000000" pitchFamily="2" charset="0"/>
                  </a:endParaRPr>
                </a:p>
              </p:txBody>
            </p:sp>
          </p:grpSp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79842288-3AE9-4C96-B884-3B5385B91B2F}"/>
                  </a:ext>
                </a:extLst>
              </p:cNvPr>
              <p:cNvGrpSpPr/>
              <p:nvPr/>
            </p:nvGrpSpPr>
            <p:grpSpPr>
              <a:xfrm>
                <a:off x="4626260" y="3735455"/>
                <a:ext cx="436170" cy="67587"/>
                <a:chOff x="4626260" y="3735455"/>
                <a:chExt cx="436170" cy="67587"/>
              </a:xfrm>
            </p:grpSpPr>
            <p:cxnSp>
              <p:nvCxnSpPr>
                <p:cNvPr id="316" name="Прямая со стрелкой 315">
                  <a:extLst>
                    <a:ext uri="{FF2B5EF4-FFF2-40B4-BE49-F238E27FC236}">
                      <a16:creationId xmlns:a16="http://schemas.microsoft.com/office/drawing/2014/main" id="{AF56FE31-5381-403A-84D2-E33E3793B3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57246" y="3769410"/>
                  <a:ext cx="405184" cy="0"/>
                </a:xfrm>
                <a:prstGeom prst="straightConnector1">
                  <a:avLst/>
                </a:prstGeom>
                <a:ln>
                  <a:solidFill>
                    <a:srgbClr val="0079C2"/>
                  </a:solidFill>
                  <a:prstDash val="solid"/>
                  <a:headEnd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0" name="Oval 26">
                  <a:extLst>
                    <a:ext uri="{FF2B5EF4-FFF2-40B4-BE49-F238E27FC236}">
                      <a16:creationId xmlns:a16="http://schemas.microsoft.com/office/drawing/2014/main" id="{4509F42A-CA08-40F0-9862-34085494B513}"/>
                    </a:ext>
                  </a:extLst>
                </p:cNvPr>
                <p:cNvSpPr/>
                <p:nvPr/>
              </p:nvSpPr>
              <p:spPr>
                <a:xfrm>
                  <a:off x="4626260" y="3735455"/>
                  <a:ext cx="67588" cy="67587"/>
                </a:xfrm>
                <a:prstGeom prst="ellipse">
                  <a:avLst/>
                </a:prstGeom>
                <a:solidFill>
                  <a:srgbClr val="0079C2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>
                    <a:latin typeface="Comfortaa" panose="00000500000000000000" pitchFamily="2" charset="0"/>
                  </a:endParaRPr>
                </a:p>
              </p:txBody>
            </p:sp>
          </p:grpSp>
        </p:grpSp>
        <p:grpSp>
          <p:nvGrpSpPr>
            <p:cNvPr id="325" name="Группа 324">
              <a:extLst>
                <a:ext uri="{FF2B5EF4-FFF2-40B4-BE49-F238E27FC236}">
                  <a16:creationId xmlns:a16="http://schemas.microsoft.com/office/drawing/2014/main" id="{D3777E2C-76AC-449B-9657-0FE4A1D888BC}"/>
                </a:ext>
              </a:extLst>
            </p:cNvPr>
            <p:cNvGrpSpPr/>
            <p:nvPr/>
          </p:nvGrpSpPr>
          <p:grpSpPr>
            <a:xfrm>
              <a:off x="3314445" y="4702738"/>
              <a:ext cx="813360" cy="430645"/>
              <a:chOff x="3807700" y="2948295"/>
              <a:chExt cx="813360" cy="430645"/>
            </a:xfrm>
          </p:grpSpPr>
          <p:sp>
            <p:nvSpPr>
              <p:cNvPr id="326" name="Round Diagonal Corner Rectangle 5">
                <a:extLst>
                  <a:ext uri="{FF2B5EF4-FFF2-40B4-BE49-F238E27FC236}">
                    <a16:creationId xmlns:a16="http://schemas.microsoft.com/office/drawing/2014/main" id="{8921A49A-042C-410E-AF56-D706C5E33A64}"/>
                  </a:ext>
                </a:extLst>
              </p:cNvPr>
              <p:cNvSpPr/>
              <p:nvPr/>
            </p:nvSpPr>
            <p:spPr>
              <a:xfrm>
                <a:off x="3807700" y="3153770"/>
                <a:ext cx="536833" cy="22517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ru-RU" sz="900" dirty="0">
                    <a:solidFill>
                      <a:srgbClr val="003366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УИРГ 1</a:t>
                </a:r>
              </a:p>
            </p:txBody>
          </p:sp>
          <p:grpSp>
            <p:nvGrpSpPr>
              <p:cNvPr id="327" name="Группа 326">
                <a:extLst>
                  <a:ext uri="{FF2B5EF4-FFF2-40B4-BE49-F238E27FC236}">
                    <a16:creationId xmlns:a16="http://schemas.microsoft.com/office/drawing/2014/main" id="{508A1B9E-7254-44F8-9437-1F124569DF3C}"/>
                  </a:ext>
                </a:extLst>
              </p:cNvPr>
              <p:cNvGrpSpPr/>
              <p:nvPr/>
            </p:nvGrpSpPr>
            <p:grpSpPr>
              <a:xfrm>
                <a:off x="4054475" y="2948295"/>
                <a:ext cx="566585" cy="243498"/>
                <a:chOff x="4042290" y="2932535"/>
                <a:chExt cx="566585" cy="243498"/>
              </a:xfrm>
            </p:grpSpPr>
            <p:cxnSp>
              <p:nvCxnSpPr>
                <p:cNvPr id="328" name="Прямая со стрелкой 327">
                  <a:extLst>
                    <a:ext uri="{FF2B5EF4-FFF2-40B4-BE49-F238E27FC236}">
                      <a16:creationId xmlns:a16="http://schemas.microsoft.com/office/drawing/2014/main" id="{C24B2F41-0098-4028-9B05-90E90E027E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76085" y="2932535"/>
                  <a:ext cx="532790" cy="205476"/>
                </a:xfrm>
                <a:prstGeom prst="straightConnector1">
                  <a:avLst/>
                </a:prstGeom>
                <a:ln>
                  <a:solidFill>
                    <a:srgbClr val="0079C2"/>
                  </a:solidFill>
                  <a:prstDash val="solid"/>
                  <a:headEnd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9" name="Oval 26">
                  <a:extLst>
                    <a:ext uri="{FF2B5EF4-FFF2-40B4-BE49-F238E27FC236}">
                      <a16:creationId xmlns:a16="http://schemas.microsoft.com/office/drawing/2014/main" id="{55E904C6-9BCF-4AE3-9736-79FB8BCC9DA7}"/>
                    </a:ext>
                  </a:extLst>
                </p:cNvPr>
                <p:cNvSpPr/>
                <p:nvPr/>
              </p:nvSpPr>
              <p:spPr>
                <a:xfrm>
                  <a:off x="4042290" y="3108446"/>
                  <a:ext cx="67588" cy="67587"/>
                </a:xfrm>
                <a:prstGeom prst="ellipse">
                  <a:avLst/>
                </a:prstGeom>
                <a:solidFill>
                  <a:srgbClr val="0079C2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>
                    <a:latin typeface="Comfortaa" panose="00000500000000000000" pitchFamily="2" charset="0"/>
                  </a:endParaRPr>
                </a:p>
              </p:txBody>
            </p:sp>
          </p:grpSp>
        </p:grpSp>
        <p:grpSp>
          <p:nvGrpSpPr>
            <p:cNvPr id="337" name="Группа 336">
              <a:extLst>
                <a:ext uri="{FF2B5EF4-FFF2-40B4-BE49-F238E27FC236}">
                  <a16:creationId xmlns:a16="http://schemas.microsoft.com/office/drawing/2014/main" id="{50FF965D-0568-442F-8EBA-3ABC320AD7A6}"/>
                </a:ext>
              </a:extLst>
            </p:cNvPr>
            <p:cNvGrpSpPr/>
            <p:nvPr/>
          </p:nvGrpSpPr>
          <p:grpSpPr>
            <a:xfrm>
              <a:off x="4186267" y="4700594"/>
              <a:ext cx="823440" cy="432789"/>
              <a:chOff x="3521093" y="2946151"/>
              <a:chExt cx="823440" cy="432789"/>
            </a:xfrm>
          </p:grpSpPr>
          <p:sp>
            <p:nvSpPr>
              <p:cNvPr id="338" name="Round Diagonal Corner Rectangle 5">
                <a:extLst>
                  <a:ext uri="{FF2B5EF4-FFF2-40B4-BE49-F238E27FC236}">
                    <a16:creationId xmlns:a16="http://schemas.microsoft.com/office/drawing/2014/main" id="{8164AFF6-B227-4D7C-9201-86C298253851}"/>
                  </a:ext>
                </a:extLst>
              </p:cNvPr>
              <p:cNvSpPr/>
              <p:nvPr/>
            </p:nvSpPr>
            <p:spPr>
              <a:xfrm>
                <a:off x="3807700" y="3153770"/>
                <a:ext cx="536833" cy="22517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ru-RU" sz="900" dirty="0">
                    <a:solidFill>
                      <a:srgbClr val="003366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УИРГ </a:t>
                </a:r>
                <a:r>
                  <a:rPr lang="en-US" sz="900" dirty="0">
                    <a:solidFill>
                      <a:srgbClr val="003366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N</a:t>
                </a:r>
                <a:endParaRPr lang="ru-RU" sz="900" dirty="0">
                  <a:solidFill>
                    <a:srgbClr val="003366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39" name="Группа 338">
                <a:extLst>
                  <a:ext uri="{FF2B5EF4-FFF2-40B4-BE49-F238E27FC236}">
                    <a16:creationId xmlns:a16="http://schemas.microsoft.com/office/drawing/2014/main" id="{8B1FF939-6207-46FD-8574-74CB2BDA5D6C}"/>
                  </a:ext>
                </a:extLst>
              </p:cNvPr>
              <p:cNvGrpSpPr/>
              <p:nvPr/>
            </p:nvGrpSpPr>
            <p:grpSpPr>
              <a:xfrm>
                <a:off x="3521093" y="2946151"/>
                <a:ext cx="600970" cy="245642"/>
                <a:chOff x="3508908" y="2930391"/>
                <a:chExt cx="600970" cy="245642"/>
              </a:xfrm>
            </p:grpSpPr>
            <p:cxnSp>
              <p:nvCxnSpPr>
                <p:cNvPr id="343" name="Прямая со стрелкой 342">
                  <a:extLst>
                    <a:ext uri="{FF2B5EF4-FFF2-40B4-BE49-F238E27FC236}">
                      <a16:creationId xmlns:a16="http://schemas.microsoft.com/office/drawing/2014/main" id="{DB38F086-D925-4134-874E-C2132E4249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8908" y="2930391"/>
                  <a:ext cx="568504" cy="207620"/>
                </a:xfrm>
                <a:prstGeom prst="straightConnector1">
                  <a:avLst/>
                </a:prstGeom>
                <a:ln>
                  <a:solidFill>
                    <a:srgbClr val="0079C2"/>
                  </a:solidFill>
                  <a:prstDash val="solid"/>
                  <a:headEnd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8" name="Oval 26">
                  <a:extLst>
                    <a:ext uri="{FF2B5EF4-FFF2-40B4-BE49-F238E27FC236}">
                      <a16:creationId xmlns:a16="http://schemas.microsoft.com/office/drawing/2014/main" id="{BB00D6E8-6691-41F1-9B36-E5FBA3FFCE48}"/>
                    </a:ext>
                  </a:extLst>
                </p:cNvPr>
                <p:cNvSpPr/>
                <p:nvPr/>
              </p:nvSpPr>
              <p:spPr>
                <a:xfrm>
                  <a:off x="4042290" y="3108446"/>
                  <a:ext cx="67588" cy="67587"/>
                </a:xfrm>
                <a:prstGeom prst="ellipse">
                  <a:avLst/>
                </a:prstGeom>
                <a:solidFill>
                  <a:srgbClr val="0079C2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>
                    <a:latin typeface="Comfortaa" panose="00000500000000000000" pitchFamily="2" charset="0"/>
                  </a:endParaRPr>
                </a:p>
              </p:txBody>
            </p:sp>
          </p:grpSp>
        </p:grpSp>
        <p:grpSp>
          <p:nvGrpSpPr>
            <p:cNvPr id="351" name="Группа 350">
              <a:extLst>
                <a:ext uri="{FF2B5EF4-FFF2-40B4-BE49-F238E27FC236}">
                  <a16:creationId xmlns:a16="http://schemas.microsoft.com/office/drawing/2014/main" id="{8FFBE2D3-C657-4521-B929-6B1A5BAC6CA3}"/>
                </a:ext>
              </a:extLst>
            </p:cNvPr>
            <p:cNvGrpSpPr/>
            <p:nvPr/>
          </p:nvGrpSpPr>
          <p:grpSpPr>
            <a:xfrm>
              <a:off x="3893400" y="4720042"/>
              <a:ext cx="536400" cy="413341"/>
              <a:chOff x="4071863" y="2965599"/>
              <a:chExt cx="536400" cy="413341"/>
            </a:xfrm>
          </p:grpSpPr>
          <p:sp>
            <p:nvSpPr>
              <p:cNvPr id="357" name="Round Diagonal Corner Rectangle 5">
                <a:extLst>
                  <a:ext uri="{FF2B5EF4-FFF2-40B4-BE49-F238E27FC236}">
                    <a16:creationId xmlns:a16="http://schemas.microsoft.com/office/drawing/2014/main" id="{D158FEFF-22FE-4082-8A84-93A057E02C4D}"/>
                  </a:ext>
                </a:extLst>
              </p:cNvPr>
              <p:cNvSpPr/>
              <p:nvPr/>
            </p:nvSpPr>
            <p:spPr>
              <a:xfrm>
                <a:off x="4071863" y="3153770"/>
                <a:ext cx="536400" cy="22517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ru-RU" sz="900" dirty="0">
                    <a:solidFill>
                      <a:srgbClr val="003366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УИРГ 2</a:t>
                </a:r>
              </a:p>
            </p:txBody>
          </p:sp>
          <p:grpSp>
            <p:nvGrpSpPr>
              <p:cNvPr id="358" name="Группа 357">
                <a:extLst>
                  <a:ext uri="{FF2B5EF4-FFF2-40B4-BE49-F238E27FC236}">
                    <a16:creationId xmlns:a16="http://schemas.microsoft.com/office/drawing/2014/main" id="{9515BF6D-F5B0-4D2E-96B6-17DEEA9389F9}"/>
                  </a:ext>
                </a:extLst>
              </p:cNvPr>
              <p:cNvGrpSpPr/>
              <p:nvPr/>
            </p:nvGrpSpPr>
            <p:grpSpPr>
              <a:xfrm>
                <a:off x="4306269" y="2965599"/>
                <a:ext cx="67588" cy="226194"/>
                <a:chOff x="4294084" y="2949839"/>
                <a:chExt cx="67588" cy="226194"/>
              </a:xfrm>
            </p:grpSpPr>
            <p:cxnSp>
              <p:nvCxnSpPr>
                <p:cNvPr id="359" name="Прямая со стрелкой 358">
                  <a:extLst>
                    <a:ext uri="{FF2B5EF4-FFF2-40B4-BE49-F238E27FC236}">
                      <a16:creationId xmlns:a16="http://schemas.microsoft.com/office/drawing/2014/main" id="{76BD1B37-A20E-4CE8-8449-FEA4896EFD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27878" y="2949839"/>
                  <a:ext cx="0" cy="219466"/>
                </a:xfrm>
                <a:prstGeom prst="straightConnector1">
                  <a:avLst/>
                </a:prstGeom>
                <a:ln>
                  <a:solidFill>
                    <a:srgbClr val="0079C2"/>
                  </a:solidFill>
                  <a:prstDash val="solid"/>
                  <a:headEnd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1" name="Oval 26">
                  <a:extLst>
                    <a:ext uri="{FF2B5EF4-FFF2-40B4-BE49-F238E27FC236}">
                      <a16:creationId xmlns:a16="http://schemas.microsoft.com/office/drawing/2014/main" id="{2895B128-5CA0-4231-BF56-108764B5F313}"/>
                    </a:ext>
                  </a:extLst>
                </p:cNvPr>
                <p:cNvSpPr/>
                <p:nvPr/>
              </p:nvSpPr>
              <p:spPr>
                <a:xfrm>
                  <a:off x="4294084" y="3108446"/>
                  <a:ext cx="67588" cy="67587"/>
                </a:xfrm>
                <a:prstGeom prst="ellipse">
                  <a:avLst/>
                </a:prstGeom>
                <a:solidFill>
                  <a:srgbClr val="0079C2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>
                    <a:latin typeface="Comfortaa" panose="00000500000000000000" pitchFamily="2" charset="0"/>
                  </a:endParaRPr>
                </a:p>
              </p:txBody>
            </p:sp>
          </p:grpSp>
        </p:grpSp>
      </p:grpSp>
      <p:sp>
        <p:nvSpPr>
          <p:cNvPr id="153" name="Заголовок 2"/>
          <p:cNvSpPr txBox="1">
            <a:spLocks/>
          </p:cNvSpPr>
          <p:nvPr/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ru-RU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dirty="0"/>
              <a:t>Техническое обслуживание АСУ ТП. Разработка и внедрение единого пульта управления для Группы Газпром межрегионгаз</a:t>
            </a:r>
          </a:p>
        </p:txBody>
      </p:sp>
    </p:spTree>
    <p:extLst>
      <p:ext uri="{BB962C8B-B14F-4D97-AF65-F5344CB8AC3E}">
        <p14:creationId xmlns:p14="http://schemas.microsoft.com/office/powerpoint/2010/main" val="2926587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8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4509"/>
            <a:ext cx="9144000" cy="1597890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458006" y="5075353"/>
            <a:ext cx="440188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50" dirty="0">
              <a:solidFill>
                <a:schemeClr val="bg1"/>
              </a:solidFill>
              <a:latin typeface="Commissioner Medium" pitchFamily="2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436920" y="4740560"/>
            <a:ext cx="3763311" cy="228242"/>
          </a:xfrm>
          <a:prstGeom prst="rect">
            <a:avLst/>
          </a:prstGeom>
          <a:solidFill>
            <a:srgbClr val="698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0" rIns="27000" bIns="0" rtlCol="0" anchor="ctr"/>
          <a:lstStyle/>
          <a:p>
            <a:r>
              <a:rPr lang="en-US" sz="750" b="1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ru-RU" sz="750" b="1" dirty="0">
                <a:solidFill>
                  <a:schemeClr val="bg1"/>
                </a:solidFill>
                <a:latin typeface="Arial Narrow" panose="020B0606020202030204" pitchFamily="34" charset="0"/>
              </a:rPr>
              <a:t>В стадии опытно-промышленной эксплуатации в ООО «Газпром межрегионгаз инжиниринг»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A3299B-78D0-420B-9ABB-82B93E88D624}"/>
              </a:ext>
            </a:extLst>
          </p:cNvPr>
          <p:cNvGrpSpPr/>
          <p:nvPr/>
        </p:nvGrpSpPr>
        <p:grpSpPr>
          <a:xfrm>
            <a:off x="4499184" y="1135419"/>
            <a:ext cx="6170460" cy="3814119"/>
            <a:chOff x="3632028" y="1047431"/>
            <a:chExt cx="6170460" cy="3814119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028" y="1047431"/>
              <a:ext cx="6170460" cy="3678777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975" y="4466599"/>
              <a:ext cx="802750" cy="195035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5"/>
            <a:srcRect l="23129" t="11703" r="10368" b="9711"/>
            <a:stretch/>
          </p:blipFill>
          <p:spPr>
            <a:xfrm>
              <a:off x="5608219" y="2861792"/>
              <a:ext cx="3237949" cy="1999758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 rotWithShape="1">
            <a:blip r:embed="rId6"/>
            <a:srcRect l="1224"/>
            <a:stretch/>
          </p:blipFill>
          <p:spPr>
            <a:xfrm>
              <a:off x="5154999" y="3640739"/>
              <a:ext cx="3071094" cy="736438"/>
            </a:xfrm>
            <a:prstGeom prst="rect">
              <a:avLst/>
            </a:prstGeom>
            <a:ln>
              <a:solidFill>
                <a:srgbClr val="004082"/>
              </a:solidFill>
            </a:ln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9864E54-6268-443F-876A-5E3ED5BB31C7}"/>
              </a:ext>
            </a:extLst>
          </p:cNvPr>
          <p:cNvGrpSpPr/>
          <p:nvPr/>
        </p:nvGrpSpPr>
        <p:grpSpPr>
          <a:xfrm>
            <a:off x="426714" y="1160952"/>
            <a:ext cx="1772074" cy="239043"/>
            <a:chOff x="426714" y="1192775"/>
            <a:chExt cx="1772074" cy="239043"/>
          </a:xfrm>
        </p:grpSpPr>
        <p:sp>
          <p:nvSpPr>
            <p:cNvPr id="89" name="Rectangle 43">
              <a:extLst>
                <a:ext uri="{FF2B5EF4-FFF2-40B4-BE49-F238E27FC236}">
                  <a16:creationId xmlns:a16="http://schemas.microsoft.com/office/drawing/2014/main" id="{D5D05BAC-6D97-4166-96FC-9AB47F96AD41}"/>
                </a:ext>
              </a:extLst>
            </p:cNvPr>
            <p:cNvSpPr/>
            <p:nvPr/>
          </p:nvSpPr>
          <p:spPr>
            <a:xfrm flipH="1">
              <a:off x="636680" y="1200986"/>
              <a:ext cx="1562108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Паспортизация и учет объектов </a:t>
              </a:r>
              <a:r>
                <a:rPr lang="ru-RU" sz="870" dirty="0" err="1">
                  <a:solidFill>
                    <a:srgbClr val="0A2241"/>
                  </a:solidFill>
                  <a:latin typeface="Arial Narrow" panose="020B0606020202030204" pitchFamily="34" charset="0"/>
                </a:rPr>
                <a:t>ТОиР</a:t>
              </a: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, история изменений.</a:t>
              </a:r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11685487-6E9F-47B3-8735-057D99BB9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9A900797-8446-4B03-850E-5DB2A809AF3F}"/>
              </a:ext>
            </a:extLst>
          </p:cNvPr>
          <p:cNvGrpSpPr/>
          <p:nvPr/>
        </p:nvGrpSpPr>
        <p:grpSpPr>
          <a:xfrm>
            <a:off x="426714" y="1513350"/>
            <a:ext cx="2649234" cy="144000"/>
            <a:chOff x="426714" y="1192775"/>
            <a:chExt cx="2649234" cy="144000"/>
          </a:xfrm>
        </p:grpSpPr>
        <p:sp>
          <p:nvSpPr>
            <p:cNvPr id="131" name="Rectangle 43">
              <a:extLst>
                <a:ext uri="{FF2B5EF4-FFF2-40B4-BE49-F238E27FC236}">
                  <a16:creationId xmlns:a16="http://schemas.microsoft.com/office/drawing/2014/main" id="{938658F8-2B12-425E-9940-202B8857DCAF}"/>
                </a:ext>
              </a:extLst>
            </p:cNvPr>
            <p:cNvSpPr/>
            <p:nvPr/>
          </p:nvSpPr>
          <p:spPr>
            <a:xfrm flipH="1">
              <a:off x="636680" y="1200986"/>
              <a:ext cx="2439268" cy="1154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Мониторинг технического состояния объектов. </a:t>
              </a:r>
            </a:p>
          </p:txBody>
        </p:sp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524839CD-DA22-45A1-A426-5DE8C914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569F9901-29A4-47F9-B41C-6FA35AA535FA}"/>
              </a:ext>
            </a:extLst>
          </p:cNvPr>
          <p:cNvGrpSpPr/>
          <p:nvPr/>
        </p:nvGrpSpPr>
        <p:grpSpPr>
          <a:xfrm>
            <a:off x="426714" y="1759215"/>
            <a:ext cx="2649234" cy="144000"/>
            <a:chOff x="426714" y="1192775"/>
            <a:chExt cx="2649234" cy="144000"/>
          </a:xfrm>
        </p:grpSpPr>
        <p:sp>
          <p:nvSpPr>
            <p:cNvPr id="134" name="Rectangle 43">
              <a:extLst>
                <a:ext uri="{FF2B5EF4-FFF2-40B4-BE49-F238E27FC236}">
                  <a16:creationId xmlns:a16="http://schemas.microsoft.com/office/drawing/2014/main" id="{E2230FD0-2B27-4217-8229-A3E5C0AFDE1E}"/>
                </a:ext>
              </a:extLst>
            </p:cNvPr>
            <p:cNvSpPr/>
            <p:nvPr/>
          </p:nvSpPr>
          <p:spPr>
            <a:xfrm flipH="1">
              <a:off x="636680" y="1200986"/>
              <a:ext cx="2439268" cy="1154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Ведение нормативно-справочной информации. </a:t>
              </a:r>
            </a:p>
          </p:txBody>
        </p: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5F0DDA35-AB9E-4AF3-A1F7-0DFBB6DAC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90B17F8E-FE91-4DA9-8780-8D0329C7F228}"/>
              </a:ext>
            </a:extLst>
          </p:cNvPr>
          <p:cNvGrpSpPr/>
          <p:nvPr/>
        </p:nvGrpSpPr>
        <p:grpSpPr>
          <a:xfrm>
            <a:off x="426714" y="2005768"/>
            <a:ext cx="2649234" cy="144000"/>
            <a:chOff x="426714" y="1192775"/>
            <a:chExt cx="2649234" cy="144000"/>
          </a:xfrm>
        </p:grpSpPr>
        <p:sp>
          <p:nvSpPr>
            <p:cNvPr id="178" name="Rectangle 43">
              <a:extLst>
                <a:ext uri="{FF2B5EF4-FFF2-40B4-BE49-F238E27FC236}">
                  <a16:creationId xmlns:a16="http://schemas.microsoft.com/office/drawing/2014/main" id="{403C4ABD-0A05-42F1-9976-26EF38FC981C}"/>
                </a:ext>
              </a:extLst>
            </p:cNvPr>
            <p:cNvSpPr/>
            <p:nvPr/>
          </p:nvSpPr>
          <p:spPr>
            <a:xfrm flipH="1">
              <a:off x="636680" y="1200986"/>
              <a:ext cx="2439268" cy="1154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Предиктивный анализ состояния объектов. </a:t>
              </a:r>
            </a:p>
          </p:txBody>
        </p:sp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3C7E4F05-29E9-4004-8655-E914F0D3E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16FB58B0-23B0-4E44-8875-544727406013}"/>
              </a:ext>
            </a:extLst>
          </p:cNvPr>
          <p:cNvGrpSpPr/>
          <p:nvPr/>
        </p:nvGrpSpPr>
        <p:grpSpPr>
          <a:xfrm>
            <a:off x="426714" y="2257928"/>
            <a:ext cx="2157920" cy="239043"/>
            <a:chOff x="426714" y="1192775"/>
            <a:chExt cx="2157920" cy="239043"/>
          </a:xfrm>
        </p:grpSpPr>
        <p:sp>
          <p:nvSpPr>
            <p:cNvPr id="181" name="Rectangle 43">
              <a:extLst>
                <a:ext uri="{FF2B5EF4-FFF2-40B4-BE49-F238E27FC236}">
                  <a16:creationId xmlns:a16="http://schemas.microsoft.com/office/drawing/2014/main" id="{7BE66F96-50EA-4710-BD4A-6D0B25B39E3F}"/>
                </a:ext>
              </a:extLst>
            </p:cNvPr>
            <p:cNvSpPr/>
            <p:nvPr/>
          </p:nvSpPr>
          <p:spPr>
            <a:xfrm flipH="1">
              <a:off x="636680" y="1200986"/>
              <a:ext cx="1947954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Учет факта работ, контроль сроков проведения и исполнения работ. </a:t>
              </a:r>
            </a:p>
          </p:txBody>
        </p:sp>
        <p:pic>
          <p:nvPicPr>
            <p:cNvPr id="182" name="Рисунок 181">
              <a:extLst>
                <a:ext uri="{FF2B5EF4-FFF2-40B4-BE49-F238E27FC236}">
                  <a16:creationId xmlns:a16="http://schemas.microsoft.com/office/drawing/2014/main" id="{94FC569E-A3A9-474C-8755-E516146CB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3E3FAD6C-EC06-44BA-92A4-00EB24AE4973}"/>
              </a:ext>
            </a:extLst>
          </p:cNvPr>
          <p:cNvGrpSpPr/>
          <p:nvPr/>
        </p:nvGrpSpPr>
        <p:grpSpPr>
          <a:xfrm>
            <a:off x="2982284" y="1510745"/>
            <a:ext cx="2649234" cy="144000"/>
            <a:chOff x="426714" y="1192775"/>
            <a:chExt cx="2649234" cy="144000"/>
          </a:xfrm>
        </p:grpSpPr>
        <p:sp>
          <p:nvSpPr>
            <p:cNvPr id="184" name="Rectangle 43">
              <a:extLst>
                <a:ext uri="{FF2B5EF4-FFF2-40B4-BE49-F238E27FC236}">
                  <a16:creationId xmlns:a16="http://schemas.microsoft.com/office/drawing/2014/main" id="{41D70F4C-4B56-4D10-B7C5-A6A5C49E6873}"/>
                </a:ext>
              </a:extLst>
            </p:cNvPr>
            <p:cNvSpPr/>
            <p:nvPr/>
          </p:nvSpPr>
          <p:spPr>
            <a:xfrm flipH="1">
              <a:off x="636680" y="1200986"/>
              <a:ext cx="2439268" cy="1154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Регистрация дефектов. </a:t>
              </a:r>
            </a:p>
          </p:txBody>
        </p: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BF4CCFEF-E751-4B23-B412-0D0FD6C21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1A9008DC-CAB1-4034-AD08-1BC68BD7EBB3}"/>
              </a:ext>
            </a:extLst>
          </p:cNvPr>
          <p:cNvGrpSpPr/>
          <p:nvPr/>
        </p:nvGrpSpPr>
        <p:grpSpPr>
          <a:xfrm>
            <a:off x="2982284" y="1760402"/>
            <a:ext cx="2649234" cy="144000"/>
            <a:chOff x="426714" y="1192775"/>
            <a:chExt cx="2649234" cy="144000"/>
          </a:xfrm>
        </p:grpSpPr>
        <p:sp>
          <p:nvSpPr>
            <p:cNvPr id="187" name="Rectangle 43">
              <a:extLst>
                <a:ext uri="{FF2B5EF4-FFF2-40B4-BE49-F238E27FC236}">
                  <a16:creationId xmlns:a16="http://schemas.microsoft.com/office/drawing/2014/main" id="{A7883718-8A45-4EF2-8CF0-E10AAECDD42E}"/>
                </a:ext>
              </a:extLst>
            </p:cNvPr>
            <p:cNvSpPr/>
            <p:nvPr/>
          </p:nvSpPr>
          <p:spPr>
            <a:xfrm flipH="1">
              <a:off x="636680" y="1200986"/>
              <a:ext cx="2439268" cy="1154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Ведение технологических карт.</a:t>
              </a:r>
            </a:p>
          </p:txBody>
        </p:sp>
        <p:pic>
          <p:nvPicPr>
            <p:cNvPr id="188" name="Рисунок 187">
              <a:extLst>
                <a:ext uri="{FF2B5EF4-FFF2-40B4-BE49-F238E27FC236}">
                  <a16:creationId xmlns:a16="http://schemas.microsoft.com/office/drawing/2014/main" id="{FAAA35A1-2F11-4A9C-A7DF-B92000077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89" name="Группа 188">
            <a:extLst>
              <a:ext uri="{FF2B5EF4-FFF2-40B4-BE49-F238E27FC236}">
                <a16:creationId xmlns:a16="http://schemas.microsoft.com/office/drawing/2014/main" id="{F0F9E44D-EACD-47E5-AC2E-1F2EC7337A61}"/>
              </a:ext>
            </a:extLst>
          </p:cNvPr>
          <p:cNvGrpSpPr/>
          <p:nvPr/>
        </p:nvGrpSpPr>
        <p:grpSpPr>
          <a:xfrm>
            <a:off x="2982284" y="2010059"/>
            <a:ext cx="2649234" cy="144000"/>
            <a:chOff x="426714" y="1192775"/>
            <a:chExt cx="2649234" cy="144000"/>
          </a:xfrm>
        </p:grpSpPr>
        <p:sp>
          <p:nvSpPr>
            <p:cNvPr id="190" name="Rectangle 43">
              <a:extLst>
                <a:ext uri="{FF2B5EF4-FFF2-40B4-BE49-F238E27FC236}">
                  <a16:creationId xmlns:a16="http://schemas.microsoft.com/office/drawing/2014/main" id="{E6900CEA-243D-496F-AB30-847E372635B2}"/>
                </a:ext>
              </a:extLst>
            </p:cNvPr>
            <p:cNvSpPr/>
            <p:nvPr/>
          </p:nvSpPr>
          <p:spPr>
            <a:xfrm flipH="1">
              <a:off x="636680" y="1200986"/>
              <a:ext cx="2439268" cy="1154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Формирование журналов работ.</a:t>
              </a:r>
            </a:p>
          </p:txBody>
        </p: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9455D936-6B5D-4CAC-AFF8-83232E765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A5A19174-FBE9-4039-90C9-B307632A7879}"/>
              </a:ext>
            </a:extLst>
          </p:cNvPr>
          <p:cNvGrpSpPr/>
          <p:nvPr/>
        </p:nvGrpSpPr>
        <p:grpSpPr>
          <a:xfrm>
            <a:off x="2982284" y="1166045"/>
            <a:ext cx="2122774" cy="239043"/>
            <a:chOff x="426714" y="1192775"/>
            <a:chExt cx="2122774" cy="239043"/>
          </a:xfrm>
        </p:grpSpPr>
        <p:sp>
          <p:nvSpPr>
            <p:cNvPr id="193" name="Rectangle 43">
              <a:extLst>
                <a:ext uri="{FF2B5EF4-FFF2-40B4-BE49-F238E27FC236}">
                  <a16:creationId xmlns:a16="http://schemas.microsoft.com/office/drawing/2014/main" id="{66891A99-960D-4932-A2FA-1EC6F3013E35}"/>
                </a:ext>
              </a:extLst>
            </p:cNvPr>
            <p:cNvSpPr/>
            <p:nvPr/>
          </p:nvSpPr>
          <p:spPr>
            <a:xfrm flipH="1">
              <a:off x="636680" y="1200986"/>
              <a:ext cx="1912808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Формирование потребностей в материалах и инструментах.</a:t>
              </a:r>
            </a:p>
          </p:txBody>
        </p:sp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C4EF8DE6-299E-47F6-9D25-B26B4EE84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4F3735C1-821F-4A5D-B668-81D390E4E1CC}"/>
              </a:ext>
            </a:extLst>
          </p:cNvPr>
          <p:cNvGrpSpPr/>
          <p:nvPr/>
        </p:nvGrpSpPr>
        <p:grpSpPr>
          <a:xfrm>
            <a:off x="2982284" y="2259716"/>
            <a:ext cx="2244433" cy="239042"/>
            <a:chOff x="426714" y="1192775"/>
            <a:chExt cx="2244433" cy="239042"/>
          </a:xfrm>
        </p:grpSpPr>
        <p:sp>
          <p:nvSpPr>
            <p:cNvPr id="196" name="Rectangle 43">
              <a:extLst>
                <a:ext uri="{FF2B5EF4-FFF2-40B4-BE49-F238E27FC236}">
                  <a16:creationId xmlns:a16="http://schemas.microsoft.com/office/drawing/2014/main" id="{AD9250C7-B5F7-4F59-AD5D-A3FF9EE95524}"/>
                </a:ext>
              </a:extLst>
            </p:cNvPr>
            <p:cNvSpPr/>
            <p:nvPr/>
          </p:nvSpPr>
          <p:spPr>
            <a:xfrm flipH="1">
              <a:off x="636678" y="1200985"/>
              <a:ext cx="2034469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Списание материалов, контроль неснижаемого аварийного запаса. </a:t>
              </a:r>
            </a:p>
          </p:txBody>
        </p:sp>
        <p:pic>
          <p:nvPicPr>
            <p:cNvPr id="197" name="Рисунок 196">
              <a:extLst>
                <a:ext uri="{FF2B5EF4-FFF2-40B4-BE49-F238E27FC236}">
                  <a16:creationId xmlns:a16="http://schemas.microsoft.com/office/drawing/2014/main" id="{67D7B95F-C7AD-4F48-9E9A-86A2BBE0B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233" name="Группа 232">
            <a:extLst>
              <a:ext uri="{FF2B5EF4-FFF2-40B4-BE49-F238E27FC236}">
                <a16:creationId xmlns:a16="http://schemas.microsoft.com/office/drawing/2014/main" id="{8DAD4B03-C4D1-48FD-9988-9363E9C2E5FC}"/>
              </a:ext>
            </a:extLst>
          </p:cNvPr>
          <p:cNvGrpSpPr/>
          <p:nvPr/>
        </p:nvGrpSpPr>
        <p:grpSpPr>
          <a:xfrm>
            <a:off x="426714" y="2605316"/>
            <a:ext cx="2157920" cy="144000"/>
            <a:chOff x="426714" y="1192775"/>
            <a:chExt cx="2157920" cy="144000"/>
          </a:xfrm>
        </p:grpSpPr>
        <p:sp>
          <p:nvSpPr>
            <p:cNvPr id="234" name="Rectangle 43">
              <a:extLst>
                <a:ext uri="{FF2B5EF4-FFF2-40B4-BE49-F238E27FC236}">
                  <a16:creationId xmlns:a16="http://schemas.microsoft.com/office/drawing/2014/main" id="{3B32D86A-44F0-4E76-980A-637F87A80FEB}"/>
                </a:ext>
              </a:extLst>
            </p:cNvPr>
            <p:cNvSpPr/>
            <p:nvPr/>
          </p:nvSpPr>
          <p:spPr>
            <a:xfrm flipH="1">
              <a:off x="636680" y="1200986"/>
              <a:ext cx="1947954" cy="1154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Формирование отчетов. </a:t>
              </a:r>
            </a:p>
          </p:txBody>
        </p:sp>
        <p:pic>
          <p:nvPicPr>
            <p:cNvPr id="235" name="Рисунок 234">
              <a:extLst>
                <a:ext uri="{FF2B5EF4-FFF2-40B4-BE49-F238E27FC236}">
                  <a16:creationId xmlns:a16="http://schemas.microsoft.com/office/drawing/2014/main" id="{8A813019-40F6-4A06-9BD9-272B63C9D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236" name="Группа 235">
            <a:extLst>
              <a:ext uri="{FF2B5EF4-FFF2-40B4-BE49-F238E27FC236}">
                <a16:creationId xmlns:a16="http://schemas.microsoft.com/office/drawing/2014/main" id="{933BE32D-D3FD-4251-A386-68AF77EFDA6A}"/>
              </a:ext>
            </a:extLst>
          </p:cNvPr>
          <p:cNvGrpSpPr/>
          <p:nvPr/>
        </p:nvGrpSpPr>
        <p:grpSpPr>
          <a:xfrm>
            <a:off x="2982284" y="2604415"/>
            <a:ext cx="2157920" cy="144000"/>
            <a:chOff x="426714" y="1192775"/>
            <a:chExt cx="2157920" cy="144000"/>
          </a:xfrm>
        </p:grpSpPr>
        <p:sp>
          <p:nvSpPr>
            <p:cNvPr id="237" name="Rectangle 43">
              <a:extLst>
                <a:ext uri="{FF2B5EF4-FFF2-40B4-BE49-F238E27FC236}">
                  <a16:creationId xmlns:a16="http://schemas.microsoft.com/office/drawing/2014/main" id="{3DEF6C19-56FB-46D1-B0AE-2028187F4463}"/>
                </a:ext>
              </a:extLst>
            </p:cNvPr>
            <p:cNvSpPr/>
            <p:nvPr/>
          </p:nvSpPr>
          <p:spPr>
            <a:xfrm flipH="1">
              <a:off x="636680" y="1200986"/>
              <a:ext cx="1947954" cy="1154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Изменение бизнес-процессов. </a:t>
              </a:r>
            </a:p>
          </p:txBody>
        </p: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C5ABAB6D-8BD0-4F3F-8F66-6C6A6ECD1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75BCC962-0E28-4CD4-B5B9-976B0C5F06F6}"/>
              </a:ext>
            </a:extLst>
          </p:cNvPr>
          <p:cNvGrpSpPr/>
          <p:nvPr/>
        </p:nvGrpSpPr>
        <p:grpSpPr>
          <a:xfrm>
            <a:off x="426714" y="2851181"/>
            <a:ext cx="2310400" cy="239043"/>
            <a:chOff x="426714" y="1192775"/>
            <a:chExt cx="2310400" cy="239043"/>
          </a:xfrm>
        </p:grpSpPr>
        <p:sp>
          <p:nvSpPr>
            <p:cNvPr id="240" name="Rectangle 43">
              <a:extLst>
                <a:ext uri="{FF2B5EF4-FFF2-40B4-BE49-F238E27FC236}">
                  <a16:creationId xmlns:a16="http://schemas.microsoft.com/office/drawing/2014/main" id="{AF0B8DBC-8860-4EF8-B8B2-510D37508451}"/>
                </a:ext>
              </a:extLst>
            </p:cNvPr>
            <p:cNvSpPr/>
            <p:nvPr/>
          </p:nvSpPr>
          <p:spPr>
            <a:xfrm flipH="1">
              <a:off x="636680" y="1200986"/>
              <a:ext cx="2100434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Интеграция с учетными и производственными системами. </a:t>
              </a:r>
            </a:p>
          </p:txBody>
        </p:sp>
        <p:pic>
          <p:nvPicPr>
            <p:cNvPr id="241" name="Рисунок 240">
              <a:extLst>
                <a:ext uri="{FF2B5EF4-FFF2-40B4-BE49-F238E27FC236}">
                  <a16:creationId xmlns:a16="http://schemas.microsoft.com/office/drawing/2014/main" id="{56197F8C-55D4-47AD-9C94-CAC7ABD5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242" name="Группа 241">
            <a:extLst>
              <a:ext uri="{FF2B5EF4-FFF2-40B4-BE49-F238E27FC236}">
                <a16:creationId xmlns:a16="http://schemas.microsoft.com/office/drawing/2014/main" id="{DBF83C0C-C8F7-450F-AFAA-13CE01F2AA12}"/>
              </a:ext>
            </a:extLst>
          </p:cNvPr>
          <p:cNvGrpSpPr/>
          <p:nvPr/>
        </p:nvGrpSpPr>
        <p:grpSpPr>
          <a:xfrm>
            <a:off x="2982284" y="3198770"/>
            <a:ext cx="2157920" cy="354460"/>
            <a:chOff x="426714" y="1192775"/>
            <a:chExt cx="2157920" cy="354460"/>
          </a:xfrm>
        </p:grpSpPr>
        <p:sp>
          <p:nvSpPr>
            <p:cNvPr id="243" name="Rectangle 43">
              <a:extLst>
                <a:ext uri="{FF2B5EF4-FFF2-40B4-BE49-F238E27FC236}">
                  <a16:creationId xmlns:a16="http://schemas.microsoft.com/office/drawing/2014/main" id="{A16B9F89-026D-4566-8151-4ED12CEDE1E9}"/>
                </a:ext>
              </a:extLst>
            </p:cNvPr>
            <p:cNvSpPr/>
            <p:nvPr/>
          </p:nvSpPr>
          <p:spPr>
            <a:xfrm flipH="1">
              <a:off x="636680" y="1200986"/>
              <a:ext cx="1947954" cy="3462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Аналитика в реальном времени: отправка уведомлений о событиях (новых заявках, проведенных работах, инцидентах). </a:t>
              </a:r>
            </a:p>
          </p:txBody>
        </p:sp>
        <p:pic>
          <p:nvPicPr>
            <p:cNvPr id="244" name="Рисунок 243">
              <a:extLst>
                <a:ext uri="{FF2B5EF4-FFF2-40B4-BE49-F238E27FC236}">
                  <a16:creationId xmlns:a16="http://schemas.microsoft.com/office/drawing/2014/main" id="{C2C439AA-7FC5-48D9-91E5-06C6C9F0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245" name="Группа 244">
            <a:extLst>
              <a:ext uri="{FF2B5EF4-FFF2-40B4-BE49-F238E27FC236}">
                <a16:creationId xmlns:a16="http://schemas.microsoft.com/office/drawing/2014/main" id="{7B64EBDE-A668-485F-903F-B65059632D02}"/>
              </a:ext>
            </a:extLst>
          </p:cNvPr>
          <p:cNvGrpSpPr/>
          <p:nvPr/>
        </p:nvGrpSpPr>
        <p:grpSpPr>
          <a:xfrm>
            <a:off x="426714" y="3194042"/>
            <a:ext cx="2310400" cy="239043"/>
            <a:chOff x="426714" y="1192775"/>
            <a:chExt cx="2310400" cy="239043"/>
          </a:xfrm>
        </p:grpSpPr>
        <p:sp>
          <p:nvSpPr>
            <p:cNvPr id="246" name="Rectangle 43">
              <a:extLst>
                <a:ext uri="{FF2B5EF4-FFF2-40B4-BE49-F238E27FC236}">
                  <a16:creationId xmlns:a16="http://schemas.microsoft.com/office/drawing/2014/main" id="{19452A55-50C2-4019-934C-E1D7D5239BAE}"/>
                </a:ext>
              </a:extLst>
            </p:cNvPr>
            <p:cNvSpPr/>
            <p:nvPr/>
          </p:nvSpPr>
          <p:spPr>
            <a:xfrm flipH="1">
              <a:off x="636680" y="1200986"/>
              <a:ext cx="2100434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Ведение договоров с контрагентами, интеграция с документооборотом и электронной почтой. </a:t>
              </a:r>
            </a:p>
          </p:txBody>
        </p:sp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77CE8528-B1BF-45B5-BE5D-A9C753E4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248" name="Группа 247">
            <a:extLst>
              <a:ext uri="{FF2B5EF4-FFF2-40B4-BE49-F238E27FC236}">
                <a16:creationId xmlns:a16="http://schemas.microsoft.com/office/drawing/2014/main" id="{F551A6F7-E667-4335-A878-2ABE4BAB8D51}"/>
              </a:ext>
            </a:extLst>
          </p:cNvPr>
          <p:cNvGrpSpPr/>
          <p:nvPr/>
        </p:nvGrpSpPr>
        <p:grpSpPr>
          <a:xfrm>
            <a:off x="2982284" y="2854072"/>
            <a:ext cx="2611140" cy="239043"/>
            <a:chOff x="426714" y="1192775"/>
            <a:chExt cx="2611140" cy="239043"/>
          </a:xfrm>
        </p:grpSpPr>
        <p:sp>
          <p:nvSpPr>
            <p:cNvPr id="249" name="Rectangle 43">
              <a:extLst>
                <a:ext uri="{FF2B5EF4-FFF2-40B4-BE49-F238E27FC236}">
                  <a16:creationId xmlns:a16="http://schemas.microsoft.com/office/drawing/2014/main" id="{B9FD4C2A-77DF-4191-A800-503FF505A6CA}"/>
                </a:ext>
              </a:extLst>
            </p:cNvPr>
            <p:cNvSpPr/>
            <p:nvPr/>
          </p:nvSpPr>
          <p:spPr>
            <a:xfrm flipH="1">
              <a:off x="636680" y="1200986"/>
              <a:ext cx="2401174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870" dirty="0">
                  <a:solidFill>
                    <a:srgbClr val="0A2241"/>
                  </a:solidFill>
                  <a:latin typeface="Arial Narrow" panose="020B0606020202030204" pitchFamily="34" charset="0"/>
                </a:rPr>
                <a:t>Контроль квалификации, аттестации, периодов отпусков сотрудников, выполняющих работы. </a:t>
              </a:r>
            </a:p>
          </p:txBody>
        </p:sp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029D9667-CBB5-4C53-BD55-4F4F1C806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14" y="1192775"/>
              <a:ext cx="144000" cy="144000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7FDF896-5501-4007-901D-4270892B86B9}"/>
              </a:ext>
            </a:extLst>
          </p:cNvPr>
          <p:cNvGrpSpPr/>
          <p:nvPr/>
        </p:nvGrpSpPr>
        <p:grpSpPr>
          <a:xfrm>
            <a:off x="427790" y="3897617"/>
            <a:ext cx="5542505" cy="694347"/>
            <a:chOff x="427790" y="3924512"/>
            <a:chExt cx="5542505" cy="694347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FAE5867-8CC2-4426-A042-878FC71C3001}"/>
                </a:ext>
              </a:extLst>
            </p:cNvPr>
            <p:cNvGrpSpPr/>
            <p:nvPr/>
          </p:nvGrpSpPr>
          <p:grpSpPr>
            <a:xfrm>
              <a:off x="427790" y="3924512"/>
              <a:ext cx="2719250" cy="694347"/>
              <a:chOff x="427790" y="3924512"/>
              <a:chExt cx="2719250" cy="694347"/>
            </a:xfrm>
          </p:grpSpPr>
          <p:sp>
            <p:nvSpPr>
              <p:cNvPr id="252" name="Rectangle 43">
                <a:extLst>
                  <a:ext uri="{FF2B5EF4-FFF2-40B4-BE49-F238E27FC236}">
                    <a16:creationId xmlns:a16="http://schemas.microsoft.com/office/drawing/2014/main" id="{26FB4C5F-5D8F-4981-8C33-A1E01B342F69}"/>
                  </a:ext>
                </a:extLst>
              </p:cNvPr>
              <p:cNvSpPr/>
              <p:nvPr/>
            </p:nvSpPr>
            <p:spPr>
              <a:xfrm flipH="1">
                <a:off x="436920" y="3924512"/>
                <a:ext cx="1562108" cy="11541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10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Основные функции:</a:t>
                </a:r>
              </a:p>
            </p:txBody>
          </p:sp>
          <p:grpSp>
            <p:nvGrpSpPr>
              <p:cNvPr id="275" name="Группа 274">
                <a:extLst>
                  <a:ext uri="{FF2B5EF4-FFF2-40B4-BE49-F238E27FC236}">
                    <a16:creationId xmlns:a16="http://schemas.microsoft.com/office/drawing/2014/main" id="{808CBA79-B302-4D76-A185-26B14E17203B}"/>
                  </a:ext>
                </a:extLst>
              </p:cNvPr>
              <p:cNvGrpSpPr/>
              <p:nvPr/>
            </p:nvGrpSpPr>
            <p:grpSpPr>
              <a:xfrm>
                <a:off x="427790" y="4105236"/>
                <a:ext cx="1770998" cy="144000"/>
                <a:chOff x="427790" y="4166873"/>
                <a:chExt cx="1770998" cy="144000"/>
              </a:xfrm>
            </p:grpSpPr>
            <p:sp>
              <p:nvSpPr>
                <p:cNvPr id="276" name="Rectangle 43">
                  <a:extLst>
                    <a:ext uri="{FF2B5EF4-FFF2-40B4-BE49-F238E27FC236}">
                      <a16:creationId xmlns:a16="http://schemas.microsoft.com/office/drawing/2014/main" id="{A814A2C1-2701-4F82-BC3C-F09B6059DDEF}"/>
                    </a:ext>
                  </a:extLst>
                </p:cNvPr>
                <p:cNvSpPr/>
                <p:nvPr/>
              </p:nvSpPr>
              <p:spPr>
                <a:xfrm flipH="1">
                  <a:off x="636680" y="4191612"/>
                  <a:ext cx="1562108" cy="11541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ru-RU" sz="870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Контроль использования ресурсов.</a:t>
                  </a:r>
                </a:p>
              </p:txBody>
            </p:sp>
            <p:pic>
              <p:nvPicPr>
                <p:cNvPr id="277" name="Рисунок 276">
                  <a:extLst>
                    <a:ext uri="{FF2B5EF4-FFF2-40B4-BE49-F238E27FC236}">
                      <a16:creationId xmlns:a16="http://schemas.microsoft.com/office/drawing/2014/main" id="{71A1B177-321D-4CEC-A281-DF2BAB43D6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790" y="4166873"/>
                  <a:ext cx="144000" cy="144000"/>
                </a:xfrm>
                <a:prstGeom prst="rect">
                  <a:avLst/>
                </a:prstGeom>
              </p:spPr>
            </p:pic>
          </p:grpSp>
          <p:grpSp>
            <p:nvGrpSpPr>
              <p:cNvPr id="278" name="Группа 277">
                <a:extLst>
                  <a:ext uri="{FF2B5EF4-FFF2-40B4-BE49-F238E27FC236}">
                    <a16:creationId xmlns:a16="http://schemas.microsoft.com/office/drawing/2014/main" id="{5A5F13E7-3B0B-43B0-BCF5-FC07D1A4ABBA}"/>
                  </a:ext>
                </a:extLst>
              </p:cNvPr>
              <p:cNvGrpSpPr/>
              <p:nvPr/>
            </p:nvGrpSpPr>
            <p:grpSpPr>
              <a:xfrm>
                <a:off x="427790" y="4290048"/>
                <a:ext cx="2719250" cy="144000"/>
                <a:chOff x="427790" y="4166873"/>
                <a:chExt cx="2719250" cy="144000"/>
              </a:xfrm>
            </p:grpSpPr>
            <p:sp>
              <p:nvSpPr>
                <p:cNvPr id="279" name="Rectangle 43">
                  <a:extLst>
                    <a:ext uri="{FF2B5EF4-FFF2-40B4-BE49-F238E27FC236}">
                      <a16:creationId xmlns:a16="http://schemas.microsoft.com/office/drawing/2014/main" id="{D1781D27-E766-4E24-AAF0-30C2FE21CD0E}"/>
                    </a:ext>
                  </a:extLst>
                </p:cNvPr>
                <p:cNvSpPr/>
                <p:nvPr/>
              </p:nvSpPr>
              <p:spPr>
                <a:xfrm flipH="1">
                  <a:off x="636680" y="4191612"/>
                  <a:ext cx="2510360" cy="11541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ru-RU" sz="870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Предсказуемость и надежность работы оборудования.</a:t>
                  </a:r>
                </a:p>
              </p:txBody>
            </p:sp>
            <p:pic>
              <p:nvPicPr>
                <p:cNvPr id="280" name="Рисунок 279">
                  <a:extLst>
                    <a:ext uri="{FF2B5EF4-FFF2-40B4-BE49-F238E27FC236}">
                      <a16:creationId xmlns:a16="http://schemas.microsoft.com/office/drawing/2014/main" id="{1DBCED56-DDD0-4615-BDDB-9C29E0DFD9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790" y="4166873"/>
                  <a:ext cx="144000" cy="144000"/>
                </a:xfrm>
                <a:prstGeom prst="rect">
                  <a:avLst/>
                </a:prstGeom>
              </p:spPr>
            </p:pic>
          </p:grpSp>
          <p:grpSp>
            <p:nvGrpSpPr>
              <p:cNvPr id="281" name="Группа 280">
                <a:extLst>
                  <a:ext uri="{FF2B5EF4-FFF2-40B4-BE49-F238E27FC236}">
                    <a16:creationId xmlns:a16="http://schemas.microsoft.com/office/drawing/2014/main" id="{3554337F-27F5-494A-AB5F-4610243F0EBA}"/>
                  </a:ext>
                </a:extLst>
              </p:cNvPr>
              <p:cNvGrpSpPr/>
              <p:nvPr/>
            </p:nvGrpSpPr>
            <p:grpSpPr>
              <a:xfrm>
                <a:off x="427790" y="4474859"/>
                <a:ext cx="2099876" cy="144000"/>
                <a:chOff x="427790" y="4166873"/>
                <a:chExt cx="2099876" cy="144000"/>
              </a:xfrm>
            </p:grpSpPr>
            <p:sp>
              <p:nvSpPr>
                <p:cNvPr id="282" name="Rectangle 43">
                  <a:extLst>
                    <a:ext uri="{FF2B5EF4-FFF2-40B4-BE49-F238E27FC236}">
                      <a16:creationId xmlns:a16="http://schemas.microsoft.com/office/drawing/2014/main" id="{67F56E1F-C0F9-4518-BB0A-76E8B8BBED5B}"/>
                    </a:ext>
                  </a:extLst>
                </p:cNvPr>
                <p:cNvSpPr/>
                <p:nvPr/>
              </p:nvSpPr>
              <p:spPr>
                <a:xfrm flipH="1">
                  <a:off x="636679" y="4191612"/>
                  <a:ext cx="1890987" cy="11541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ru-RU" sz="870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Риск-ориентированный подход к </a:t>
                  </a:r>
                  <a:r>
                    <a:rPr lang="ru-RU" sz="870" dirty="0" err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ТОиР</a:t>
                  </a:r>
                  <a:r>
                    <a:rPr lang="ru-RU" sz="870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.</a:t>
                  </a:r>
                </a:p>
              </p:txBody>
            </p:sp>
            <p:pic>
              <p:nvPicPr>
                <p:cNvPr id="283" name="Рисунок 282">
                  <a:extLst>
                    <a:ext uri="{FF2B5EF4-FFF2-40B4-BE49-F238E27FC236}">
                      <a16:creationId xmlns:a16="http://schemas.microsoft.com/office/drawing/2014/main" id="{386B108D-9D95-43C8-80AD-BC88356A00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790" y="4166873"/>
                  <a:ext cx="144000" cy="144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845B0EE-FB32-4017-B3F0-74941A4E2C56}"/>
                </a:ext>
              </a:extLst>
            </p:cNvPr>
            <p:cNvGrpSpPr/>
            <p:nvPr/>
          </p:nvGrpSpPr>
          <p:grpSpPr>
            <a:xfrm>
              <a:off x="3251045" y="4105236"/>
              <a:ext cx="2719250" cy="513623"/>
              <a:chOff x="3104315" y="4105236"/>
              <a:chExt cx="2719250" cy="513623"/>
            </a:xfrm>
          </p:grpSpPr>
          <p:grpSp>
            <p:nvGrpSpPr>
              <p:cNvPr id="287" name="Группа 286">
                <a:extLst>
                  <a:ext uri="{FF2B5EF4-FFF2-40B4-BE49-F238E27FC236}">
                    <a16:creationId xmlns:a16="http://schemas.microsoft.com/office/drawing/2014/main" id="{7C674354-4AEF-4C0E-A7FF-1F06CE75A265}"/>
                  </a:ext>
                </a:extLst>
              </p:cNvPr>
              <p:cNvGrpSpPr/>
              <p:nvPr/>
            </p:nvGrpSpPr>
            <p:grpSpPr>
              <a:xfrm>
                <a:off x="3104315" y="4105236"/>
                <a:ext cx="1770998" cy="144000"/>
                <a:chOff x="427790" y="4166873"/>
                <a:chExt cx="1770998" cy="144000"/>
              </a:xfrm>
            </p:grpSpPr>
            <p:sp>
              <p:nvSpPr>
                <p:cNvPr id="288" name="Rectangle 43">
                  <a:extLst>
                    <a:ext uri="{FF2B5EF4-FFF2-40B4-BE49-F238E27FC236}">
                      <a16:creationId xmlns:a16="http://schemas.microsoft.com/office/drawing/2014/main" id="{4FDAEFDC-5E73-4F00-A0B1-9ED999F38F9D}"/>
                    </a:ext>
                  </a:extLst>
                </p:cNvPr>
                <p:cNvSpPr/>
                <p:nvPr/>
              </p:nvSpPr>
              <p:spPr>
                <a:xfrm flipH="1">
                  <a:off x="636680" y="4191612"/>
                  <a:ext cx="1562108" cy="11541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ru-RU" sz="870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Контроль бюджетирования.</a:t>
                  </a:r>
                </a:p>
              </p:txBody>
            </p:sp>
            <p:pic>
              <p:nvPicPr>
                <p:cNvPr id="289" name="Рисунок 288">
                  <a:extLst>
                    <a:ext uri="{FF2B5EF4-FFF2-40B4-BE49-F238E27FC236}">
                      <a16:creationId xmlns:a16="http://schemas.microsoft.com/office/drawing/2014/main" id="{35CA6F2B-5905-4630-BE06-580B9A5E65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790" y="4166873"/>
                  <a:ext cx="144000" cy="144000"/>
                </a:xfrm>
                <a:prstGeom prst="rect">
                  <a:avLst/>
                </a:prstGeom>
              </p:spPr>
            </p:pic>
          </p:grpSp>
          <p:grpSp>
            <p:nvGrpSpPr>
              <p:cNvPr id="290" name="Группа 289">
                <a:extLst>
                  <a:ext uri="{FF2B5EF4-FFF2-40B4-BE49-F238E27FC236}">
                    <a16:creationId xmlns:a16="http://schemas.microsoft.com/office/drawing/2014/main" id="{4FB23287-A17E-48D8-9D68-09E62FB2345C}"/>
                  </a:ext>
                </a:extLst>
              </p:cNvPr>
              <p:cNvGrpSpPr/>
              <p:nvPr/>
            </p:nvGrpSpPr>
            <p:grpSpPr>
              <a:xfrm>
                <a:off x="3104315" y="4290048"/>
                <a:ext cx="2719250" cy="144000"/>
                <a:chOff x="427790" y="4166873"/>
                <a:chExt cx="2719250" cy="144000"/>
              </a:xfrm>
            </p:grpSpPr>
            <p:sp>
              <p:nvSpPr>
                <p:cNvPr id="291" name="Rectangle 43">
                  <a:extLst>
                    <a:ext uri="{FF2B5EF4-FFF2-40B4-BE49-F238E27FC236}">
                      <a16:creationId xmlns:a16="http://schemas.microsoft.com/office/drawing/2014/main" id="{60F397D1-DC14-4904-913B-21EE4A051CDA}"/>
                    </a:ext>
                  </a:extLst>
                </p:cNvPr>
                <p:cNvSpPr/>
                <p:nvPr/>
              </p:nvSpPr>
              <p:spPr>
                <a:xfrm flipH="1">
                  <a:off x="636680" y="4191612"/>
                  <a:ext cx="2510360" cy="11541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ru-RU" sz="870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Сокращение простоев оборудования.</a:t>
                  </a:r>
                </a:p>
              </p:txBody>
            </p:sp>
            <p:pic>
              <p:nvPicPr>
                <p:cNvPr id="292" name="Рисунок 291">
                  <a:extLst>
                    <a:ext uri="{FF2B5EF4-FFF2-40B4-BE49-F238E27FC236}">
                      <a16:creationId xmlns:a16="http://schemas.microsoft.com/office/drawing/2014/main" id="{9F42FF45-0376-459C-8FB0-F3A72D16F2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790" y="4166873"/>
                  <a:ext cx="144000" cy="144000"/>
                </a:xfrm>
                <a:prstGeom prst="rect">
                  <a:avLst/>
                </a:prstGeom>
              </p:spPr>
            </p:pic>
          </p:grpSp>
          <p:grpSp>
            <p:nvGrpSpPr>
              <p:cNvPr id="293" name="Группа 292">
                <a:extLst>
                  <a:ext uri="{FF2B5EF4-FFF2-40B4-BE49-F238E27FC236}">
                    <a16:creationId xmlns:a16="http://schemas.microsoft.com/office/drawing/2014/main" id="{3F6A6907-9DE4-453E-9AE2-FB17C3481BF6}"/>
                  </a:ext>
                </a:extLst>
              </p:cNvPr>
              <p:cNvGrpSpPr/>
              <p:nvPr/>
            </p:nvGrpSpPr>
            <p:grpSpPr>
              <a:xfrm>
                <a:off x="3104315" y="4474859"/>
                <a:ext cx="2099876" cy="144000"/>
                <a:chOff x="427790" y="4166873"/>
                <a:chExt cx="2099876" cy="144000"/>
              </a:xfrm>
            </p:grpSpPr>
            <p:sp>
              <p:nvSpPr>
                <p:cNvPr id="294" name="Rectangle 43">
                  <a:extLst>
                    <a:ext uri="{FF2B5EF4-FFF2-40B4-BE49-F238E27FC236}">
                      <a16:creationId xmlns:a16="http://schemas.microsoft.com/office/drawing/2014/main" id="{C08D600D-E1DB-4327-971A-5EB2C42F0465}"/>
                    </a:ext>
                  </a:extLst>
                </p:cNvPr>
                <p:cNvSpPr/>
                <p:nvPr/>
              </p:nvSpPr>
              <p:spPr>
                <a:xfrm flipH="1">
                  <a:off x="636679" y="4191612"/>
                  <a:ext cx="1890987" cy="11541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ru-RU" sz="870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Минимизация эксплуатационных затрат.</a:t>
                  </a:r>
                </a:p>
              </p:txBody>
            </p:sp>
            <p:pic>
              <p:nvPicPr>
                <p:cNvPr id="295" name="Рисунок 294">
                  <a:extLst>
                    <a:ext uri="{FF2B5EF4-FFF2-40B4-BE49-F238E27FC236}">
                      <a16:creationId xmlns:a16="http://schemas.microsoft.com/office/drawing/2014/main" id="{850156BF-915F-4BA1-98FB-72D3655F8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790" y="4166873"/>
                  <a:ext cx="144000" cy="144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68" name="Текст 5">
            <a:extLst>
              <a:ext uri="{FF2B5EF4-FFF2-40B4-BE49-F238E27FC236}">
                <a16:creationId xmlns:a16="http://schemas.microsoft.com/office/drawing/2014/main" id="{CA0893B3-13DE-4D7D-BE24-0594B2273279}"/>
              </a:ext>
            </a:extLst>
          </p:cNvPr>
          <p:cNvSpPr txBox="1">
            <a:spLocks/>
          </p:cNvSpPr>
          <p:nvPr/>
        </p:nvSpPr>
        <p:spPr>
          <a:xfrm>
            <a:off x="1551600" y="5343792"/>
            <a:ext cx="7592399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kern="1200" dirty="0" smtClean="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cs typeface="Arial" panose="020B0604020202020204" pitchFamily="34" charset="0"/>
              </a:rPr>
              <a:t>«ИУСЦИФРА» — АЛЬТЕРНАТИВА ЗАРУБЕЖНЫМ IT-СЕРВИСАМ ПО РАЗРАБОТКЕ ПРОГРАММ ДЛЯ РЕШЕНИЯ ТЕХНОЛОГИЧЕСКИХ, ПРОИЗВОДСТВЕННЫХ, ДИСПЕТЧЕРСКИХ И ДРУГИХ ЗАДАЧ</a:t>
            </a:r>
            <a:endParaRPr lang="ru-RU" sz="1100" dirty="0"/>
          </a:p>
        </p:txBody>
      </p:sp>
      <p:sp>
        <p:nvSpPr>
          <p:cNvPr id="82" name="Заголовок 2"/>
          <p:cNvSpPr txBox="1">
            <a:spLocks/>
          </p:cNvSpPr>
          <p:nvPr/>
        </p:nvSpPr>
        <p:spPr>
          <a:xfrm>
            <a:off x="1551601" y="84666"/>
            <a:ext cx="7321551" cy="7344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ru-RU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dirty="0"/>
              <a:t>Модуль «Техническое обслуживание и ремонт» (</a:t>
            </a:r>
            <a:r>
              <a:rPr lang="ru-RU" sz="2000" dirty="0" err="1"/>
              <a:t>ТОиР</a:t>
            </a:r>
            <a:r>
              <a:rPr lang="ru-RU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187554"/>
      </p:ext>
    </p:extLst>
  </p:cSld>
  <p:clrMapOvr>
    <a:masterClrMapping/>
  </p:clrMapOvr>
</p:sld>
</file>

<file path=ppt/theme/theme1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>
          <a:solidFill>
            <a:srgbClr val="90A7C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12554</TotalTime>
  <Words>2069</Words>
  <Application>Microsoft Office PowerPoint</Application>
  <PresentationFormat>Экран (16:10)</PresentationFormat>
  <Paragraphs>326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15</vt:i4>
      </vt:variant>
    </vt:vector>
  </HeadingPairs>
  <TitlesOfParts>
    <vt:vector size="28" baseType="lpstr">
      <vt:lpstr>Segoe UI</vt:lpstr>
      <vt:lpstr>Comfortaa</vt:lpstr>
      <vt:lpstr>Calibri</vt:lpstr>
      <vt:lpstr>Commissioner Medium</vt:lpstr>
      <vt:lpstr>Arial</vt:lpstr>
      <vt:lpstr>Arial Narrow</vt:lpstr>
      <vt:lpstr>4_Специальное оформление</vt:lpstr>
      <vt:lpstr>5_Специальное оформление</vt:lpstr>
      <vt:lpstr>7_Специальное оформление</vt:lpstr>
      <vt:lpstr>9_Специальное оформление</vt:lpstr>
      <vt:lpstr>6_Специальное оформление</vt:lpstr>
      <vt:lpstr>8_Специальное оформление</vt:lpstr>
      <vt:lpstr>10_Специальное оформление</vt:lpstr>
      <vt:lpstr>Презентация PowerPoint</vt:lpstr>
      <vt:lpstr>«Газпром межрегионгаз инжиниринг» – центр компетенций по управлению данными компаний Группы Газпром межрегионгаз</vt:lpstr>
      <vt:lpstr>Преимущества «Газпром межрегионгаз инжиниринг»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«ИУСЦИФРА» - основа построения корпоративных информационных систем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Карманова Анна Николаевна</cp:lastModifiedBy>
  <cp:revision>537</cp:revision>
  <cp:lastPrinted>2021-02-01T07:09:34Z</cp:lastPrinted>
  <dcterms:created xsi:type="dcterms:W3CDTF">2016-02-05T10:31:15Z</dcterms:created>
  <dcterms:modified xsi:type="dcterms:W3CDTF">2022-08-26T14:27:34Z</dcterms:modified>
</cp:coreProperties>
</file>